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9"/>
  </p:notesMasterIdLst>
  <p:sldIdLst>
    <p:sldId id="256" r:id="rId2"/>
    <p:sldId id="258" r:id="rId3"/>
    <p:sldId id="262" r:id="rId4"/>
    <p:sldId id="271" r:id="rId5"/>
    <p:sldId id="268" r:id="rId6"/>
    <p:sldId id="263" r:id="rId7"/>
    <p:sldId id="264" r:id="rId8"/>
    <p:sldId id="265" r:id="rId9"/>
    <p:sldId id="266" r:id="rId10"/>
    <p:sldId id="267" r:id="rId11"/>
    <p:sldId id="269" r:id="rId12"/>
    <p:sldId id="273" r:id="rId13"/>
    <p:sldId id="272" r:id="rId14"/>
    <p:sldId id="275" r:id="rId15"/>
    <p:sldId id="279" r:id="rId16"/>
    <p:sldId id="278" r:id="rId17"/>
    <p:sldId id="277" r:id="rId18"/>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7" autoAdjust="0"/>
  </p:normalViewPr>
  <p:slideViewPr>
    <p:cSldViewPr snapToGrid="0">
      <p:cViewPr varScale="1">
        <p:scale>
          <a:sx n="112" d="100"/>
          <a:sy n="112" d="100"/>
        </p:scale>
        <p:origin x="5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69002DDC-9A7F-4680-8882-CCA4B12D1DB2}" type="datetimeFigureOut">
              <a:rPr lang="de-DE" smtClean="0"/>
              <a:t>17.02.2024</a:t>
            </a:fld>
            <a:endParaRPr lang="de-DE"/>
          </a:p>
        </p:txBody>
      </p:sp>
      <p:sp>
        <p:nvSpPr>
          <p:cNvPr id="4" name="Folienbildplatzhalt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5C1C48FD-38FA-44CF-9250-3B6072300BEE}" type="slidenum">
              <a:rPr lang="de-DE" smtClean="0"/>
              <a:t>‹Nr.›</a:t>
            </a:fld>
            <a:endParaRPr lang="de-DE"/>
          </a:p>
        </p:txBody>
      </p:sp>
    </p:spTree>
    <p:extLst>
      <p:ext uri="{BB962C8B-B14F-4D97-AF65-F5344CB8AC3E}">
        <p14:creationId xmlns:p14="http://schemas.microsoft.com/office/powerpoint/2010/main" val="1614666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C1C48FD-38FA-44CF-9250-3B6072300BEE}" type="slidenum">
              <a:rPr lang="de-DE" smtClean="0"/>
              <a:t>4</a:t>
            </a:fld>
            <a:endParaRPr lang="de-DE"/>
          </a:p>
        </p:txBody>
      </p:sp>
    </p:spTree>
    <p:extLst>
      <p:ext uri="{BB962C8B-B14F-4D97-AF65-F5344CB8AC3E}">
        <p14:creationId xmlns:p14="http://schemas.microsoft.com/office/powerpoint/2010/main" val="339574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C1C48FD-38FA-44CF-9250-3B6072300BEE}" type="slidenum">
              <a:rPr lang="de-DE" smtClean="0"/>
              <a:t>14</a:t>
            </a:fld>
            <a:endParaRPr lang="de-DE"/>
          </a:p>
        </p:txBody>
      </p:sp>
    </p:spTree>
    <p:extLst>
      <p:ext uri="{BB962C8B-B14F-4D97-AF65-F5344CB8AC3E}">
        <p14:creationId xmlns:p14="http://schemas.microsoft.com/office/powerpoint/2010/main" val="364073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C1C48FD-38FA-44CF-9250-3B6072300BEE}" type="slidenum">
              <a:rPr lang="de-DE" smtClean="0"/>
              <a:t>15</a:t>
            </a:fld>
            <a:endParaRPr lang="de-DE"/>
          </a:p>
        </p:txBody>
      </p:sp>
    </p:spTree>
    <p:extLst>
      <p:ext uri="{BB962C8B-B14F-4D97-AF65-F5344CB8AC3E}">
        <p14:creationId xmlns:p14="http://schemas.microsoft.com/office/powerpoint/2010/main" val="3395748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C1C48FD-38FA-44CF-9250-3B6072300BEE}" type="slidenum">
              <a:rPr lang="de-DE" smtClean="0"/>
              <a:t>16</a:t>
            </a:fld>
            <a:endParaRPr lang="de-DE"/>
          </a:p>
        </p:txBody>
      </p:sp>
    </p:spTree>
    <p:extLst>
      <p:ext uri="{BB962C8B-B14F-4D97-AF65-F5344CB8AC3E}">
        <p14:creationId xmlns:p14="http://schemas.microsoft.com/office/powerpoint/2010/main" val="1870584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50BA3806-2FC8-4767-B3DB-62A56E625C65}" type="datetime1">
              <a:rPr lang="de-DE" smtClean="0"/>
              <a:t>17.02.2024</a:t>
            </a:fld>
            <a:endParaRPr lang="de-DE"/>
          </a:p>
        </p:txBody>
      </p:sp>
      <p:sp>
        <p:nvSpPr>
          <p:cNvPr id="5" name="Footer Placeholder 4"/>
          <p:cNvSpPr>
            <a:spLocks noGrp="1"/>
          </p:cNvSpPr>
          <p:nvPr>
            <p:ph type="ftr" sz="quarter" idx="11"/>
          </p:nvPr>
        </p:nvSpPr>
        <p:spPr/>
        <p:txBody>
          <a:bodyPr/>
          <a:lstStyle/>
          <a:p>
            <a:r>
              <a:rPr lang="en-US" dirty="0"/>
              <a:t>Workshop on Mediation – Lawyer and Mediator   Ingrid Hönlinger</a:t>
            </a:r>
            <a:endParaRPr lang="de-DE" dirty="0"/>
          </a:p>
        </p:txBody>
      </p:sp>
      <p:sp>
        <p:nvSpPr>
          <p:cNvPr id="6" name="Slide Number Placeholder 5"/>
          <p:cNvSpPr>
            <a:spLocks noGrp="1"/>
          </p:cNvSpPr>
          <p:nvPr>
            <p:ph type="sldNum" sz="quarter" idx="12"/>
          </p:nvPr>
        </p:nvSpPr>
        <p:spPr/>
        <p:txBody>
          <a:bodyPr/>
          <a:lstStyle/>
          <a:p>
            <a:fld id="{6E092E10-1193-4142-AB02-F68BE95F7433}" type="slidenum">
              <a:rPr lang="de-DE" smtClean="0"/>
              <a:t>‹Nr.›</a:t>
            </a:fld>
            <a:endParaRPr lang="de-D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7810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ACBD696-98B5-4A6C-B45B-477ECC944171}" type="datetime1">
              <a:rPr lang="de-DE" smtClean="0"/>
              <a:t>17.02.2024</a:t>
            </a:fld>
            <a:endParaRPr lang="de-DE"/>
          </a:p>
        </p:txBody>
      </p:sp>
      <p:sp>
        <p:nvSpPr>
          <p:cNvPr id="5" name="Footer Placeholder 4"/>
          <p:cNvSpPr>
            <a:spLocks noGrp="1"/>
          </p:cNvSpPr>
          <p:nvPr>
            <p:ph type="ftr" sz="quarter" idx="11"/>
          </p:nvPr>
        </p:nvSpPr>
        <p:spPr/>
        <p:txBody>
          <a:bodyPr/>
          <a:lstStyle/>
          <a:p>
            <a:r>
              <a:rPr lang="en-US" dirty="0"/>
              <a:t>Workshop on Mediation – Lawyer and Mediator   Ingrid Hönlinger</a:t>
            </a:r>
            <a:endParaRPr lang="de-DE" dirty="0"/>
          </a:p>
        </p:txBody>
      </p:sp>
      <p:sp>
        <p:nvSpPr>
          <p:cNvPr id="6" name="Slide Number Placeholder 5"/>
          <p:cNvSpPr>
            <a:spLocks noGrp="1"/>
          </p:cNvSpPr>
          <p:nvPr>
            <p:ph type="sldNum" sz="quarter" idx="12"/>
          </p:nvPr>
        </p:nvSpPr>
        <p:spPr/>
        <p:txBody>
          <a:bodyPr/>
          <a:lstStyle/>
          <a:p>
            <a:fld id="{6E092E10-1193-4142-AB02-F68BE95F7433}" type="slidenum">
              <a:rPr lang="de-DE" smtClean="0"/>
              <a:t>‹Nr.›</a:t>
            </a:fld>
            <a:endParaRPr lang="de-DE"/>
          </a:p>
        </p:txBody>
      </p:sp>
    </p:spTree>
    <p:extLst>
      <p:ext uri="{BB962C8B-B14F-4D97-AF65-F5344CB8AC3E}">
        <p14:creationId xmlns:p14="http://schemas.microsoft.com/office/powerpoint/2010/main" val="1503773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B6939C5-F606-4AC7-A5E6-44891AE3D4F2}" type="datetime1">
              <a:rPr lang="de-DE" smtClean="0"/>
              <a:t>17.02.2024</a:t>
            </a:fld>
            <a:endParaRPr lang="de-DE"/>
          </a:p>
        </p:txBody>
      </p:sp>
      <p:sp>
        <p:nvSpPr>
          <p:cNvPr id="5" name="Footer Placeholder 4"/>
          <p:cNvSpPr>
            <a:spLocks noGrp="1"/>
          </p:cNvSpPr>
          <p:nvPr>
            <p:ph type="ftr" sz="quarter" idx="11"/>
          </p:nvPr>
        </p:nvSpPr>
        <p:spPr/>
        <p:txBody>
          <a:bodyPr/>
          <a:lstStyle/>
          <a:p>
            <a:r>
              <a:rPr lang="en-US" dirty="0"/>
              <a:t>Workshop on Mediation – Lawyer and Mediator   Ingrid Hönlinger</a:t>
            </a:r>
            <a:endParaRPr lang="de-DE" dirty="0"/>
          </a:p>
        </p:txBody>
      </p:sp>
      <p:sp>
        <p:nvSpPr>
          <p:cNvPr id="6" name="Slide Number Placeholder 5"/>
          <p:cNvSpPr>
            <a:spLocks noGrp="1"/>
          </p:cNvSpPr>
          <p:nvPr>
            <p:ph type="sldNum" sz="quarter" idx="12"/>
          </p:nvPr>
        </p:nvSpPr>
        <p:spPr/>
        <p:txBody>
          <a:bodyPr/>
          <a:lstStyle/>
          <a:p>
            <a:fld id="{6E092E10-1193-4142-AB02-F68BE95F7433}" type="slidenum">
              <a:rPr lang="de-DE" smtClean="0"/>
              <a:t>‹Nr.›</a:t>
            </a:fld>
            <a:endParaRPr lang="de-DE"/>
          </a:p>
        </p:txBody>
      </p:sp>
    </p:spTree>
    <p:extLst>
      <p:ext uri="{BB962C8B-B14F-4D97-AF65-F5344CB8AC3E}">
        <p14:creationId xmlns:p14="http://schemas.microsoft.com/office/powerpoint/2010/main" val="1444084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B2BFD06-19B2-4188-A926-56C9B590633B}" type="datetime1">
              <a:rPr lang="de-DE" smtClean="0"/>
              <a:t>17.02.2024</a:t>
            </a:fld>
            <a:endParaRPr lang="de-DE"/>
          </a:p>
        </p:txBody>
      </p:sp>
      <p:sp>
        <p:nvSpPr>
          <p:cNvPr id="5" name="Footer Placeholder 4"/>
          <p:cNvSpPr>
            <a:spLocks noGrp="1"/>
          </p:cNvSpPr>
          <p:nvPr>
            <p:ph type="ftr" sz="quarter" idx="11"/>
          </p:nvPr>
        </p:nvSpPr>
        <p:spPr/>
        <p:txBody>
          <a:bodyPr/>
          <a:lstStyle/>
          <a:p>
            <a:r>
              <a:rPr lang="en-US" dirty="0"/>
              <a:t>Workshop on Mediation – Lawyer and Mediator   Ingrid Hönlinger</a:t>
            </a:r>
            <a:endParaRPr lang="de-DE" dirty="0"/>
          </a:p>
        </p:txBody>
      </p:sp>
      <p:sp>
        <p:nvSpPr>
          <p:cNvPr id="6" name="Slide Number Placeholder 5"/>
          <p:cNvSpPr>
            <a:spLocks noGrp="1"/>
          </p:cNvSpPr>
          <p:nvPr>
            <p:ph type="sldNum" sz="quarter" idx="12"/>
          </p:nvPr>
        </p:nvSpPr>
        <p:spPr/>
        <p:txBody>
          <a:bodyPr/>
          <a:lstStyle/>
          <a:p>
            <a:fld id="{6E092E10-1193-4142-AB02-F68BE95F7433}" type="slidenum">
              <a:rPr lang="de-DE" smtClean="0"/>
              <a:t>‹Nr.›</a:t>
            </a:fld>
            <a:endParaRPr lang="de-DE"/>
          </a:p>
        </p:txBody>
      </p:sp>
    </p:spTree>
    <p:extLst>
      <p:ext uri="{BB962C8B-B14F-4D97-AF65-F5344CB8AC3E}">
        <p14:creationId xmlns:p14="http://schemas.microsoft.com/office/powerpoint/2010/main" val="3081248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994AAD3-4D35-4558-9D52-9E7917BF3899}" type="datetime1">
              <a:rPr lang="de-DE" smtClean="0"/>
              <a:t>17.02.2024</a:t>
            </a:fld>
            <a:endParaRPr lang="de-DE"/>
          </a:p>
        </p:txBody>
      </p:sp>
      <p:sp>
        <p:nvSpPr>
          <p:cNvPr id="5" name="Footer Placeholder 4"/>
          <p:cNvSpPr>
            <a:spLocks noGrp="1"/>
          </p:cNvSpPr>
          <p:nvPr>
            <p:ph type="ftr" sz="quarter" idx="11"/>
          </p:nvPr>
        </p:nvSpPr>
        <p:spPr/>
        <p:txBody>
          <a:bodyPr/>
          <a:lstStyle/>
          <a:p>
            <a:r>
              <a:rPr lang="en-US" dirty="0"/>
              <a:t>Workshop on Mediation – Lawyer and Mediator   Ingrid Hönlinger</a:t>
            </a:r>
            <a:endParaRPr lang="de-DE" dirty="0"/>
          </a:p>
        </p:txBody>
      </p:sp>
      <p:sp>
        <p:nvSpPr>
          <p:cNvPr id="6" name="Slide Number Placeholder 5"/>
          <p:cNvSpPr>
            <a:spLocks noGrp="1"/>
          </p:cNvSpPr>
          <p:nvPr>
            <p:ph type="sldNum" sz="quarter" idx="12"/>
          </p:nvPr>
        </p:nvSpPr>
        <p:spPr/>
        <p:txBody>
          <a:bodyPr/>
          <a:lstStyle/>
          <a:p>
            <a:fld id="{6E092E10-1193-4142-AB02-F68BE95F7433}" type="slidenum">
              <a:rPr lang="de-DE" smtClean="0"/>
              <a:t>‹Nr.›</a:t>
            </a:fld>
            <a:endParaRPr lang="de-D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5722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3CED3A89-DA4D-4D19-B046-3F0CEBAD7A57}" type="datetime1">
              <a:rPr lang="de-DE" smtClean="0"/>
              <a:t>17.02.2024</a:t>
            </a:fld>
            <a:endParaRPr lang="de-DE"/>
          </a:p>
        </p:txBody>
      </p:sp>
      <p:sp>
        <p:nvSpPr>
          <p:cNvPr id="6" name="Footer Placeholder 5"/>
          <p:cNvSpPr>
            <a:spLocks noGrp="1"/>
          </p:cNvSpPr>
          <p:nvPr>
            <p:ph type="ftr" sz="quarter" idx="11"/>
          </p:nvPr>
        </p:nvSpPr>
        <p:spPr/>
        <p:txBody>
          <a:bodyPr/>
          <a:lstStyle/>
          <a:p>
            <a:r>
              <a:rPr lang="en-US" dirty="0"/>
              <a:t>Workshop on Mediation – Lawyer and Mediator   Ingrid Hönlinger</a:t>
            </a:r>
            <a:endParaRPr lang="de-DE" dirty="0"/>
          </a:p>
        </p:txBody>
      </p:sp>
      <p:sp>
        <p:nvSpPr>
          <p:cNvPr id="7" name="Slide Number Placeholder 6"/>
          <p:cNvSpPr>
            <a:spLocks noGrp="1"/>
          </p:cNvSpPr>
          <p:nvPr>
            <p:ph type="sldNum" sz="quarter" idx="12"/>
          </p:nvPr>
        </p:nvSpPr>
        <p:spPr/>
        <p:txBody>
          <a:bodyPr/>
          <a:lstStyle/>
          <a:p>
            <a:fld id="{6E092E10-1193-4142-AB02-F68BE95F7433}" type="slidenum">
              <a:rPr lang="de-DE" smtClean="0"/>
              <a:t>‹Nr.›</a:t>
            </a:fld>
            <a:endParaRPr lang="de-DE"/>
          </a:p>
        </p:txBody>
      </p:sp>
    </p:spTree>
    <p:extLst>
      <p:ext uri="{BB962C8B-B14F-4D97-AF65-F5344CB8AC3E}">
        <p14:creationId xmlns:p14="http://schemas.microsoft.com/office/powerpoint/2010/main" val="1498865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FC6CA2F2-74DA-45DD-AD6D-52D203105C69}" type="datetime1">
              <a:rPr lang="de-DE" smtClean="0"/>
              <a:t>17.02.2024</a:t>
            </a:fld>
            <a:endParaRPr lang="de-DE"/>
          </a:p>
        </p:txBody>
      </p:sp>
      <p:sp>
        <p:nvSpPr>
          <p:cNvPr id="8" name="Footer Placeholder 7"/>
          <p:cNvSpPr>
            <a:spLocks noGrp="1"/>
          </p:cNvSpPr>
          <p:nvPr>
            <p:ph type="ftr" sz="quarter" idx="11"/>
          </p:nvPr>
        </p:nvSpPr>
        <p:spPr/>
        <p:txBody>
          <a:bodyPr/>
          <a:lstStyle/>
          <a:p>
            <a:r>
              <a:rPr lang="en-US" dirty="0"/>
              <a:t>Workshop on Mediation – Lawyer and Mediator   Ingrid Hönlinger</a:t>
            </a:r>
            <a:endParaRPr lang="de-DE" dirty="0"/>
          </a:p>
        </p:txBody>
      </p:sp>
      <p:sp>
        <p:nvSpPr>
          <p:cNvPr id="9" name="Slide Number Placeholder 8"/>
          <p:cNvSpPr>
            <a:spLocks noGrp="1"/>
          </p:cNvSpPr>
          <p:nvPr>
            <p:ph type="sldNum" sz="quarter" idx="12"/>
          </p:nvPr>
        </p:nvSpPr>
        <p:spPr/>
        <p:txBody>
          <a:bodyPr/>
          <a:lstStyle/>
          <a:p>
            <a:fld id="{6E092E10-1193-4142-AB02-F68BE95F7433}" type="slidenum">
              <a:rPr lang="de-DE" smtClean="0"/>
              <a:t>‹Nr.›</a:t>
            </a:fld>
            <a:endParaRPr lang="de-DE"/>
          </a:p>
        </p:txBody>
      </p:sp>
    </p:spTree>
    <p:extLst>
      <p:ext uri="{BB962C8B-B14F-4D97-AF65-F5344CB8AC3E}">
        <p14:creationId xmlns:p14="http://schemas.microsoft.com/office/powerpoint/2010/main" val="2708725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65387C12-11D1-4EA6-A6DD-26EEEC547DB2}" type="datetime1">
              <a:rPr lang="de-DE" smtClean="0"/>
              <a:t>17.02.2024</a:t>
            </a:fld>
            <a:endParaRPr lang="de-DE"/>
          </a:p>
        </p:txBody>
      </p:sp>
      <p:sp>
        <p:nvSpPr>
          <p:cNvPr id="4" name="Footer Placeholder 3"/>
          <p:cNvSpPr>
            <a:spLocks noGrp="1"/>
          </p:cNvSpPr>
          <p:nvPr>
            <p:ph type="ftr" sz="quarter" idx="11"/>
          </p:nvPr>
        </p:nvSpPr>
        <p:spPr/>
        <p:txBody>
          <a:bodyPr/>
          <a:lstStyle/>
          <a:p>
            <a:r>
              <a:rPr lang="en-US" dirty="0"/>
              <a:t>Workshop on Mediation – Lawyer and Mediator   Ingrid Hönlinger</a:t>
            </a:r>
            <a:endParaRPr lang="de-DE" dirty="0"/>
          </a:p>
        </p:txBody>
      </p:sp>
      <p:sp>
        <p:nvSpPr>
          <p:cNvPr id="5" name="Slide Number Placeholder 4"/>
          <p:cNvSpPr>
            <a:spLocks noGrp="1"/>
          </p:cNvSpPr>
          <p:nvPr>
            <p:ph type="sldNum" sz="quarter" idx="12"/>
          </p:nvPr>
        </p:nvSpPr>
        <p:spPr/>
        <p:txBody>
          <a:bodyPr/>
          <a:lstStyle/>
          <a:p>
            <a:fld id="{6E092E10-1193-4142-AB02-F68BE95F7433}" type="slidenum">
              <a:rPr lang="de-DE" smtClean="0"/>
              <a:t>‹Nr.›</a:t>
            </a:fld>
            <a:endParaRPr lang="de-DE"/>
          </a:p>
        </p:txBody>
      </p:sp>
    </p:spTree>
    <p:extLst>
      <p:ext uri="{BB962C8B-B14F-4D97-AF65-F5344CB8AC3E}">
        <p14:creationId xmlns:p14="http://schemas.microsoft.com/office/powerpoint/2010/main" val="1946596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1BBF59D-92DC-45D2-8F72-DE1633BDA350}" type="datetime1">
              <a:rPr lang="de-DE" smtClean="0"/>
              <a:t>17.02.2024</a:t>
            </a:fld>
            <a:endParaRPr lang="de-DE"/>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Workshop on Mediation – Lawyer and Mediator   Ingrid Hönlinger</a:t>
            </a:r>
            <a:endParaRPr lang="de-DE" dirty="0"/>
          </a:p>
        </p:txBody>
      </p:sp>
      <p:sp>
        <p:nvSpPr>
          <p:cNvPr id="9" name="Slide Number Placeholder 8"/>
          <p:cNvSpPr>
            <a:spLocks noGrp="1"/>
          </p:cNvSpPr>
          <p:nvPr>
            <p:ph type="sldNum" sz="quarter" idx="12"/>
          </p:nvPr>
        </p:nvSpPr>
        <p:spPr/>
        <p:txBody>
          <a:bodyPr/>
          <a:lstStyle/>
          <a:p>
            <a:fld id="{6E092E10-1193-4142-AB02-F68BE95F7433}" type="slidenum">
              <a:rPr lang="de-DE" smtClean="0"/>
              <a:t>‹Nr.›</a:t>
            </a:fld>
            <a:endParaRPr lang="de-DE"/>
          </a:p>
        </p:txBody>
      </p:sp>
    </p:spTree>
    <p:extLst>
      <p:ext uri="{BB962C8B-B14F-4D97-AF65-F5344CB8AC3E}">
        <p14:creationId xmlns:p14="http://schemas.microsoft.com/office/powerpoint/2010/main" val="2545479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57A8983-758E-47F8-8A9D-7A5F900607FF}" type="datetime1">
              <a:rPr lang="de-DE" smtClean="0"/>
              <a:t>17.02.2024</a:t>
            </a:fld>
            <a:endParaRPr lang="de-D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dirty="0"/>
              <a:t>Workshop on Mediation – Lawyer and Mediator   Ingrid Hönlinger</a:t>
            </a:r>
            <a:endParaRPr lang="de-DE"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E092E10-1193-4142-AB02-F68BE95F7433}" type="slidenum">
              <a:rPr lang="de-DE" smtClean="0"/>
              <a:t>‹Nr.›</a:t>
            </a:fld>
            <a:endParaRPr lang="de-DE"/>
          </a:p>
        </p:txBody>
      </p:sp>
    </p:spTree>
    <p:extLst>
      <p:ext uri="{BB962C8B-B14F-4D97-AF65-F5344CB8AC3E}">
        <p14:creationId xmlns:p14="http://schemas.microsoft.com/office/powerpoint/2010/main" val="1288181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A5CB72B1-1BB2-4796-8B65-896F111A0DF0}" type="datetime1">
              <a:rPr lang="de-DE" smtClean="0"/>
              <a:t>17.02.2024</a:t>
            </a:fld>
            <a:endParaRPr lang="de-DE"/>
          </a:p>
        </p:txBody>
      </p:sp>
      <p:sp>
        <p:nvSpPr>
          <p:cNvPr id="6" name="Footer Placeholder 5"/>
          <p:cNvSpPr>
            <a:spLocks noGrp="1"/>
          </p:cNvSpPr>
          <p:nvPr>
            <p:ph type="ftr" sz="quarter" idx="11"/>
          </p:nvPr>
        </p:nvSpPr>
        <p:spPr/>
        <p:txBody>
          <a:bodyPr/>
          <a:lstStyle/>
          <a:p>
            <a:r>
              <a:rPr lang="en-US" dirty="0"/>
              <a:t>Workshop on Mediation – Lawyer and Mediator   Ingrid Hönlinger</a:t>
            </a:r>
            <a:endParaRPr lang="de-DE" dirty="0"/>
          </a:p>
        </p:txBody>
      </p:sp>
      <p:sp>
        <p:nvSpPr>
          <p:cNvPr id="7" name="Slide Number Placeholder 6"/>
          <p:cNvSpPr>
            <a:spLocks noGrp="1"/>
          </p:cNvSpPr>
          <p:nvPr>
            <p:ph type="sldNum" sz="quarter" idx="12"/>
          </p:nvPr>
        </p:nvSpPr>
        <p:spPr/>
        <p:txBody>
          <a:bodyPr/>
          <a:lstStyle/>
          <a:p>
            <a:fld id="{6E092E10-1193-4142-AB02-F68BE95F7433}" type="slidenum">
              <a:rPr lang="de-DE" smtClean="0"/>
              <a:t>‹Nr.›</a:t>
            </a:fld>
            <a:endParaRPr lang="de-DE"/>
          </a:p>
        </p:txBody>
      </p:sp>
    </p:spTree>
    <p:extLst>
      <p:ext uri="{BB962C8B-B14F-4D97-AF65-F5344CB8AC3E}">
        <p14:creationId xmlns:p14="http://schemas.microsoft.com/office/powerpoint/2010/main" val="1390554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EE8766C-8D61-4159-A4AD-AE96D6FF7D34}" type="datetime1">
              <a:rPr lang="de-DE" smtClean="0"/>
              <a:t>17.02.2024</a:t>
            </a:fld>
            <a:endParaRPr lang="de-D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Workshop on Mediation – Lawyer and Mediator   Ingrid Hönlinger</a:t>
            </a:r>
            <a:endParaRPr lang="de-DE"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E092E10-1193-4142-AB02-F68BE95F7433}" type="slidenum">
              <a:rPr lang="de-DE" smtClean="0"/>
              <a:t>‹Nr.›</a:t>
            </a:fld>
            <a:endParaRPr lang="de-D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55349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ur-lex.europa.eu/legal-content/FR/TXT/HTML/?uri=CELEX:32008L0052&amp;from=DE" TargetMode="External"/><Relationship Id="rId2" Type="http://schemas.openxmlformats.org/officeDocument/2006/relationships/hyperlink" Target="https://eur-lex.europa.eu/legal-content/EN/TXT/HTML/?uri=CELEX:32008L0052&amp;from=DE"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152AE37A-D9CE-4B08-AB83-75F9EAA347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330" y="643955"/>
            <a:ext cx="2049463"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7">
            <a:extLst>
              <a:ext uri="{FF2B5EF4-FFF2-40B4-BE49-F238E27FC236}">
                <a16:creationId xmlns:a16="http://schemas.microsoft.com/office/drawing/2014/main" id="{5609C11F-95D0-415D-ADEE-8E18AFF43B73}"/>
              </a:ext>
            </a:extLst>
          </p:cNvPr>
          <p:cNvSpPr txBox="1"/>
          <p:nvPr/>
        </p:nvSpPr>
        <p:spPr>
          <a:xfrm>
            <a:off x="2121763" y="2874269"/>
            <a:ext cx="7989903" cy="1846659"/>
          </a:xfrm>
          <a:prstGeom prst="rect">
            <a:avLst/>
          </a:prstGeom>
          <a:noFill/>
        </p:spPr>
        <p:txBody>
          <a:bodyPr wrap="square" rtlCol="0">
            <a:spAutoFit/>
          </a:bodyPr>
          <a:lstStyle/>
          <a:p>
            <a:pPr algn="ctr"/>
            <a:r>
              <a:rPr lang="de-DE" sz="2400" b="1" i="1" dirty="0" err="1"/>
              <a:t>Médiation</a:t>
            </a:r>
            <a:r>
              <a:rPr lang="de-DE" sz="2400" b="1" i="1" dirty="0"/>
              <a:t> en </a:t>
            </a:r>
            <a:r>
              <a:rPr lang="de-DE" sz="2400" b="1" i="1" dirty="0" err="1"/>
              <a:t>Allemagne</a:t>
            </a:r>
            <a:endParaRPr lang="en-GB" sz="2400" b="1" i="1" dirty="0"/>
          </a:p>
          <a:p>
            <a:pPr algn="ctr"/>
            <a:r>
              <a:rPr lang="en-US" dirty="0"/>
              <a:t> </a:t>
            </a:r>
            <a:endParaRPr lang="de-DE" dirty="0"/>
          </a:p>
          <a:p>
            <a:pPr algn="ctr"/>
            <a:r>
              <a:rPr lang="en-US" i="1" dirty="0" err="1"/>
              <a:t>Avocate</a:t>
            </a:r>
            <a:r>
              <a:rPr lang="en-US" i="1" dirty="0"/>
              <a:t> et </a:t>
            </a:r>
            <a:r>
              <a:rPr lang="en-US" i="1" dirty="0" err="1"/>
              <a:t>Médiatrice</a:t>
            </a:r>
            <a:r>
              <a:rPr lang="en-US" i="1" dirty="0"/>
              <a:t> Ingrid Hönlinger</a:t>
            </a:r>
          </a:p>
          <a:p>
            <a:pPr algn="ctr"/>
            <a:endParaRPr lang="en-US" dirty="0"/>
          </a:p>
          <a:p>
            <a:pPr algn="ctr"/>
            <a:r>
              <a:rPr lang="en-US" dirty="0"/>
              <a:t> </a:t>
            </a:r>
          </a:p>
          <a:p>
            <a:pPr algn="ctr"/>
            <a:r>
              <a:rPr lang="en-US" dirty="0"/>
              <a:t>02.03.2024</a:t>
            </a:r>
            <a:endParaRPr lang="de-DE" dirty="0"/>
          </a:p>
        </p:txBody>
      </p:sp>
      <p:sp>
        <p:nvSpPr>
          <p:cNvPr id="9" name="Textfeld 8">
            <a:extLst>
              <a:ext uri="{FF2B5EF4-FFF2-40B4-BE49-F238E27FC236}">
                <a16:creationId xmlns:a16="http://schemas.microsoft.com/office/drawing/2014/main" id="{6F5CE621-90D7-4D2D-841D-12AD630461E6}"/>
              </a:ext>
            </a:extLst>
          </p:cNvPr>
          <p:cNvSpPr txBox="1"/>
          <p:nvPr/>
        </p:nvSpPr>
        <p:spPr>
          <a:xfrm>
            <a:off x="7631097" y="643955"/>
            <a:ext cx="3856053" cy="1631216"/>
          </a:xfrm>
          <a:prstGeom prst="rect">
            <a:avLst/>
          </a:prstGeom>
          <a:noFill/>
        </p:spPr>
        <p:txBody>
          <a:bodyPr wrap="square" rtlCol="0">
            <a:spAutoFit/>
          </a:bodyPr>
          <a:lstStyle/>
          <a:p>
            <a:r>
              <a:rPr lang="de-DE" sz="2800" cap="small" dirty="0" err="1">
                <a:solidFill>
                  <a:srgbClr val="C00000"/>
                </a:solidFill>
              </a:rPr>
              <a:t>A</a:t>
            </a:r>
            <a:r>
              <a:rPr lang="de-DE" sz="2800" cap="small" dirty="0" err="1"/>
              <a:t>nwaltskanzlei</a:t>
            </a:r>
            <a:r>
              <a:rPr lang="de-DE" sz="2800" cap="small" dirty="0" err="1">
                <a:solidFill>
                  <a:srgbClr val="C00000"/>
                </a:solidFill>
              </a:rPr>
              <a:t>H</a:t>
            </a:r>
            <a:r>
              <a:rPr lang="de-DE" sz="2800" cap="small" dirty="0" err="1"/>
              <a:t>önlinger</a:t>
            </a:r>
            <a:endParaRPr lang="de-DE" sz="2800" dirty="0"/>
          </a:p>
          <a:p>
            <a:r>
              <a:rPr lang="de-DE" dirty="0"/>
              <a:t>Körnerstraße 15</a:t>
            </a:r>
          </a:p>
          <a:p>
            <a:r>
              <a:rPr lang="de-DE" dirty="0"/>
              <a:t>D-71634 Ludwigsburg</a:t>
            </a:r>
          </a:p>
          <a:p>
            <a:r>
              <a:rPr lang="de-DE" dirty="0"/>
              <a:t>T. +49.7141.6887888</a:t>
            </a:r>
          </a:p>
          <a:p>
            <a:r>
              <a:rPr lang="de-DE" dirty="0"/>
              <a:t>kanzlei@rahoenlinger.de</a:t>
            </a:r>
          </a:p>
        </p:txBody>
      </p:sp>
    </p:spTree>
    <p:extLst>
      <p:ext uri="{BB962C8B-B14F-4D97-AF65-F5344CB8AC3E}">
        <p14:creationId xmlns:p14="http://schemas.microsoft.com/office/powerpoint/2010/main" val="3150224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7FD46F-426E-4E4E-A41D-F04037409346}"/>
              </a:ext>
            </a:extLst>
          </p:cNvPr>
          <p:cNvSpPr>
            <a:spLocks noGrp="1"/>
          </p:cNvSpPr>
          <p:nvPr>
            <p:ph type="title"/>
          </p:nvPr>
        </p:nvSpPr>
        <p:spPr>
          <a:xfrm>
            <a:off x="1097280" y="479064"/>
            <a:ext cx="10058400" cy="1106768"/>
          </a:xfrm>
        </p:spPr>
        <p:txBody>
          <a:bodyPr/>
          <a:lstStyle/>
          <a:p>
            <a:r>
              <a:rPr lang="de-DE" i="1" dirty="0"/>
              <a:t>SMART-Solutions</a:t>
            </a:r>
          </a:p>
        </p:txBody>
      </p:sp>
      <p:sp>
        <p:nvSpPr>
          <p:cNvPr id="3" name="Inhaltsplatzhalter 2">
            <a:extLst>
              <a:ext uri="{FF2B5EF4-FFF2-40B4-BE49-F238E27FC236}">
                <a16:creationId xmlns:a16="http://schemas.microsoft.com/office/drawing/2014/main" id="{36E9644D-A431-4907-AD36-92D169C958EF}"/>
              </a:ext>
            </a:extLst>
          </p:cNvPr>
          <p:cNvSpPr>
            <a:spLocks noGrp="1"/>
          </p:cNvSpPr>
          <p:nvPr>
            <p:ph idx="1"/>
          </p:nvPr>
        </p:nvSpPr>
        <p:spPr>
          <a:xfrm>
            <a:off x="1097280" y="1845734"/>
            <a:ext cx="4998720" cy="3443165"/>
          </a:xfrm>
        </p:spPr>
        <p:txBody>
          <a:bodyPr>
            <a:normAutofit/>
          </a:bodyPr>
          <a:lstStyle/>
          <a:p>
            <a:r>
              <a:rPr lang="de-DE" b="1" i="1" dirty="0" err="1">
                <a:solidFill>
                  <a:schemeClr val="tx1"/>
                </a:solidFill>
              </a:rPr>
              <a:t>A</a:t>
            </a:r>
            <a:r>
              <a:rPr lang="de-DE" i="1" dirty="0" err="1">
                <a:solidFill>
                  <a:schemeClr val="tx1"/>
                </a:solidFill>
              </a:rPr>
              <a:t>cceptables</a:t>
            </a:r>
            <a:endParaRPr lang="de-DE" i="1" dirty="0">
              <a:solidFill>
                <a:schemeClr val="tx1"/>
              </a:solidFill>
            </a:endParaRPr>
          </a:p>
          <a:p>
            <a:endParaRPr lang="de-DE" sz="100" dirty="0">
              <a:solidFill>
                <a:schemeClr val="tx1"/>
              </a:solidFill>
            </a:endParaRPr>
          </a:p>
          <a:p>
            <a:pPr lvl="1">
              <a:buFont typeface="Arial" panose="020B0604020202020204" pitchFamily="34" charset="0"/>
              <a:buChar char="•"/>
            </a:pPr>
            <a:r>
              <a:rPr lang="fr-FR" i="1" dirty="0">
                <a:solidFill>
                  <a:schemeClr val="tx1"/>
                </a:solidFill>
              </a:rPr>
              <a:t>Pour toutes les parties, tous les contenus doivent être acceptables et réalisables</a:t>
            </a:r>
            <a:endParaRPr lang="de-DE" i="1" dirty="0">
              <a:solidFill>
                <a:schemeClr val="tx1"/>
              </a:solidFill>
            </a:endParaRPr>
          </a:p>
          <a:p>
            <a:pPr lvl="1">
              <a:buFont typeface="Arial" panose="020B0604020202020204" pitchFamily="34" charset="0"/>
              <a:buChar char="•"/>
            </a:pPr>
            <a:endParaRPr lang="de-DE" sz="100" dirty="0"/>
          </a:p>
          <a:p>
            <a:pPr lvl="1">
              <a:buFont typeface="Arial" panose="020B0604020202020204" pitchFamily="34" charset="0"/>
              <a:buChar char="•"/>
            </a:pPr>
            <a:endParaRPr lang="de-DE" sz="100" dirty="0"/>
          </a:p>
          <a:p>
            <a:pPr lvl="1">
              <a:buFont typeface="Arial" panose="020B0604020202020204" pitchFamily="34" charset="0"/>
              <a:buChar char="•"/>
            </a:pPr>
            <a:endParaRPr lang="de-DE" dirty="0"/>
          </a:p>
          <a:p>
            <a:pPr marL="201168" lvl="1" indent="0">
              <a:buNone/>
            </a:pPr>
            <a:endParaRPr lang="de-DE" dirty="0"/>
          </a:p>
        </p:txBody>
      </p:sp>
      <p:pic>
        <p:nvPicPr>
          <p:cNvPr id="22" name="Picture 2">
            <a:extLst>
              <a:ext uri="{FF2B5EF4-FFF2-40B4-BE49-F238E27FC236}">
                <a16:creationId xmlns:a16="http://schemas.microsoft.com/office/drawing/2014/main" id="{CC38AA30-F6EF-4EEB-A435-08E4F5FB23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3973" y="873498"/>
            <a:ext cx="2049463"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Fußzeilenplatzhalter 22">
            <a:extLst>
              <a:ext uri="{FF2B5EF4-FFF2-40B4-BE49-F238E27FC236}">
                <a16:creationId xmlns:a16="http://schemas.microsoft.com/office/drawing/2014/main" id="{BF8CC564-C674-4B57-85A7-DC7DF0458E7B}"/>
              </a:ext>
            </a:extLst>
          </p:cNvPr>
          <p:cNvSpPr>
            <a:spLocks noGrp="1"/>
          </p:cNvSpPr>
          <p:nvPr>
            <p:ph type="ftr" sz="quarter" idx="11"/>
          </p:nvPr>
        </p:nvSpPr>
        <p:spPr/>
        <p:txBody>
          <a:bodyPr/>
          <a:lstStyle/>
          <a:p>
            <a:r>
              <a:rPr lang="en-US" sz="900" dirty="0" err="1"/>
              <a:t>MÉdiation</a:t>
            </a:r>
            <a:r>
              <a:rPr lang="en-US" sz="900" dirty="0"/>
              <a:t> En </a:t>
            </a:r>
            <a:r>
              <a:rPr lang="en-US" sz="900" dirty="0" err="1"/>
              <a:t>Allemagne</a:t>
            </a:r>
            <a:r>
              <a:rPr lang="en-US" sz="900" dirty="0"/>
              <a:t> – </a:t>
            </a:r>
            <a:r>
              <a:rPr lang="en-US" sz="900" dirty="0" err="1">
                <a:solidFill>
                  <a:schemeClr val="bg1"/>
                </a:solidFill>
              </a:rPr>
              <a:t>Avocate</a:t>
            </a:r>
            <a:r>
              <a:rPr lang="en-US" sz="900" dirty="0">
                <a:solidFill>
                  <a:schemeClr val="bg1"/>
                </a:solidFill>
              </a:rPr>
              <a:t> et </a:t>
            </a:r>
            <a:r>
              <a:rPr lang="en-US" sz="900" dirty="0" err="1">
                <a:solidFill>
                  <a:schemeClr val="bg1"/>
                </a:solidFill>
              </a:rPr>
              <a:t>Médiatrice</a:t>
            </a:r>
            <a:r>
              <a:rPr lang="en-US" sz="900" dirty="0">
                <a:solidFill>
                  <a:schemeClr val="bg1"/>
                </a:solidFill>
              </a:rPr>
              <a:t> </a:t>
            </a:r>
            <a:r>
              <a:rPr lang="en-US" sz="900" dirty="0"/>
              <a:t>Ingrid Hönlinger</a:t>
            </a:r>
            <a:endParaRPr lang="de-DE" sz="900" dirty="0"/>
          </a:p>
        </p:txBody>
      </p:sp>
      <p:sp>
        <p:nvSpPr>
          <p:cNvPr id="24" name="Foliennummernplatzhalter 23">
            <a:extLst>
              <a:ext uri="{FF2B5EF4-FFF2-40B4-BE49-F238E27FC236}">
                <a16:creationId xmlns:a16="http://schemas.microsoft.com/office/drawing/2014/main" id="{C9A3D3B3-7FEE-4E1F-955C-E5344DCE4947}"/>
              </a:ext>
            </a:extLst>
          </p:cNvPr>
          <p:cNvSpPr>
            <a:spLocks noGrp="1"/>
          </p:cNvSpPr>
          <p:nvPr>
            <p:ph type="sldNum" sz="quarter" idx="12"/>
          </p:nvPr>
        </p:nvSpPr>
        <p:spPr/>
        <p:txBody>
          <a:bodyPr/>
          <a:lstStyle/>
          <a:p>
            <a:fld id="{6E092E10-1193-4142-AB02-F68BE95F7433}" type="slidenum">
              <a:rPr lang="de-DE" smtClean="0"/>
              <a:t>10</a:t>
            </a:fld>
            <a:endParaRPr lang="de-DE"/>
          </a:p>
        </p:txBody>
      </p:sp>
      <p:sp>
        <p:nvSpPr>
          <p:cNvPr id="16" name="Inhaltsplatzhalter 2">
            <a:extLst>
              <a:ext uri="{FF2B5EF4-FFF2-40B4-BE49-F238E27FC236}">
                <a16:creationId xmlns:a16="http://schemas.microsoft.com/office/drawing/2014/main" id="{5D48CAD0-2FDF-458D-9785-CB1CC1F6CCB9}"/>
              </a:ext>
            </a:extLst>
          </p:cNvPr>
          <p:cNvSpPr txBox="1">
            <a:spLocks/>
          </p:cNvSpPr>
          <p:nvPr/>
        </p:nvSpPr>
        <p:spPr>
          <a:xfrm>
            <a:off x="6096000" y="1816346"/>
            <a:ext cx="4998720" cy="254200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de-DE" b="1" i="1" dirty="0" err="1">
                <a:solidFill>
                  <a:schemeClr val="tx1"/>
                </a:solidFill>
              </a:rPr>
              <a:t>R</a:t>
            </a:r>
            <a:r>
              <a:rPr lang="de-DE" i="1" dirty="0" err="1">
                <a:solidFill>
                  <a:schemeClr val="tx1"/>
                </a:solidFill>
              </a:rPr>
              <a:t>éalistes</a:t>
            </a:r>
            <a:endParaRPr lang="de-DE" dirty="0">
              <a:solidFill>
                <a:schemeClr val="tx1"/>
              </a:solidFill>
            </a:endParaRPr>
          </a:p>
          <a:p>
            <a:endParaRPr lang="de-DE" sz="100" dirty="0">
              <a:solidFill>
                <a:schemeClr val="tx1"/>
              </a:solidFill>
            </a:endParaRPr>
          </a:p>
          <a:p>
            <a:pPr lvl="1">
              <a:buFont typeface="Arial" panose="020B0604020202020204" pitchFamily="34" charset="0"/>
              <a:buChar char="•"/>
            </a:pPr>
            <a:r>
              <a:rPr lang="fr-FR" i="1" dirty="0">
                <a:solidFill>
                  <a:schemeClr val="tx1"/>
                </a:solidFill>
              </a:rPr>
              <a:t>Tous les obstacles à une éventuelle réalisation ainsi que la situation concrète des parties sont pris en compte</a:t>
            </a:r>
            <a:endParaRPr lang="de-DE" i="1" dirty="0">
              <a:solidFill>
                <a:schemeClr val="tx1"/>
              </a:solidFill>
            </a:endParaRPr>
          </a:p>
          <a:p>
            <a:pPr lvl="1">
              <a:buFont typeface="Arial" panose="020B0604020202020204" pitchFamily="34" charset="0"/>
              <a:buChar char="•"/>
            </a:pPr>
            <a:endParaRPr lang="de-DE" dirty="0"/>
          </a:p>
          <a:p>
            <a:endParaRPr lang="de-DE" sz="100" dirty="0"/>
          </a:p>
          <a:p>
            <a:pPr lvl="1">
              <a:buFont typeface="Arial" panose="020B0604020202020204" pitchFamily="34" charset="0"/>
              <a:buChar char="•"/>
            </a:pPr>
            <a:endParaRPr lang="de-DE" dirty="0"/>
          </a:p>
          <a:p>
            <a:pPr marL="201168" lvl="1" indent="0">
              <a:buFont typeface="Calibri" pitchFamily="34" charset="0"/>
              <a:buNone/>
            </a:pPr>
            <a:endParaRPr lang="de-DE" dirty="0"/>
          </a:p>
        </p:txBody>
      </p:sp>
    </p:spTree>
    <p:extLst>
      <p:ext uri="{BB962C8B-B14F-4D97-AF65-F5344CB8AC3E}">
        <p14:creationId xmlns:p14="http://schemas.microsoft.com/office/powerpoint/2010/main" val="1406942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7FD46F-426E-4E4E-A41D-F04037409346}"/>
              </a:ext>
            </a:extLst>
          </p:cNvPr>
          <p:cNvSpPr>
            <a:spLocks noGrp="1"/>
          </p:cNvSpPr>
          <p:nvPr>
            <p:ph type="title"/>
          </p:nvPr>
        </p:nvSpPr>
        <p:spPr>
          <a:xfrm>
            <a:off x="1097280" y="479064"/>
            <a:ext cx="10058400" cy="1106768"/>
          </a:xfrm>
        </p:spPr>
        <p:txBody>
          <a:bodyPr/>
          <a:lstStyle/>
          <a:p>
            <a:r>
              <a:rPr lang="de-DE" i="1" dirty="0"/>
              <a:t>SMART-Solutions</a:t>
            </a:r>
            <a:endParaRPr lang="de-DE" dirty="0"/>
          </a:p>
        </p:txBody>
      </p:sp>
      <p:sp>
        <p:nvSpPr>
          <p:cNvPr id="3" name="Inhaltsplatzhalter 2">
            <a:extLst>
              <a:ext uri="{FF2B5EF4-FFF2-40B4-BE49-F238E27FC236}">
                <a16:creationId xmlns:a16="http://schemas.microsoft.com/office/drawing/2014/main" id="{36E9644D-A431-4907-AD36-92D169C958EF}"/>
              </a:ext>
            </a:extLst>
          </p:cNvPr>
          <p:cNvSpPr>
            <a:spLocks noGrp="1"/>
          </p:cNvSpPr>
          <p:nvPr>
            <p:ph idx="1"/>
          </p:nvPr>
        </p:nvSpPr>
        <p:spPr>
          <a:xfrm>
            <a:off x="1097280" y="1845734"/>
            <a:ext cx="9469120" cy="3713237"/>
          </a:xfrm>
        </p:spPr>
        <p:txBody>
          <a:bodyPr>
            <a:normAutofit/>
          </a:bodyPr>
          <a:lstStyle/>
          <a:p>
            <a:r>
              <a:rPr lang="de-DE" b="1" i="1" dirty="0" err="1">
                <a:solidFill>
                  <a:schemeClr val="tx1"/>
                </a:solidFill>
              </a:rPr>
              <a:t>T</a:t>
            </a:r>
            <a:r>
              <a:rPr lang="de-DE" i="1" dirty="0" err="1">
                <a:solidFill>
                  <a:schemeClr val="tx1"/>
                </a:solidFill>
              </a:rPr>
              <a:t>emporisées</a:t>
            </a:r>
            <a:endParaRPr lang="de-DE" i="1" dirty="0">
              <a:solidFill>
                <a:schemeClr val="tx1"/>
              </a:solidFill>
            </a:endParaRPr>
          </a:p>
          <a:p>
            <a:endParaRPr lang="de-DE" sz="100" dirty="0">
              <a:solidFill>
                <a:schemeClr val="tx1"/>
              </a:solidFill>
            </a:endParaRPr>
          </a:p>
          <a:p>
            <a:pPr lvl="1">
              <a:buFont typeface="Arial" panose="020B0604020202020204" pitchFamily="34" charset="0"/>
              <a:buChar char="•"/>
            </a:pPr>
            <a:r>
              <a:rPr lang="fr-FR" i="1" dirty="0">
                <a:solidFill>
                  <a:schemeClr val="tx1"/>
                </a:solidFill>
              </a:rPr>
              <a:t>La période ou la date de réalisation de la solution convenue est clairement définie</a:t>
            </a:r>
            <a:endParaRPr lang="de-DE" i="1" dirty="0">
              <a:solidFill>
                <a:schemeClr val="tx1"/>
              </a:solidFill>
            </a:endParaRPr>
          </a:p>
          <a:p>
            <a:pPr marL="201168" lvl="1" indent="0">
              <a:buNone/>
            </a:pPr>
            <a:endParaRPr lang="de-DE" dirty="0">
              <a:solidFill>
                <a:schemeClr val="tx1"/>
              </a:solidFill>
            </a:endParaRPr>
          </a:p>
          <a:p>
            <a:pPr lvl="1">
              <a:buFont typeface="Wingdings" panose="05000000000000000000" pitchFamily="2" charset="2"/>
              <a:buChar char="à"/>
            </a:pPr>
            <a:r>
              <a:rPr lang="fr-FR" i="1" dirty="0">
                <a:solidFill>
                  <a:schemeClr val="tx1"/>
                </a:solidFill>
                <a:sym typeface="Wingdings" panose="05000000000000000000" pitchFamily="2" charset="2"/>
              </a:rPr>
              <a:t>Chaque partie doit recevoir une copie signée de l'accord</a:t>
            </a:r>
            <a:endParaRPr lang="de-DE" i="1" dirty="0">
              <a:solidFill>
                <a:schemeClr val="tx1"/>
              </a:solidFill>
              <a:sym typeface="Wingdings" panose="05000000000000000000" pitchFamily="2" charset="2"/>
            </a:endParaRPr>
          </a:p>
          <a:p>
            <a:pPr marL="201168" lvl="1" indent="0">
              <a:buNone/>
            </a:pPr>
            <a:endParaRPr lang="de-DE" dirty="0">
              <a:solidFill>
                <a:schemeClr val="tx1"/>
              </a:solidFill>
              <a:sym typeface="Wingdings" panose="05000000000000000000" pitchFamily="2" charset="2"/>
            </a:endParaRPr>
          </a:p>
          <a:p>
            <a:pPr lvl="1">
              <a:buFont typeface="Wingdings" panose="05000000000000000000" pitchFamily="2" charset="2"/>
              <a:buChar char="à"/>
            </a:pPr>
            <a:r>
              <a:rPr lang="fr-FR" i="1" dirty="0">
                <a:solidFill>
                  <a:schemeClr val="tx1"/>
                </a:solidFill>
              </a:rPr>
              <a:t>Le médiateur peut proposer une autre réunion afin d'examiner si l'accord a été respecté et mis en œuvre. Lors de cette réunion, de nouveaux thèmes ou changements peuvent être discutés</a:t>
            </a:r>
            <a:endParaRPr lang="de-DE" i="1" dirty="0">
              <a:solidFill>
                <a:schemeClr val="tx1"/>
              </a:solidFill>
            </a:endParaRPr>
          </a:p>
          <a:p>
            <a:pPr marL="0" indent="0">
              <a:buNone/>
            </a:pPr>
            <a:endParaRPr lang="de-DE" sz="100" dirty="0"/>
          </a:p>
          <a:p>
            <a:pPr lvl="1">
              <a:buFont typeface="Arial" panose="020B0604020202020204" pitchFamily="34" charset="0"/>
              <a:buChar char="•"/>
            </a:pPr>
            <a:endParaRPr lang="de-DE" dirty="0"/>
          </a:p>
          <a:p>
            <a:pPr marL="201168" lvl="1" indent="0">
              <a:buNone/>
            </a:pPr>
            <a:endParaRPr lang="de-DE" dirty="0"/>
          </a:p>
        </p:txBody>
      </p:sp>
      <p:pic>
        <p:nvPicPr>
          <p:cNvPr id="22" name="Picture 2">
            <a:extLst>
              <a:ext uri="{FF2B5EF4-FFF2-40B4-BE49-F238E27FC236}">
                <a16:creationId xmlns:a16="http://schemas.microsoft.com/office/drawing/2014/main" id="{CC38AA30-F6EF-4EEB-A435-08E4F5FB23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3973" y="873498"/>
            <a:ext cx="2049463"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Fußzeilenplatzhalter 22">
            <a:extLst>
              <a:ext uri="{FF2B5EF4-FFF2-40B4-BE49-F238E27FC236}">
                <a16:creationId xmlns:a16="http://schemas.microsoft.com/office/drawing/2014/main" id="{BF8CC564-C674-4B57-85A7-DC7DF0458E7B}"/>
              </a:ext>
            </a:extLst>
          </p:cNvPr>
          <p:cNvSpPr>
            <a:spLocks noGrp="1"/>
          </p:cNvSpPr>
          <p:nvPr>
            <p:ph type="ftr" sz="quarter" idx="11"/>
          </p:nvPr>
        </p:nvSpPr>
        <p:spPr/>
        <p:txBody>
          <a:bodyPr/>
          <a:lstStyle/>
          <a:p>
            <a:r>
              <a:rPr lang="en-US" sz="900" dirty="0" err="1"/>
              <a:t>MÉdiation</a:t>
            </a:r>
            <a:r>
              <a:rPr lang="en-US" sz="900" dirty="0"/>
              <a:t> En </a:t>
            </a:r>
            <a:r>
              <a:rPr lang="en-US" sz="900" dirty="0" err="1"/>
              <a:t>Allemagne</a:t>
            </a:r>
            <a:r>
              <a:rPr lang="en-US" sz="900" dirty="0"/>
              <a:t> – </a:t>
            </a:r>
            <a:r>
              <a:rPr lang="en-US" sz="900" dirty="0" err="1">
                <a:solidFill>
                  <a:schemeClr val="bg1"/>
                </a:solidFill>
              </a:rPr>
              <a:t>Avocate</a:t>
            </a:r>
            <a:r>
              <a:rPr lang="en-US" sz="900" dirty="0">
                <a:solidFill>
                  <a:schemeClr val="bg1"/>
                </a:solidFill>
              </a:rPr>
              <a:t> et </a:t>
            </a:r>
            <a:r>
              <a:rPr lang="en-US" sz="900" dirty="0" err="1">
                <a:solidFill>
                  <a:schemeClr val="bg1"/>
                </a:solidFill>
              </a:rPr>
              <a:t>Médiatrice</a:t>
            </a:r>
            <a:r>
              <a:rPr lang="en-US" sz="900" dirty="0">
                <a:solidFill>
                  <a:schemeClr val="bg1"/>
                </a:solidFill>
              </a:rPr>
              <a:t> </a:t>
            </a:r>
            <a:r>
              <a:rPr lang="en-US" sz="900" dirty="0"/>
              <a:t>Ingrid Hönlinger</a:t>
            </a:r>
            <a:endParaRPr lang="de-DE" sz="900" dirty="0"/>
          </a:p>
        </p:txBody>
      </p:sp>
      <p:sp>
        <p:nvSpPr>
          <p:cNvPr id="24" name="Foliennummernplatzhalter 23">
            <a:extLst>
              <a:ext uri="{FF2B5EF4-FFF2-40B4-BE49-F238E27FC236}">
                <a16:creationId xmlns:a16="http://schemas.microsoft.com/office/drawing/2014/main" id="{C9A3D3B3-7FEE-4E1F-955C-E5344DCE4947}"/>
              </a:ext>
            </a:extLst>
          </p:cNvPr>
          <p:cNvSpPr>
            <a:spLocks noGrp="1"/>
          </p:cNvSpPr>
          <p:nvPr>
            <p:ph type="sldNum" sz="quarter" idx="12"/>
          </p:nvPr>
        </p:nvSpPr>
        <p:spPr/>
        <p:txBody>
          <a:bodyPr/>
          <a:lstStyle/>
          <a:p>
            <a:fld id="{6E092E10-1193-4142-AB02-F68BE95F7433}" type="slidenum">
              <a:rPr lang="de-DE" smtClean="0"/>
              <a:t>11</a:t>
            </a:fld>
            <a:endParaRPr lang="de-DE"/>
          </a:p>
        </p:txBody>
      </p:sp>
    </p:spTree>
    <p:extLst>
      <p:ext uri="{BB962C8B-B14F-4D97-AF65-F5344CB8AC3E}">
        <p14:creationId xmlns:p14="http://schemas.microsoft.com/office/powerpoint/2010/main" val="149361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7FD46F-426E-4E4E-A41D-F04037409346}"/>
              </a:ext>
            </a:extLst>
          </p:cNvPr>
          <p:cNvSpPr>
            <a:spLocks noGrp="1"/>
          </p:cNvSpPr>
          <p:nvPr>
            <p:ph type="title"/>
          </p:nvPr>
        </p:nvSpPr>
        <p:spPr>
          <a:xfrm>
            <a:off x="1097280" y="580662"/>
            <a:ext cx="10058400" cy="1106768"/>
          </a:xfrm>
        </p:spPr>
        <p:txBody>
          <a:bodyPr>
            <a:normAutofit/>
          </a:bodyPr>
          <a:lstStyle/>
          <a:p>
            <a:r>
              <a:rPr lang="de-DE" i="1" dirty="0" err="1">
                <a:solidFill>
                  <a:schemeClr val="tx1"/>
                </a:solidFill>
              </a:rPr>
              <a:t>Coûts</a:t>
            </a:r>
            <a:endParaRPr lang="de-DE" i="1" dirty="0">
              <a:solidFill>
                <a:schemeClr val="tx1"/>
              </a:solidFill>
            </a:endParaRPr>
          </a:p>
        </p:txBody>
      </p:sp>
      <p:sp>
        <p:nvSpPr>
          <p:cNvPr id="3" name="Inhaltsplatzhalter 2">
            <a:extLst>
              <a:ext uri="{FF2B5EF4-FFF2-40B4-BE49-F238E27FC236}">
                <a16:creationId xmlns:a16="http://schemas.microsoft.com/office/drawing/2014/main" id="{36E9644D-A431-4907-AD36-92D169C958EF}"/>
              </a:ext>
            </a:extLst>
          </p:cNvPr>
          <p:cNvSpPr>
            <a:spLocks noGrp="1"/>
          </p:cNvSpPr>
          <p:nvPr>
            <p:ph idx="1"/>
          </p:nvPr>
        </p:nvSpPr>
        <p:spPr/>
        <p:txBody>
          <a:bodyPr>
            <a:normAutofit/>
          </a:bodyPr>
          <a:lstStyle/>
          <a:p>
            <a:endParaRPr lang="en-US" b="1" dirty="0"/>
          </a:p>
          <a:p>
            <a:r>
              <a:rPr lang="en-US" b="1" i="1" dirty="0">
                <a:solidFill>
                  <a:schemeClr val="tx1"/>
                </a:solidFill>
              </a:rPr>
              <a:t>Accord entre le </a:t>
            </a:r>
            <a:r>
              <a:rPr lang="en-US" b="1" i="1" dirty="0" err="1">
                <a:solidFill>
                  <a:schemeClr val="tx1"/>
                </a:solidFill>
              </a:rPr>
              <a:t>médiateur</a:t>
            </a:r>
            <a:r>
              <a:rPr lang="en-US" b="1" i="1" dirty="0">
                <a:solidFill>
                  <a:schemeClr val="tx1"/>
                </a:solidFill>
              </a:rPr>
              <a:t> et les parties </a:t>
            </a:r>
            <a:r>
              <a:rPr lang="en-US" b="1" i="1" dirty="0" err="1">
                <a:solidFill>
                  <a:schemeClr val="tx1"/>
                </a:solidFill>
              </a:rPr>
              <a:t>concernées</a:t>
            </a:r>
            <a:endParaRPr lang="en-US" b="1" i="1" dirty="0">
              <a:solidFill>
                <a:schemeClr val="tx1"/>
              </a:solidFill>
            </a:endParaRPr>
          </a:p>
          <a:p>
            <a:r>
              <a:rPr lang="fr-FR" i="1" dirty="0">
                <a:solidFill>
                  <a:schemeClr val="tx1"/>
                </a:solidFill>
              </a:rPr>
              <a:t>Les services de médiation sont payants; la rémunération de ces services est convenue entre le médiateur privé et les parties concernées.</a:t>
            </a:r>
            <a:endParaRPr lang="de-DE" i="1" dirty="0">
              <a:solidFill>
                <a:schemeClr val="tx1"/>
              </a:solidFill>
            </a:endParaRPr>
          </a:p>
          <a:p>
            <a:r>
              <a:rPr lang="fr-FR" i="1" dirty="0">
                <a:solidFill>
                  <a:schemeClr val="tx1"/>
                </a:solidFill>
              </a:rPr>
              <a:t>Les frais de médiation ne sont régis par aucune disposition juridique et aucune statistique n’a été établie à leur sujet. On peut valablement estimer que les honoraires sont compris entre 80 et 250 euros de l'heure.</a:t>
            </a:r>
            <a:endParaRPr lang="en-US" i="1" dirty="0">
              <a:solidFill>
                <a:schemeClr val="tx1"/>
              </a:solidFill>
            </a:endParaRPr>
          </a:p>
          <a:p>
            <a:r>
              <a:rPr lang="fr-FR" i="1" dirty="0">
                <a:solidFill>
                  <a:schemeClr val="tx1"/>
                </a:solidFill>
              </a:rPr>
              <a:t>À l'heure actuelle, il n'est pas prévu d'aide financière à la médiation. Il existe seulement un projet pilote dans l’État Fédéral de Berlin: « </a:t>
            </a:r>
            <a:r>
              <a:rPr lang="fr-FR" i="1" dirty="0" err="1">
                <a:solidFill>
                  <a:schemeClr val="tx1"/>
                </a:solidFill>
              </a:rPr>
              <a:t>BigFam</a:t>
            </a:r>
            <a:r>
              <a:rPr lang="fr-FR" i="1" dirty="0">
                <a:solidFill>
                  <a:schemeClr val="tx1"/>
                </a:solidFill>
              </a:rPr>
              <a:t> »</a:t>
            </a:r>
            <a:endParaRPr lang="de-DE" i="1" dirty="0">
              <a:solidFill>
                <a:schemeClr val="tx1"/>
              </a:solidFill>
            </a:endParaRPr>
          </a:p>
          <a:p>
            <a:endParaRPr lang="de-DE" dirty="0"/>
          </a:p>
        </p:txBody>
      </p:sp>
      <p:pic>
        <p:nvPicPr>
          <p:cNvPr id="6" name="Picture 2">
            <a:extLst>
              <a:ext uri="{FF2B5EF4-FFF2-40B4-BE49-F238E27FC236}">
                <a16:creationId xmlns:a16="http://schemas.microsoft.com/office/drawing/2014/main" id="{B7FD9A59-4156-4606-8AF4-3C24328ADC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3973" y="873498"/>
            <a:ext cx="2049463"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ußzeilenplatzhalter 6">
            <a:extLst>
              <a:ext uri="{FF2B5EF4-FFF2-40B4-BE49-F238E27FC236}">
                <a16:creationId xmlns:a16="http://schemas.microsoft.com/office/drawing/2014/main" id="{1870D0F3-AB2A-4AD5-95B6-8D0CC960530C}"/>
              </a:ext>
            </a:extLst>
          </p:cNvPr>
          <p:cNvSpPr>
            <a:spLocks noGrp="1"/>
          </p:cNvSpPr>
          <p:nvPr>
            <p:ph type="ftr" sz="quarter" idx="11"/>
          </p:nvPr>
        </p:nvSpPr>
        <p:spPr/>
        <p:txBody>
          <a:bodyPr/>
          <a:lstStyle/>
          <a:p>
            <a:r>
              <a:rPr lang="en-US" sz="900" dirty="0" err="1"/>
              <a:t>MÉdiation</a:t>
            </a:r>
            <a:r>
              <a:rPr lang="en-US" sz="900" dirty="0"/>
              <a:t> En </a:t>
            </a:r>
            <a:r>
              <a:rPr lang="en-US" sz="900" dirty="0" err="1"/>
              <a:t>Allemagne</a:t>
            </a:r>
            <a:r>
              <a:rPr lang="en-US" sz="900" dirty="0"/>
              <a:t> – </a:t>
            </a:r>
            <a:r>
              <a:rPr lang="en-US" sz="900" dirty="0" err="1">
                <a:solidFill>
                  <a:schemeClr val="bg1"/>
                </a:solidFill>
              </a:rPr>
              <a:t>Avocate</a:t>
            </a:r>
            <a:r>
              <a:rPr lang="en-US" sz="900" dirty="0">
                <a:solidFill>
                  <a:schemeClr val="bg1"/>
                </a:solidFill>
              </a:rPr>
              <a:t> et </a:t>
            </a:r>
            <a:r>
              <a:rPr lang="en-US" sz="900" dirty="0" err="1">
                <a:solidFill>
                  <a:schemeClr val="bg1"/>
                </a:solidFill>
              </a:rPr>
              <a:t>Médiatrice</a:t>
            </a:r>
            <a:r>
              <a:rPr lang="en-US" sz="900" dirty="0">
                <a:solidFill>
                  <a:schemeClr val="bg1"/>
                </a:solidFill>
              </a:rPr>
              <a:t> </a:t>
            </a:r>
            <a:r>
              <a:rPr lang="en-US" sz="900" dirty="0"/>
              <a:t>Ingrid Hönlinger</a:t>
            </a:r>
            <a:endParaRPr lang="de-DE" sz="900" dirty="0"/>
          </a:p>
        </p:txBody>
      </p:sp>
      <p:sp>
        <p:nvSpPr>
          <p:cNvPr id="8" name="Foliennummernplatzhalter 7">
            <a:extLst>
              <a:ext uri="{FF2B5EF4-FFF2-40B4-BE49-F238E27FC236}">
                <a16:creationId xmlns:a16="http://schemas.microsoft.com/office/drawing/2014/main" id="{6C80A1E6-4370-4425-86CC-8C5F01243B1E}"/>
              </a:ext>
            </a:extLst>
          </p:cNvPr>
          <p:cNvSpPr>
            <a:spLocks noGrp="1"/>
          </p:cNvSpPr>
          <p:nvPr>
            <p:ph type="sldNum" sz="quarter" idx="12"/>
          </p:nvPr>
        </p:nvSpPr>
        <p:spPr/>
        <p:txBody>
          <a:bodyPr/>
          <a:lstStyle/>
          <a:p>
            <a:fld id="{6E092E10-1193-4142-AB02-F68BE95F7433}" type="slidenum">
              <a:rPr lang="de-DE" smtClean="0"/>
              <a:t>12</a:t>
            </a:fld>
            <a:endParaRPr lang="de-DE"/>
          </a:p>
        </p:txBody>
      </p:sp>
    </p:spTree>
    <p:extLst>
      <p:ext uri="{BB962C8B-B14F-4D97-AF65-F5344CB8AC3E}">
        <p14:creationId xmlns:p14="http://schemas.microsoft.com/office/powerpoint/2010/main" val="628485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7FD46F-426E-4E4E-A41D-F04037409346}"/>
              </a:ext>
            </a:extLst>
          </p:cNvPr>
          <p:cNvSpPr>
            <a:spLocks noGrp="1"/>
          </p:cNvSpPr>
          <p:nvPr>
            <p:ph type="title"/>
          </p:nvPr>
        </p:nvSpPr>
        <p:spPr>
          <a:xfrm>
            <a:off x="1097280" y="580662"/>
            <a:ext cx="10058400" cy="1106768"/>
          </a:xfrm>
        </p:spPr>
        <p:txBody>
          <a:bodyPr>
            <a:normAutofit/>
          </a:bodyPr>
          <a:lstStyle/>
          <a:p>
            <a:r>
              <a:rPr lang="de-DE" i="1" dirty="0">
                <a:solidFill>
                  <a:schemeClr val="tx1"/>
                </a:solidFill>
              </a:rPr>
              <a:t>Formation</a:t>
            </a:r>
          </a:p>
        </p:txBody>
      </p:sp>
      <p:sp>
        <p:nvSpPr>
          <p:cNvPr id="3" name="Inhaltsplatzhalter 2">
            <a:extLst>
              <a:ext uri="{FF2B5EF4-FFF2-40B4-BE49-F238E27FC236}">
                <a16:creationId xmlns:a16="http://schemas.microsoft.com/office/drawing/2014/main" id="{36E9644D-A431-4907-AD36-92D169C958EF}"/>
              </a:ext>
            </a:extLst>
          </p:cNvPr>
          <p:cNvSpPr>
            <a:spLocks noGrp="1"/>
          </p:cNvSpPr>
          <p:nvPr>
            <p:ph idx="1"/>
          </p:nvPr>
        </p:nvSpPr>
        <p:spPr/>
        <p:txBody>
          <a:bodyPr>
            <a:normAutofit fontScale="70000" lnSpcReduction="20000"/>
          </a:bodyPr>
          <a:lstStyle/>
          <a:p>
            <a:endParaRPr lang="en-US" b="1" dirty="0"/>
          </a:p>
          <a:p>
            <a:r>
              <a:rPr lang="fr-FR" sz="3200" i="1" dirty="0">
                <a:solidFill>
                  <a:schemeClr val="tx1"/>
                </a:solidFill>
              </a:rPr>
              <a:t>Il n'y a pas de profil professionnel particulier du médiateur </a:t>
            </a:r>
          </a:p>
          <a:p>
            <a:r>
              <a:rPr lang="fr-FR" sz="3200" i="1" dirty="0">
                <a:solidFill>
                  <a:schemeClr val="tx1"/>
                </a:solidFill>
              </a:rPr>
              <a:t>Il n'est pas requis d'âge minimum ou de formation de base particulière sanctionnée par un diplôme de l’enseignement supérieur.</a:t>
            </a:r>
            <a:endParaRPr lang="de-DE" sz="3200" i="1" dirty="0">
              <a:solidFill>
                <a:schemeClr val="tx1"/>
              </a:solidFill>
            </a:endParaRPr>
          </a:p>
          <a:p>
            <a:r>
              <a:rPr lang="en-US" sz="3200" i="1" dirty="0" err="1">
                <a:solidFill>
                  <a:schemeClr val="tx1"/>
                </a:solidFill>
              </a:rPr>
              <a:t>Médiateur</a:t>
            </a:r>
            <a:r>
              <a:rPr lang="en-US" sz="3200" i="1" dirty="0">
                <a:solidFill>
                  <a:schemeClr val="tx1"/>
                </a:solidFill>
              </a:rPr>
              <a:t> </a:t>
            </a:r>
            <a:r>
              <a:rPr lang="en-US" sz="3200" i="1" dirty="0" err="1">
                <a:solidFill>
                  <a:schemeClr val="tx1"/>
                </a:solidFill>
              </a:rPr>
              <a:t>Certifié</a:t>
            </a:r>
            <a:r>
              <a:rPr lang="en-US" sz="3200" dirty="0">
                <a:solidFill>
                  <a:schemeClr val="tx1"/>
                </a:solidFill>
              </a:rPr>
              <a:t> </a:t>
            </a:r>
            <a:r>
              <a:rPr lang="en-US" sz="3200" i="1" dirty="0">
                <a:solidFill>
                  <a:schemeClr val="tx1"/>
                </a:solidFill>
              </a:rPr>
              <a:t>(130 </a:t>
            </a:r>
            <a:r>
              <a:rPr lang="en-US" sz="3200" i="1" dirty="0" err="1">
                <a:solidFill>
                  <a:schemeClr val="tx1"/>
                </a:solidFill>
              </a:rPr>
              <a:t>heures</a:t>
            </a:r>
            <a:r>
              <a:rPr lang="en-US" sz="3200" i="1" dirty="0">
                <a:solidFill>
                  <a:schemeClr val="tx1"/>
                </a:solidFill>
              </a:rPr>
              <a:t> de formation,</a:t>
            </a:r>
            <a:r>
              <a:rPr lang="en-US" sz="3200" dirty="0">
                <a:solidFill>
                  <a:schemeClr val="tx1"/>
                </a:solidFill>
              </a:rPr>
              <a:t> </a:t>
            </a:r>
            <a:r>
              <a:rPr lang="en-US" sz="3200" i="1" dirty="0">
                <a:solidFill>
                  <a:schemeClr val="tx1"/>
                </a:solidFill>
              </a:rPr>
              <a:t>5 </a:t>
            </a:r>
            <a:r>
              <a:rPr lang="en-US" sz="3200" i="1" dirty="0" err="1">
                <a:solidFill>
                  <a:schemeClr val="tx1"/>
                </a:solidFill>
              </a:rPr>
              <a:t>cas</a:t>
            </a:r>
            <a:r>
              <a:rPr lang="en-US" sz="3200" i="1" dirty="0">
                <a:solidFill>
                  <a:schemeClr val="tx1"/>
                </a:solidFill>
              </a:rPr>
              <a:t> pratiques,</a:t>
            </a:r>
            <a:r>
              <a:rPr lang="en-US" sz="3200" dirty="0">
                <a:solidFill>
                  <a:schemeClr val="tx1"/>
                </a:solidFill>
              </a:rPr>
              <a:t> </a:t>
            </a:r>
            <a:r>
              <a:rPr lang="en-US" sz="3200" i="1" dirty="0">
                <a:solidFill>
                  <a:schemeClr val="tx1"/>
                </a:solidFill>
              </a:rPr>
              <a:t>supervision</a:t>
            </a:r>
            <a:r>
              <a:rPr lang="en-US" sz="3200" dirty="0">
                <a:solidFill>
                  <a:schemeClr val="tx1"/>
                </a:solidFill>
              </a:rPr>
              <a:t>, </a:t>
            </a:r>
            <a:r>
              <a:rPr lang="en-US" sz="3200" i="1" dirty="0">
                <a:solidFill>
                  <a:schemeClr val="tx1"/>
                </a:solidFill>
              </a:rPr>
              <a:t>formation </a:t>
            </a:r>
            <a:r>
              <a:rPr lang="en-US" sz="3200" i="1" dirty="0" err="1">
                <a:solidFill>
                  <a:schemeClr val="tx1"/>
                </a:solidFill>
              </a:rPr>
              <a:t>continuée</a:t>
            </a:r>
            <a:r>
              <a:rPr lang="en-US" sz="3200" i="1" dirty="0">
                <a:solidFill>
                  <a:schemeClr val="tx1"/>
                </a:solidFill>
              </a:rPr>
              <a:t>)</a:t>
            </a:r>
          </a:p>
          <a:p>
            <a:r>
              <a:rPr lang="fr-FR" sz="3200" i="1" dirty="0">
                <a:solidFill>
                  <a:schemeClr val="tx1"/>
                </a:solidFill>
              </a:rPr>
              <a:t>Le ministère fédéral de la justice est habilité à fixer par arrêté des exigences supplémentaires concernant le contenu des formations initiales et continues. Toute personne ayant suivi avec succès une formation correspondant aux exigences de cet arrêté qui doit encore être pris pourra, à l'avenir, porter le titre de médiateur certifié. Une procédure formelle n'est pas prévue.</a:t>
            </a:r>
            <a:endParaRPr lang="de-DE" sz="3200" i="1" dirty="0">
              <a:solidFill>
                <a:schemeClr val="tx1"/>
              </a:solidFill>
            </a:endParaRPr>
          </a:p>
          <a:p>
            <a:r>
              <a:rPr lang="fr-FR" sz="3200" i="1" dirty="0">
                <a:solidFill>
                  <a:schemeClr val="tx1"/>
                </a:solidFill>
              </a:rPr>
              <a:t>La formation au métier de médiateur est dispensée par des associations, des organisations, des universités, des entreprises et des particuliers.</a:t>
            </a:r>
            <a:endParaRPr lang="de-DE" sz="3200" i="1" dirty="0">
              <a:solidFill>
                <a:schemeClr val="tx1"/>
              </a:solidFill>
            </a:endParaRPr>
          </a:p>
          <a:p>
            <a:endParaRPr lang="de-DE" dirty="0"/>
          </a:p>
        </p:txBody>
      </p:sp>
      <p:pic>
        <p:nvPicPr>
          <p:cNvPr id="6" name="Picture 2">
            <a:extLst>
              <a:ext uri="{FF2B5EF4-FFF2-40B4-BE49-F238E27FC236}">
                <a16:creationId xmlns:a16="http://schemas.microsoft.com/office/drawing/2014/main" id="{B7FD9A59-4156-4606-8AF4-3C24328ADC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3973" y="873498"/>
            <a:ext cx="2049463"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ußzeilenplatzhalter 6">
            <a:extLst>
              <a:ext uri="{FF2B5EF4-FFF2-40B4-BE49-F238E27FC236}">
                <a16:creationId xmlns:a16="http://schemas.microsoft.com/office/drawing/2014/main" id="{1870D0F3-AB2A-4AD5-95B6-8D0CC960530C}"/>
              </a:ext>
            </a:extLst>
          </p:cNvPr>
          <p:cNvSpPr>
            <a:spLocks noGrp="1"/>
          </p:cNvSpPr>
          <p:nvPr>
            <p:ph type="ftr" sz="quarter" idx="11"/>
          </p:nvPr>
        </p:nvSpPr>
        <p:spPr/>
        <p:txBody>
          <a:bodyPr/>
          <a:lstStyle/>
          <a:p>
            <a:r>
              <a:rPr lang="en-US" sz="900" dirty="0" err="1"/>
              <a:t>MÉdiation</a:t>
            </a:r>
            <a:r>
              <a:rPr lang="en-US" sz="900" dirty="0"/>
              <a:t> En </a:t>
            </a:r>
            <a:r>
              <a:rPr lang="en-US" sz="900" dirty="0" err="1"/>
              <a:t>Allemagne</a:t>
            </a:r>
            <a:r>
              <a:rPr lang="en-US" sz="900" dirty="0"/>
              <a:t> – </a:t>
            </a:r>
            <a:r>
              <a:rPr lang="en-US" sz="900" dirty="0" err="1">
                <a:solidFill>
                  <a:schemeClr val="bg1"/>
                </a:solidFill>
              </a:rPr>
              <a:t>Avocate</a:t>
            </a:r>
            <a:r>
              <a:rPr lang="en-US" sz="900" dirty="0">
                <a:solidFill>
                  <a:schemeClr val="bg1"/>
                </a:solidFill>
              </a:rPr>
              <a:t> et </a:t>
            </a:r>
            <a:r>
              <a:rPr lang="en-US" sz="900" dirty="0" err="1">
                <a:solidFill>
                  <a:schemeClr val="bg1"/>
                </a:solidFill>
              </a:rPr>
              <a:t>Médiatrice</a:t>
            </a:r>
            <a:r>
              <a:rPr lang="en-US" sz="900" dirty="0">
                <a:solidFill>
                  <a:schemeClr val="bg1"/>
                </a:solidFill>
              </a:rPr>
              <a:t> </a:t>
            </a:r>
            <a:r>
              <a:rPr lang="en-US" sz="900" dirty="0"/>
              <a:t>Ingrid Hönlinger</a:t>
            </a:r>
            <a:endParaRPr lang="de-DE" sz="900" dirty="0"/>
          </a:p>
        </p:txBody>
      </p:sp>
      <p:sp>
        <p:nvSpPr>
          <p:cNvPr id="8" name="Foliennummernplatzhalter 7">
            <a:extLst>
              <a:ext uri="{FF2B5EF4-FFF2-40B4-BE49-F238E27FC236}">
                <a16:creationId xmlns:a16="http://schemas.microsoft.com/office/drawing/2014/main" id="{6C80A1E6-4370-4425-86CC-8C5F01243B1E}"/>
              </a:ext>
            </a:extLst>
          </p:cNvPr>
          <p:cNvSpPr>
            <a:spLocks noGrp="1"/>
          </p:cNvSpPr>
          <p:nvPr>
            <p:ph type="sldNum" sz="quarter" idx="12"/>
          </p:nvPr>
        </p:nvSpPr>
        <p:spPr/>
        <p:txBody>
          <a:bodyPr/>
          <a:lstStyle/>
          <a:p>
            <a:fld id="{6E092E10-1193-4142-AB02-F68BE95F7433}" type="slidenum">
              <a:rPr lang="de-DE" smtClean="0"/>
              <a:t>13</a:t>
            </a:fld>
            <a:endParaRPr lang="de-DE"/>
          </a:p>
        </p:txBody>
      </p:sp>
    </p:spTree>
    <p:extLst>
      <p:ext uri="{BB962C8B-B14F-4D97-AF65-F5344CB8AC3E}">
        <p14:creationId xmlns:p14="http://schemas.microsoft.com/office/powerpoint/2010/main" val="380266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7FD46F-426E-4E4E-A41D-F04037409346}"/>
              </a:ext>
            </a:extLst>
          </p:cNvPr>
          <p:cNvSpPr>
            <a:spLocks noGrp="1"/>
          </p:cNvSpPr>
          <p:nvPr>
            <p:ph type="title"/>
          </p:nvPr>
        </p:nvSpPr>
        <p:spPr>
          <a:xfrm>
            <a:off x="1097280" y="479064"/>
            <a:ext cx="10058400" cy="1106768"/>
          </a:xfrm>
        </p:spPr>
        <p:txBody>
          <a:bodyPr/>
          <a:lstStyle/>
          <a:p>
            <a:r>
              <a:rPr lang="de-DE" i="1" dirty="0" err="1">
                <a:solidFill>
                  <a:schemeClr val="tx1"/>
                </a:solidFill>
              </a:rPr>
              <a:t>Tribunaux</a:t>
            </a:r>
            <a:endParaRPr lang="de-DE" i="1" dirty="0">
              <a:solidFill>
                <a:schemeClr val="tx1"/>
              </a:solidFill>
            </a:endParaRPr>
          </a:p>
        </p:txBody>
      </p:sp>
      <p:sp>
        <p:nvSpPr>
          <p:cNvPr id="3" name="Inhaltsplatzhalter 2">
            <a:extLst>
              <a:ext uri="{FF2B5EF4-FFF2-40B4-BE49-F238E27FC236}">
                <a16:creationId xmlns:a16="http://schemas.microsoft.com/office/drawing/2014/main" id="{36E9644D-A431-4907-AD36-92D169C958EF}"/>
              </a:ext>
            </a:extLst>
          </p:cNvPr>
          <p:cNvSpPr>
            <a:spLocks noGrp="1"/>
          </p:cNvSpPr>
          <p:nvPr>
            <p:ph idx="1"/>
          </p:nvPr>
        </p:nvSpPr>
        <p:spPr/>
        <p:txBody>
          <a:bodyPr>
            <a:normAutofit fontScale="85000" lnSpcReduction="20000"/>
          </a:bodyPr>
          <a:lstStyle/>
          <a:p>
            <a:endParaRPr lang="en-US" b="1" dirty="0"/>
          </a:p>
          <a:p>
            <a:r>
              <a:rPr lang="fr-FR" sz="2400" b="1" i="1" dirty="0">
                <a:solidFill>
                  <a:schemeClr val="tx1"/>
                </a:solidFill>
              </a:rPr>
              <a:t>Diverses incitations visant à encourager la résolution amiable des litiges</a:t>
            </a:r>
          </a:p>
          <a:p>
            <a:r>
              <a:rPr lang="fr-FR" sz="2400" i="1" dirty="0">
                <a:solidFill>
                  <a:schemeClr val="tx1"/>
                </a:solidFill>
              </a:rPr>
              <a:t>La loi introduit, dans les différents textes procéduraux (notamment le Code de procédure civile), diverses incitations visant à encourager la résolution amiable des litiges. En effet, lorsque les parties déposent une requête devant les juridictions civiles, elles doivent dorénavant indiquer si elles ont tenté de résoudre leur conflit par un mode extrajudiciaire, la médiation par exemple, ou si elles estiment que des motifs s'y opposent. Le tribunal peut en outre proposer aux parties une médiation ou un autre mode de règlement extrajudiciaire des conflits.</a:t>
            </a:r>
            <a:endParaRPr lang="en-US" sz="2400" i="1" dirty="0">
              <a:solidFill>
                <a:schemeClr val="tx1"/>
              </a:solidFill>
            </a:endParaRPr>
          </a:p>
          <a:p>
            <a:r>
              <a:rPr lang="en-US" sz="2400" b="1" i="1" dirty="0" err="1">
                <a:solidFill>
                  <a:schemeClr val="tx1"/>
                </a:solidFill>
              </a:rPr>
              <a:t>Exécution</a:t>
            </a:r>
            <a:endParaRPr lang="en-US" sz="2400" b="1" dirty="0">
              <a:solidFill>
                <a:schemeClr val="tx1"/>
              </a:solidFill>
            </a:endParaRPr>
          </a:p>
          <a:p>
            <a:r>
              <a:rPr lang="fr-FR" sz="2400" i="1" dirty="0">
                <a:solidFill>
                  <a:schemeClr val="tx1"/>
                </a:solidFill>
              </a:rPr>
              <a:t>En principe, un accord issu d’une médiation peut être mis à exécution avec le concours d'un avocat ou d'un notaire.</a:t>
            </a:r>
            <a:endParaRPr lang="de-DE" sz="2400" i="1" dirty="0">
              <a:solidFill>
                <a:schemeClr val="tx1"/>
              </a:solidFill>
            </a:endParaRPr>
          </a:p>
          <a:p>
            <a:r>
              <a:rPr lang="en-US" sz="2400" dirty="0"/>
              <a:t>Source: </a:t>
            </a:r>
            <a:r>
              <a:rPr lang="en-US" sz="2400" u="sng" dirty="0"/>
              <a:t>https://e-justice.europa.eu/content_mediation_in_member_states-64-de-en.do?member=1/</a:t>
            </a:r>
            <a:r>
              <a:rPr lang="en-US" sz="2400" i="1" u="sng" dirty="0"/>
              <a:t>https://e-justice.europa.eu/content_mediation_in_member_states-64-de-fr.do?init=true&amp;member=1</a:t>
            </a:r>
            <a:endParaRPr lang="de-DE" sz="2400" i="1" dirty="0"/>
          </a:p>
          <a:p>
            <a:endParaRPr lang="en-US" dirty="0"/>
          </a:p>
          <a:p>
            <a:endParaRPr lang="de-DE" dirty="0"/>
          </a:p>
        </p:txBody>
      </p:sp>
      <p:pic>
        <p:nvPicPr>
          <p:cNvPr id="6" name="Picture 2">
            <a:extLst>
              <a:ext uri="{FF2B5EF4-FFF2-40B4-BE49-F238E27FC236}">
                <a16:creationId xmlns:a16="http://schemas.microsoft.com/office/drawing/2014/main" id="{B7FD9A59-4156-4606-8AF4-3C24328ADC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3973" y="873498"/>
            <a:ext cx="2049463"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ußzeilenplatzhalter 6">
            <a:extLst>
              <a:ext uri="{FF2B5EF4-FFF2-40B4-BE49-F238E27FC236}">
                <a16:creationId xmlns:a16="http://schemas.microsoft.com/office/drawing/2014/main" id="{1870D0F3-AB2A-4AD5-95B6-8D0CC960530C}"/>
              </a:ext>
            </a:extLst>
          </p:cNvPr>
          <p:cNvSpPr>
            <a:spLocks noGrp="1"/>
          </p:cNvSpPr>
          <p:nvPr>
            <p:ph type="ftr" sz="quarter" idx="11"/>
          </p:nvPr>
        </p:nvSpPr>
        <p:spPr/>
        <p:txBody>
          <a:bodyPr/>
          <a:lstStyle/>
          <a:p>
            <a:r>
              <a:rPr lang="en-US" sz="900" dirty="0" err="1"/>
              <a:t>MÉdiation</a:t>
            </a:r>
            <a:r>
              <a:rPr lang="en-US" sz="900" dirty="0"/>
              <a:t> En </a:t>
            </a:r>
            <a:r>
              <a:rPr lang="en-US" sz="900" dirty="0" err="1"/>
              <a:t>Allemagne</a:t>
            </a:r>
            <a:r>
              <a:rPr lang="en-US" sz="900" dirty="0"/>
              <a:t> – </a:t>
            </a:r>
            <a:r>
              <a:rPr lang="en-US" sz="900" dirty="0" err="1">
                <a:solidFill>
                  <a:schemeClr val="bg1"/>
                </a:solidFill>
              </a:rPr>
              <a:t>Avocate</a:t>
            </a:r>
            <a:r>
              <a:rPr lang="en-US" sz="900" dirty="0">
                <a:solidFill>
                  <a:schemeClr val="bg1"/>
                </a:solidFill>
              </a:rPr>
              <a:t> et </a:t>
            </a:r>
            <a:r>
              <a:rPr lang="en-US" sz="900" dirty="0" err="1">
                <a:solidFill>
                  <a:schemeClr val="bg1"/>
                </a:solidFill>
              </a:rPr>
              <a:t>Médiatrice</a:t>
            </a:r>
            <a:r>
              <a:rPr lang="en-US" sz="900" dirty="0">
                <a:solidFill>
                  <a:schemeClr val="bg1"/>
                </a:solidFill>
              </a:rPr>
              <a:t> </a:t>
            </a:r>
            <a:r>
              <a:rPr lang="en-US" sz="900" dirty="0"/>
              <a:t>Ingrid Hönlinger</a:t>
            </a:r>
            <a:endParaRPr lang="de-DE" sz="900" dirty="0"/>
          </a:p>
        </p:txBody>
      </p:sp>
      <p:sp>
        <p:nvSpPr>
          <p:cNvPr id="8" name="Foliennummernplatzhalter 7">
            <a:extLst>
              <a:ext uri="{FF2B5EF4-FFF2-40B4-BE49-F238E27FC236}">
                <a16:creationId xmlns:a16="http://schemas.microsoft.com/office/drawing/2014/main" id="{6C80A1E6-4370-4425-86CC-8C5F01243B1E}"/>
              </a:ext>
            </a:extLst>
          </p:cNvPr>
          <p:cNvSpPr>
            <a:spLocks noGrp="1"/>
          </p:cNvSpPr>
          <p:nvPr>
            <p:ph type="sldNum" sz="quarter" idx="12"/>
          </p:nvPr>
        </p:nvSpPr>
        <p:spPr/>
        <p:txBody>
          <a:bodyPr/>
          <a:lstStyle/>
          <a:p>
            <a:fld id="{6E092E10-1193-4142-AB02-F68BE95F7433}" type="slidenum">
              <a:rPr lang="de-DE" smtClean="0"/>
              <a:t>14</a:t>
            </a:fld>
            <a:endParaRPr lang="de-DE"/>
          </a:p>
        </p:txBody>
      </p:sp>
    </p:spTree>
    <p:extLst>
      <p:ext uri="{BB962C8B-B14F-4D97-AF65-F5344CB8AC3E}">
        <p14:creationId xmlns:p14="http://schemas.microsoft.com/office/powerpoint/2010/main" val="1896448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7FD46F-426E-4E4E-A41D-F04037409346}"/>
              </a:ext>
            </a:extLst>
          </p:cNvPr>
          <p:cNvSpPr>
            <a:spLocks noGrp="1"/>
          </p:cNvSpPr>
          <p:nvPr>
            <p:ph type="title"/>
          </p:nvPr>
        </p:nvSpPr>
        <p:spPr>
          <a:xfrm>
            <a:off x="1097280" y="479064"/>
            <a:ext cx="10058400" cy="1106768"/>
          </a:xfrm>
        </p:spPr>
        <p:txBody>
          <a:bodyPr/>
          <a:lstStyle/>
          <a:p>
            <a:r>
              <a:rPr lang="de-DE" i="1" dirty="0" err="1">
                <a:solidFill>
                  <a:schemeClr val="tx1"/>
                </a:solidFill>
              </a:rPr>
              <a:t>Tribunaux</a:t>
            </a:r>
            <a:endParaRPr lang="de-DE" i="1" dirty="0">
              <a:solidFill>
                <a:schemeClr val="tx1"/>
              </a:solidFill>
            </a:endParaRPr>
          </a:p>
        </p:txBody>
      </p:sp>
      <p:sp>
        <p:nvSpPr>
          <p:cNvPr id="3" name="Inhaltsplatzhalter 2">
            <a:extLst>
              <a:ext uri="{FF2B5EF4-FFF2-40B4-BE49-F238E27FC236}">
                <a16:creationId xmlns:a16="http://schemas.microsoft.com/office/drawing/2014/main" id="{36E9644D-A431-4907-AD36-92D169C958EF}"/>
              </a:ext>
            </a:extLst>
          </p:cNvPr>
          <p:cNvSpPr>
            <a:spLocks noGrp="1"/>
          </p:cNvSpPr>
          <p:nvPr>
            <p:ph idx="1"/>
          </p:nvPr>
        </p:nvSpPr>
        <p:spPr/>
        <p:txBody>
          <a:bodyPr>
            <a:normAutofit/>
          </a:bodyPr>
          <a:lstStyle/>
          <a:p>
            <a:pPr marL="292608" lvl="1" indent="0">
              <a:lnSpc>
                <a:spcPct val="115000"/>
              </a:lnSpc>
              <a:spcAft>
                <a:spcPts val="0"/>
              </a:spcAft>
              <a:buNone/>
            </a:pPr>
            <a:endParaRPr lang="en-US" sz="2200" b="1" dirty="0">
              <a:effectLst/>
              <a:ea typeface="Calibri" panose="020F0502020204030204" pitchFamily="34" charset="0"/>
              <a:cs typeface="Times New Roman" panose="02020603050405020304" pitchFamily="18" charset="0"/>
            </a:endParaRPr>
          </a:p>
          <a:p>
            <a:pPr marL="292608" lvl="1" indent="0">
              <a:lnSpc>
                <a:spcPct val="115000"/>
              </a:lnSpc>
              <a:spcAft>
                <a:spcPts val="0"/>
              </a:spcAft>
              <a:buNone/>
            </a:pPr>
            <a:r>
              <a:rPr lang="fr-FR" sz="2200" b="1" i="1" dirty="0">
                <a:solidFill>
                  <a:schemeClr val="tx1"/>
                </a:solidFill>
                <a:effectLst/>
                <a:ea typeface="Calibri" panose="020F0502020204030204" pitchFamily="34" charset="0"/>
                <a:cs typeface="Times New Roman" panose="02020603050405020304" pitchFamily="18" charset="0"/>
              </a:rPr>
              <a:t>Changement fondamental du paradigme de la résolution des conflits</a:t>
            </a:r>
            <a:endParaRPr lang="en-US" sz="2200" b="1" i="1" dirty="0">
              <a:solidFill>
                <a:schemeClr val="tx1"/>
              </a:solidFill>
              <a:effectLst/>
              <a:ea typeface="Calibri" panose="020F0502020204030204" pitchFamily="34" charset="0"/>
              <a:cs typeface="Times New Roman" panose="02020603050405020304" pitchFamily="18" charset="0"/>
            </a:endParaRPr>
          </a:p>
          <a:p>
            <a:pPr marL="292608" lvl="1" indent="0">
              <a:lnSpc>
                <a:spcPct val="115000"/>
              </a:lnSpc>
              <a:spcAft>
                <a:spcPts val="0"/>
              </a:spcAft>
              <a:buNone/>
            </a:pPr>
            <a:endParaRPr lang="en-US" sz="2000" b="1" dirty="0">
              <a:solidFill>
                <a:schemeClr val="tx1"/>
              </a:solidFill>
              <a:effectLst/>
              <a:ea typeface="Calibri" panose="020F0502020204030204" pitchFamily="34" charset="0"/>
              <a:cs typeface="Times New Roman" panose="02020603050405020304" pitchFamily="18" charset="0"/>
            </a:endParaRPr>
          </a:p>
          <a:p>
            <a:pPr marL="635508" lvl="1" indent="-342900">
              <a:lnSpc>
                <a:spcPct val="115000"/>
              </a:lnSpc>
              <a:spcAft>
                <a:spcPts val="0"/>
              </a:spcAft>
              <a:buFont typeface="Arial" panose="020B0604020202020204" pitchFamily="34" charset="0"/>
              <a:buChar char="•"/>
            </a:pPr>
            <a:r>
              <a:rPr lang="en-US" sz="2000" i="1" dirty="0" err="1">
                <a:solidFill>
                  <a:schemeClr val="tx1"/>
                </a:solidFill>
                <a:effectLst/>
                <a:ea typeface="Calibri" panose="020F0502020204030204" pitchFamily="34" charset="0"/>
                <a:cs typeface="Times New Roman" panose="02020603050405020304" pitchFamily="18" charset="0"/>
              </a:rPr>
              <a:t>Médiateur</a:t>
            </a:r>
            <a:r>
              <a:rPr lang="en-US" sz="2000" i="1" dirty="0">
                <a:solidFill>
                  <a:schemeClr val="tx1"/>
                </a:solidFill>
                <a:effectLst/>
                <a:ea typeface="Calibri" panose="020F0502020204030204" pitchFamily="34" charset="0"/>
                <a:cs typeface="Times New Roman" panose="02020603050405020304" pitchFamily="18" charset="0"/>
              </a:rPr>
              <a:t> </a:t>
            </a:r>
            <a:r>
              <a:rPr lang="en-US" sz="2000" dirty="0">
                <a:solidFill>
                  <a:schemeClr val="tx1"/>
                </a:solidFill>
                <a:effectLst/>
                <a:ea typeface="Calibri" panose="020F0502020204030204" pitchFamily="34" charset="0"/>
                <a:cs typeface="Times New Roman" panose="02020603050405020304" pitchFamily="18" charset="0"/>
              </a:rPr>
              <a:t>–</a:t>
            </a:r>
            <a:r>
              <a:rPr lang="en-US" sz="2000" i="1" dirty="0">
                <a:solidFill>
                  <a:schemeClr val="tx1"/>
                </a:solidFill>
                <a:effectLst/>
                <a:ea typeface="Calibri" panose="020F0502020204030204" pitchFamily="34" charset="0"/>
                <a:cs typeface="Times New Roman" panose="02020603050405020304" pitchFamily="18" charset="0"/>
              </a:rPr>
              <a:t> </a:t>
            </a:r>
            <a:r>
              <a:rPr lang="en-US" sz="2000" i="1" dirty="0" err="1">
                <a:solidFill>
                  <a:schemeClr val="tx1"/>
                </a:solidFill>
                <a:effectLst/>
                <a:ea typeface="Calibri" panose="020F0502020204030204" pitchFamily="34" charset="0"/>
                <a:cs typeface="Times New Roman" panose="02020603050405020304" pitchFamily="18" charset="0"/>
              </a:rPr>
              <a:t>Juge</a:t>
            </a:r>
            <a:r>
              <a:rPr lang="en-US" sz="2000" i="1" dirty="0">
                <a:solidFill>
                  <a:schemeClr val="tx1"/>
                </a:solidFill>
                <a:effectLst/>
                <a:ea typeface="Calibri" panose="020F0502020204030204" pitchFamily="34" charset="0"/>
                <a:cs typeface="Times New Roman" panose="02020603050405020304" pitchFamily="18" charset="0"/>
              </a:rPr>
              <a:t> </a:t>
            </a:r>
          </a:p>
          <a:p>
            <a:pPr marL="635508" lvl="1" indent="-342900">
              <a:lnSpc>
                <a:spcPct val="115000"/>
              </a:lnSpc>
              <a:spcAft>
                <a:spcPts val="0"/>
              </a:spcAft>
              <a:buFont typeface="Arial" panose="020B0604020202020204" pitchFamily="34" charset="0"/>
              <a:buChar char="•"/>
            </a:pPr>
            <a:r>
              <a:rPr lang="en-US" sz="2000" i="1" dirty="0" err="1">
                <a:solidFill>
                  <a:schemeClr val="tx1"/>
                </a:solidFill>
                <a:effectLst/>
                <a:ea typeface="Calibri" panose="020F0502020204030204" pitchFamily="34" charset="0"/>
                <a:cs typeface="Times New Roman" panose="02020603050405020304" pitchFamily="18" charset="0"/>
              </a:rPr>
              <a:t>Privé</a:t>
            </a:r>
            <a:r>
              <a:rPr lang="en-US" sz="2000" i="1" dirty="0">
                <a:solidFill>
                  <a:schemeClr val="tx1"/>
                </a:solidFill>
                <a:effectLst/>
                <a:ea typeface="Calibri" panose="020F0502020204030204" pitchFamily="34" charset="0"/>
                <a:cs typeface="Times New Roman" panose="02020603050405020304" pitchFamily="18" charset="0"/>
              </a:rPr>
              <a:t> </a:t>
            </a:r>
            <a:r>
              <a:rPr lang="en-US" sz="2000" dirty="0">
                <a:solidFill>
                  <a:schemeClr val="tx1"/>
                </a:solidFill>
                <a:effectLst/>
                <a:ea typeface="Calibri" panose="020F0502020204030204" pitchFamily="34" charset="0"/>
                <a:cs typeface="Times New Roman" panose="02020603050405020304" pitchFamily="18" charset="0"/>
              </a:rPr>
              <a:t>–</a:t>
            </a:r>
            <a:r>
              <a:rPr lang="en-US" sz="2000" i="1" dirty="0">
                <a:solidFill>
                  <a:schemeClr val="tx1"/>
                </a:solidFill>
                <a:effectLst/>
                <a:ea typeface="Calibri" panose="020F0502020204030204" pitchFamily="34" charset="0"/>
                <a:cs typeface="Times New Roman" panose="02020603050405020304" pitchFamily="18" charset="0"/>
              </a:rPr>
              <a:t> Public</a:t>
            </a:r>
          </a:p>
          <a:p>
            <a:pPr marL="635508" lvl="1" indent="-342900">
              <a:lnSpc>
                <a:spcPct val="115000"/>
              </a:lnSpc>
              <a:spcAft>
                <a:spcPts val="0"/>
              </a:spcAft>
              <a:buFont typeface="Arial" panose="020B0604020202020204" pitchFamily="34" charset="0"/>
              <a:buChar char="•"/>
            </a:pPr>
            <a:r>
              <a:rPr lang="en-US" sz="2000" i="1" dirty="0" err="1">
                <a:solidFill>
                  <a:schemeClr val="tx1"/>
                </a:solidFill>
                <a:effectLst/>
                <a:ea typeface="Calibri" panose="020F0502020204030204" pitchFamily="34" charset="0"/>
                <a:cs typeface="Times New Roman" panose="02020603050405020304" pitchFamily="18" charset="0"/>
              </a:rPr>
              <a:t>Informel</a:t>
            </a:r>
            <a:r>
              <a:rPr lang="en-US" sz="2000" i="1" dirty="0">
                <a:solidFill>
                  <a:schemeClr val="tx1"/>
                </a:solidFill>
                <a:effectLst/>
                <a:ea typeface="Calibri" panose="020F0502020204030204" pitchFamily="34" charset="0"/>
                <a:cs typeface="Times New Roman" panose="02020603050405020304" pitchFamily="18" charset="0"/>
              </a:rPr>
              <a:t> – Formel </a:t>
            </a:r>
            <a:endParaRPr lang="de-DE" sz="2000" i="1" dirty="0">
              <a:solidFill>
                <a:schemeClr val="tx1"/>
              </a:solidFill>
              <a:effectLst/>
              <a:ea typeface="Calibri" panose="020F0502020204030204" pitchFamily="34" charset="0"/>
              <a:cs typeface="Times New Roman" panose="02020603050405020304" pitchFamily="18" charset="0"/>
            </a:endParaRPr>
          </a:p>
          <a:p>
            <a:pPr marL="635508" lvl="1" indent="-342900">
              <a:lnSpc>
                <a:spcPct val="115000"/>
              </a:lnSpc>
              <a:spcAft>
                <a:spcPts val="0"/>
              </a:spcAft>
              <a:buFont typeface="Arial" panose="020B0604020202020204" pitchFamily="34" charset="0"/>
              <a:buChar char="•"/>
            </a:pPr>
            <a:r>
              <a:rPr lang="en-US" sz="2000" i="1" dirty="0">
                <a:solidFill>
                  <a:schemeClr val="tx1"/>
                </a:solidFill>
                <a:effectLst/>
                <a:ea typeface="Calibri" panose="020F0502020204030204" pitchFamily="34" charset="0"/>
                <a:cs typeface="Times New Roman" panose="02020603050405020304" pitchFamily="18" charset="0"/>
              </a:rPr>
              <a:t>Solution propre </a:t>
            </a:r>
            <a:r>
              <a:rPr lang="en-US" sz="2000" dirty="0">
                <a:solidFill>
                  <a:schemeClr val="tx1"/>
                </a:solidFill>
                <a:effectLst/>
                <a:ea typeface="Calibri" panose="020F0502020204030204" pitchFamily="34" charset="0"/>
                <a:cs typeface="Times New Roman" panose="02020603050405020304" pitchFamily="18" charset="0"/>
              </a:rPr>
              <a:t>–</a:t>
            </a:r>
            <a:r>
              <a:rPr lang="en-US" sz="2000" i="1" dirty="0">
                <a:solidFill>
                  <a:schemeClr val="tx1"/>
                </a:solidFill>
                <a:effectLst/>
                <a:ea typeface="Calibri" panose="020F0502020204030204" pitchFamily="34" charset="0"/>
                <a:cs typeface="Times New Roman" panose="02020603050405020304" pitchFamily="18" charset="0"/>
              </a:rPr>
              <a:t> Solution </a:t>
            </a:r>
            <a:r>
              <a:rPr lang="en-US" sz="2000" i="1" dirty="0" err="1">
                <a:solidFill>
                  <a:schemeClr val="tx1"/>
                </a:solidFill>
                <a:effectLst/>
                <a:ea typeface="Calibri" panose="020F0502020204030204" pitchFamily="34" charset="0"/>
                <a:cs typeface="Times New Roman" panose="02020603050405020304" pitchFamily="18" charset="0"/>
              </a:rPr>
              <a:t>légale</a:t>
            </a:r>
            <a:endParaRPr lang="de-DE" sz="2000" i="1" dirty="0">
              <a:solidFill>
                <a:schemeClr val="tx1"/>
              </a:solidFill>
              <a:effectLst/>
              <a:ea typeface="Calibri" panose="020F0502020204030204" pitchFamily="34" charset="0"/>
              <a:cs typeface="Times New Roman" panose="02020603050405020304" pitchFamily="18" charset="0"/>
            </a:endParaRPr>
          </a:p>
          <a:p>
            <a:pPr marL="635508" lvl="1" indent="-342900">
              <a:lnSpc>
                <a:spcPct val="115000"/>
              </a:lnSpc>
              <a:spcAft>
                <a:spcPts val="0"/>
              </a:spcAft>
              <a:buFont typeface="Arial" panose="020B0604020202020204" pitchFamily="34" charset="0"/>
              <a:buChar char="•"/>
            </a:pPr>
            <a:r>
              <a:rPr lang="fr-FR" sz="2000" i="1" dirty="0">
                <a:solidFill>
                  <a:schemeClr val="tx1"/>
                </a:solidFill>
                <a:effectLst/>
                <a:ea typeface="Calibri" panose="020F0502020204030204" pitchFamily="34" charset="0"/>
                <a:cs typeface="Times New Roman" panose="02020603050405020304" pitchFamily="18" charset="0"/>
              </a:rPr>
              <a:t>Décision propre </a:t>
            </a:r>
            <a:r>
              <a:rPr lang="en-US" sz="2000" dirty="0">
                <a:solidFill>
                  <a:schemeClr val="tx1"/>
                </a:solidFill>
                <a:effectLst/>
                <a:ea typeface="Calibri" panose="020F0502020204030204" pitchFamily="34" charset="0"/>
                <a:cs typeface="Times New Roman" panose="02020603050405020304" pitchFamily="18" charset="0"/>
              </a:rPr>
              <a:t>–</a:t>
            </a:r>
            <a:r>
              <a:rPr lang="fr-FR" sz="2000" i="1" dirty="0">
                <a:solidFill>
                  <a:schemeClr val="tx1"/>
                </a:solidFill>
                <a:effectLst/>
                <a:ea typeface="Calibri" panose="020F0502020204030204" pitchFamily="34" charset="0"/>
                <a:cs typeface="Times New Roman" panose="02020603050405020304" pitchFamily="18" charset="0"/>
              </a:rPr>
              <a:t> Règlement de la Cour</a:t>
            </a:r>
            <a:endParaRPr lang="de-DE" sz="2000" i="1" dirty="0">
              <a:solidFill>
                <a:schemeClr val="tx1"/>
              </a:solidFill>
              <a:effectLst/>
              <a:ea typeface="Calibri" panose="020F0502020204030204" pitchFamily="34" charset="0"/>
              <a:cs typeface="Times New Roman" panose="02020603050405020304" pitchFamily="18" charset="0"/>
            </a:endParaRPr>
          </a:p>
          <a:p>
            <a:pPr marL="635508" lvl="1" indent="-342900">
              <a:lnSpc>
                <a:spcPct val="115000"/>
              </a:lnSpc>
              <a:spcAft>
                <a:spcPts val="0"/>
              </a:spcAft>
              <a:buFont typeface="Arial" panose="020B0604020202020204" pitchFamily="34" charset="0"/>
              <a:buChar char="•"/>
            </a:pPr>
            <a:r>
              <a:rPr lang="en-US" sz="2000" i="1" dirty="0">
                <a:solidFill>
                  <a:schemeClr val="tx1"/>
                </a:solidFill>
                <a:effectLst/>
                <a:ea typeface="Calibri" panose="020F0502020204030204" pitchFamily="34" charset="0"/>
                <a:cs typeface="Times New Roman" panose="02020603050405020304" pitchFamily="18" charset="0"/>
              </a:rPr>
              <a:t>Accord </a:t>
            </a:r>
            <a:r>
              <a:rPr lang="en-US" sz="2000" dirty="0">
                <a:solidFill>
                  <a:schemeClr val="tx1"/>
                </a:solidFill>
                <a:effectLst/>
                <a:ea typeface="Calibri" panose="020F0502020204030204" pitchFamily="34" charset="0"/>
                <a:cs typeface="Times New Roman" panose="02020603050405020304" pitchFamily="18" charset="0"/>
              </a:rPr>
              <a:t>–</a:t>
            </a:r>
            <a:r>
              <a:rPr lang="en-US" sz="2000" i="1" dirty="0">
                <a:solidFill>
                  <a:schemeClr val="tx1"/>
                </a:solidFill>
                <a:effectLst/>
                <a:ea typeface="Calibri" panose="020F0502020204030204" pitchFamily="34" charset="0"/>
                <a:cs typeface="Times New Roman" panose="02020603050405020304" pitchFamily="18" charset="0"/>
              </a:rPr>
              <a:t> </a:t>
            </a:r>
            <a:r>
              <a:rPr lang="en-US" sz="2000" i="1" dirty="0" err="1">
                <a:solidFill>
                  <a:schemeClr val="tx1"/>
                </a:solidFill>
                <a:effectLst/>
                <a:ea typeface="Calibri" panose="020F0502020204030204" pitchFamily="34" charset="0"/>
                <a:cs typeface="Times New Roman" panose="02020603050405020304" pitchFamily="18" charset="0"/>
              </a:rPr>
              <a:t>Jugement</a:t>
            </a:r>
            <a:endParaRPr lang="de-DE" sz="2000" i="1" dirty="0">
              <a:solidFill>
                <a:schemeClr val="tx1"/>
              </a:solidFill>
              <a:effectLst/>
              <a:ea typeface="Calibri" panose="020F0502020204030204" pitchFamily="34" charset="0"/>
              <a:cs typeface="Times New Roman" panose="02020603050405020304" pitchFamily="18" charset="0"/>
            </a:endParaRPr>
          </a:p>
          <a:p>
            <a:pPr marL="635508" lvl="1" indent="-342900">
              <a:lnSpc>
                <a:spcPct val="115000"/>
              </a:lnSpc>
              <a:spcAft>
                <a:spcPts val="0"/>
              </a:spcAft>
              <a:buFont typeface="Arial" panose="020B0604020202020204" pitchFamily="34" charset="0"/>
              <a:buChar char="•"/>
            </a:pPr>
            <a:r>
              <a:rPr lang="en-US" sz="2000" i="1" dirty="0" err="1">
                <a:solidFill>
                  <a:schemeClr val="tx1"/>
                </a:solidFill>
                <a:effectLst/>
                <a:ea typeface="Calibri" panose="020F0502020204030204" pitchFamily="34" charset="0"/>
                <a:cs typeface="Times New Roman" panose="02020603050405020304" pitchFamily="18" charset="0"/>
              </a:rPr>
              <a:t>Volontaire</a:t>
            </a:r>
            <a:r>
              <a:rPr lang="en-US" sz="2000" i="1" dirty="0">
                <a:solidFill>
                  <a:schemeClr val="tx1"/>
                </a:solidFill>
                <a:effectLst/>
                <a:ea typeface="Calibri" panose="020F0502020204030204" pitchFamily="34" charset="0"/>
                <a:cs typeface="Times New Roman" panose="02020603050405020304" pitchFamily="18" charset="0"/>
              </a:rPr>
              <a:t> – </a:t>
            </a:r>
            <a:r>
              <a:rPr lang="en-US" sz="2000" i="1" dirty="0" err="1">
                <a:solidFill>
                  <a:schemeClr val="tx1"/>
                </a:solidFill>
                <a:effectLst/>
                <a:ea typeface="Calibri" panose="020F0502020204030204" pitchFamily="34" charset="0"/>
                <a:cs typeface="Times New Roman" panose="02020603050405020304" pitchFamily="18" charset="0"/>
              </a:rPr>
              <a:t>Forcé</a:t>
            </a:r>
            <a:endParaRPr lang="de-DE" sz="2000" i="1" dirty="0">
              <a:solidFill>
                <a:schemeClr val="tx1"/>
              </a:solidFill>
              <a:effectLst/>
              <a:ea typeface="Calibri" panose="020F0502020204030204" pitchFamily="34" charset="0"/>
              <a:cs typeface="Times New Roman" panose="02020603050405020304" pitchFamily="18" charset="0"/>
            </a:endParaRPr>
          </a:p>
          <a:p>
            <a:pPr lvl="1"/>
            <a:endParaRPr lang="de-DE" dirty="0"/>
          </a:p>
          <a:p>
            <a:endParaRPr lang="de-DE" dirty="0"/>
          </a:p>
        </p:txBody>
      </p:sp>
      <p:pic>
        <p:nvPicPr>
          <p:cNvPr id="6" name="Picture 2">
            <a:extLst>
              <a:ext uri="{FF2B5EF4-FFF2-40B4-BE49-F238E27FC236}">
                <a16:creationId xmlns:a16="http://schemas.microsoft.com/office/drawing/2014/main" id="{B7FD9A59-4156-4606-8AF4-3C24328ADC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3973" y="873498"/>
            <a:ext cx="2049463"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ußzeilenplatzhalter 6">
            <a:extLst>
              <a:ext uri="{FF2B5EF4-FFF2-40B4-BE49-F238E27FC236}">
                <a16:creationId xmlns:a16="http://schemas.microsoft.com/office/drawing/2014/main" id="{1870D0F3-AB2A-4AD5-95B6-8D0CC960530C}"/>
              </a:ext>
            </a:extLst>
          </p:cNvPr>
          <p:cNvSpPr>
            <a:spLocks noGrp="1"/>
          </p:cNvSpPr>
          <p:nvPr>
            <p:ph type="ftr" sz="quarter" idx="11"/>
          </p:nvPr>
        </p:nvSpPr>
        <p:spPr/>
        <p:txBody>
          <a:bodyPr/>
          <a:lstStyle/>
          <a:p>
            <a:r>
              <a:rPr lang="en-US" sz="900" dirty="0" err="1"/>
              <a:t>MÉdiation</a:t>
            </a:r>
            <a:r>
              <a:rPr lang="en-US" sz="900" dirty="0"/>
              <a:t> En </a:t>
            </a:r>
            <a:r>
              <a:rPr lang="en-US" sz="900" dirty="0" err="1"/>
              <a:t>Allemagne</a:t>
            </a:r>
            <a:r>
              <a:rPr lang="en-US" sz="900" dirty="0"/>
              <a:t> – </a:t>
            </a:r>
            <a:r>
              <a:rPr lang="en-US" sz="900" dirty="0" err="1">
                <a:solidFill>
                  <a:schemeClr val="bg1"/>
                </a:solidFill>
              </a:rPr>
              <a:t>Avocate</a:t>
            </a:r>
            <a:r>
              <a:rPr lang="en-US" sz="900" dirty="0">
                <a:solidFill>
                  <a:schemeClr val="bg1"/>
                </a:solidFill>
              </a:rPr>
              <a:t> et </a:t>
            </a:r>
            <a:r>
              <a:rPr lang="en-US" sz="900" dirty="0" err="1">
                <a:solidFill>
                  <a:schemeClr val="bg1"/>
                </a:solidFill>
              </a:rPr>
              <a:t>Médiatrice</a:t>
            </a:r>
            <a:r>
              <a:rPr lang="en-US" sz="900" dirty="0">
                <a:solidFill>
                  <a:schemeClr val="bg1"/>
                </a:solidFill>
              </a:rPr>
              <a:t> </a:t>
            </a:r>
            <a:r>
              <a:rPr lang="en-US" sz="900" dirty="0"/>
              <a:t>Ingrid Hönlinger</a:t>
            </a:r>
            <a:endParaRPr lang="de-DE" sz="900" dirty="0"/>
          </a:p>
        </p:txBody>
      </p:sp>
      <p:sp>
        <p:nvSpPr>
          <p:cNvPr id="8" name="Foliennummernplatzhalter 7">
            <a:extLst>
              <a:ext uri="{FF2B5EF4-FFF2-40B4-BE49-F238E27FC236}">
                <a16:creationId xmlns:a16="http://schemas.microsoft.com/office/drawing/2014/main" id="{6C80A1E6-4370-4425-86CC-8C5F01243B1E}"/>
              </a:ext>
            </a:extLst>
          </p:cNvPr>
          <p:cNvSpPr>
            <a:spLocks noGrp="1"/>
          </p:cNvSpPr>
          <p:nvPr>
            <p:ph type="sldNum" sz="quarter" idx="12"/>
          </p:nvPr>
        </p:nvSpPr>
        <p:spPr/>
        <p:txBody>
          <a:bodyPr/>
          <a:lstStyle/>
          <a:p>
            <a:fld id="{6E092E10-1193-4142-AB02-F68BE95F7433}" type="slidenum">
              <a:rPr lang="de-DE" smtClean="0"/>
              <a:t>15</a:t>
            </a:fld>
            <a:endParaRPr lang="de-DE"/>
          </a:p>
        </p:txBody>
      </p:sp>
    </p:spTree>
    <p:extLst>
      <p:ext uri="{BB962C8B-B14F-4D97-AF65-F5344CB8AC3E}">
        <p14:creationId xmlns:p14="http://schemas.microsoft.com/office/powerpoint/2010/main" val="1813050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7FD46F-426E-4E4E-A41D-F04037409346}"/>
              </a:ext>
            </a:extLst>
          </p:cNvPr>
          <p:cNvSpPr>
            <a:spLocks noGrp="1"/>
          </p:cNvSpPr>
          <p:nvPr>
            <p:ph type="title"/>
          </p:nvPr>
        </p:nvSpPr>
        <p:spPr>
          <a:xfrm>
            <a:off x="1097280" y="479064"/>
            <a:ext cx="10058400" cy="1106768"/>
          </a:xfrm>
        </p:spPr>
        <p:txBody>
          <a:bodyPr/>
          <a:lstStyle/>
          <a:p>
            <a:r>
              <a:rPr lang="de-DE" i="1" dirty="0" err="1">
                <a:solidFill>
                  <a:schemeClr val="tx1"/>
                </a:solidFill>
              </a:rPr>
              <a:t>Avantages</a:t>
            </a:r>
            <a:endParaRPr lang="de-DE" i="1" dirty="0">
              <a:solidFill>
                <a:schemeClr val="tx1"/>
              </a:solidFill>
            </a:endParaRPr>
          </a:p>
        </p:txBody>
      </p:sp>
      <p:sp>
        <p:nvSpPr>
          <p:cNvPr id="3" name="Inhaltsplatzhalter 2">
            <a:extLst>
              <a:ext uri="{FF2B5EF4-FFF2-40B4-BE49-F238E27FC236}">
                <a16:creationId xmlns:a16="http://schemas.microsoft.com/office/drawing/2014/main" id="{36E9644D-A431-4907-AD36-92D169C958EF}"/>
              </a:ext>
            </a:extLst>
          </p:cNvPr>
          <p:cNvSpPr>
            <a:spLocks noGrp="1"/>
          </p:cNvSpPr>
          <p:nvPr>
            <p:ph idx="1"/>
          </p:nvPr>
        </p:nvSpPr>
        <p:spPr/>
        <p:txBody>
          <a:bodyPr>
            <a:normAutofit/>
          </a:bodyPr>
          <a:lstStyle/>
          <a:p>
            <a:endParaRPr lang="en-US" b="1" i="1" dirty="0">
              <a:solidFill>
                <a:srgbClr val="0033CC"/>
              </a:solidFill>
            </a:endParaRPr>
          </a:p>
          <a:p>
            <a:r>
              <a:rPr lang="en-US" b="1" i="1" dirty="0">
                <a:solidFill>
                  <a:schemeClr val="tx1"/>
                </a:solidFill>
              </a:rPr>
              <a:t>En </a:t>
            </a:r>
            <a:r>
              <a:rPr lang="en-US" b="1" i="1" dirty="0" err="1">
                <a:solidFill>
                  <a:schemeClr val="tx1"/>
                </a:solidFill>
              </a:rPr>
              <a:t>Général</a:t>
            </a:r>
            <a:endParaRPr lang="en-US" b="1" i="1" dirty="0">
              <a:solidFill>
                <a:schemeClr val="tx1"/>
              </a:solidFill>
            </a:endParaRPr>
          </a:p>
          <a:p>
            <a:pPr lvl="1">
              <a:buFont typeface="Arial" panose="020B0604020202020204" pitchFamily="34" charset="0"/>
              <a:buChar char="•"/>
            </a:pPr>
            <a:r>
              <a:rPr lang="en-US" sz="2000" i="1" dirty="0">
                <a:solidFill>
                  <a:schemeClr val="tx1"/>
                </a:solidFill>
              </a:rPr>
              <a:t>Haut </a:t>
            </a:r>
            <a:r>
              <a:rPr lang="en-US" sz="2000" i="1" dirty="0" err="1">
                <a:solidFill>
                  <a:schemeClr val="tx1"/>
                </a:solidFill>
              </a:rPr>
              <a:t>niveau</a:t>
            </a:r>
            <a:r>
              <a:rPr lang="en-US" sz="2000" i="1" dirty="0">
                <a:solidFill>
                  <a:schemeClr val="tx1"/>
                </a:solidFill>
              </a:rPr>
              <a:t> de satisfaction</a:t>
            </a:r>
            <a:endParaRPr lang="de-DE" sz="2000" i="1" dirty="0">
              <a:solidFill>
                <a:schemeClr val="tx1"/>
              </a:solidFill>
            </a:endParaRPr>
          </a:p>
          <a:p>
            <a:pPr lvl="1">
              <a:buFont typeface="Arial" panose="020B0604020202020204" pitchFamily="34" charset="0"/>
              <a:buChar char="•"/>
            </a:pPr>
            <a:r>
              <a:rPr lang="en-US" sz="2000" i="1" dirty="0">
                <a:solidFill>
                  <a:schemeClr val="tx1"/>
                </a:solidFill>
              </a:rPr>
              <a:t>Solution durable du </a:t>
            </a:r>
            <a:r>
              <a:rPr lang="en-US" sz="2000" i="1" dirty="0" err="1">
                <a:solidFill>
                  <a:schemeClr val="tx1"/>
                </a:solidFill>
              </a:rPr>
              <a:t>conflit</a:t>
            </a:r>
            <a:endParaRPr lang="de-DE" sz="2000" i="1" dirty="0">
              <a:solidFill>
                <a:schemeClr val="tx1"/>
              </a:solidFill>
            </a:endParaRPr>
          </a:p>
          <a:p>
            <a:pPr lvl="1">
              <a:buFont typeface="Arial" panose="020B0604020202020204" pitchFamily="34" charset="0"/>
              <a:buChar char="•"/>
            </a:pPr>
            <a:r>
              <a:rPr lang="en-US" sz="2000" i="1" dirty="0">
                <a:solidFill>
                  <a:schemeClr val="tx1"/>
                </a:solidFill>
              </a:rPr>
              <a:t>Solution </a:t>
            </a:r>
            <a:r>
              <a:rPr lang="en-US" sz="2000" i="1" dirty="0" err="1">
                <a:solidFill>
                  <a:schemeClr val="tx1"/>
                </a:solidFill>
              </a:rPr>
              <a:t>rapide</a:t>
            </a:r>
            <a:r>
              <a:rPr lang="en-US" sz="2000" i="1" dirty="0">
                <a:solidFill>
                  <a:schemeClr val="tx1"/>
                </a:solidFill>
              </a:rPr>
              <a:t>, </a:t>
            </a:r>
            <a:r>
              <a:rPr lang="en-US" sz="2000" i="1" dirty="0" err="1">
                <a:solidFill>
                  <a:schemeClr val="tx1"/>
                </a:solidFill>
              </a:rPr>
              <a:t>permettant</a:t>
            </a:r>
            <a:r>
              <a:rPr lang="en-US" sz="2000" i="1" dirty="0">
                <a:solidFill>
                  <a:schemeClr val="tx1"/>
                </a:solidFill>
              </a:rPr>
              <a:t> </a:t>
            </a:r>
            <a:r>
              <a:rPr lang="en-US" sz="2000" i="1" dirty="0" err="1">
                <a:solidFill>
                  <a:schemeClr val="tx1"/>
                </a:solidFill>
              </a:rPr>
              <a:t>d’économiser</a:t>
            </a:r>
            <a:r>
              <a:rPr lang="en-US" sz="2000" i="1" dirty="0">
                <a:solidFill>
                  <a:schemeClr val="tx1"/>
                </a:solidFill>
              </a:rPr>
              <a:t> du  temps, de </a:t>
            </a:r>
            <a:r>
              <a:rPr lang="en-US" sz="2000" i="1" dirty="0" err="1">
                <a:solidFill>
                  <a:schemeClr val="tx1"/>
                </a:solidFill>
              </a:rPr>
              <a:t>l’argent</a:t>
            </a:r>
            <a:r>
              <a:rPr lang="en-US" sz="2000" i="1" dirty="0">
                <a:solidFill>
                  <a:schemeClr val="tx1"/>
                </a:solidFill>
              </a:rPr>
              <a:t> et de </a:t>
            </a:r>
            <a:r>
              <a:rPr lang="en-US" sz="2000" i="1" dirty="0" err="1">
                <a:solidFill>
                  <a:schemeClr val="tx1"/>
                </a:solidFill>
              </a:rPr>
              <a:t>préserver</a:t>
            </a:r>
            <a:r>
              <a:rPr lang="en-US" sz="2000" i="1" dirty="0">
                <a:solidFill>
                  <a:schemeClr val="tx1"/>
                </a:solidFill>
              </a:rPr>
              <a:t> les nerfs</a:t>
            </a:r>
          </a:p>
          <a:p>
            <a:pPr lvl="1">
              <a:buFont typeface="Arial" panose="020B0604020202020204" pitchFamily="34" charset="0"/>
              <a:buChar char="•"/>
            </a:pPr>
            <a:r>
              <a:rPr lang="fr-FR" sz="2000" i="1" dirty="0">
                <a:solidFill>
                  <a:schemeClr val="tx1"/>
                </a:solidFill>
              </a:rPr>
              <a:t>Méthode de résolution des litiges </a:t>
            </a:r>
            <a:r>
              <a:rPr lang="en-US" sz="2000" i="1" dirty="0">
                <a:solidFill>
                  <a:schemeClr val="tx1"/>
                </a:solidFill>
              </a:rPr>
              <a:t>applicable à </a:t>
            </a:r>
            <a:r>
              <a:rPr lang="en-US" sz="2000" i="1" dirty="0" err="1">
                <a:solidFill>
                  <a:schemeClr val="tx1"/>
                </a:solidFill>
              </a:rPr>
              <a:t>l’échelle</a:t>
            </a:r>
            <a:r>
              <a:rPr lang="en-US" sz="2000" i="1" dirty="0">
                <a:solidFill>
                  <a:schemeClr val="tx1"/>
                </a:solidFill>
              </a:rPr>
              <a:t> </a:t>
            </a:r>
            <a:r>
              <a:rPr lang="en-US" sz="2000" i="1" dirty="0" err="1">
                <a:solidFill>
                  <a:schemeClr val="tx1"/>
                </a:solidFill>
              </a:rPr>
              <a:t>internationale</a:t>
            </a:r>
            <a:endParaRPr lang="en-US" sz="2000" i="1" dirty="0">
              <a:solidFill>
                <a:schemeClr val="tx1"/>
              </a:solidFill>
            </a:endParaRPr>
          </a:p>
          <a:p>
            <a:pPr marL="0" lvl="0" indent="0">
              <a:lnSpc>
                <a:spcPct val="115000"/>
              </a:lnSpc>
              <a:spcAft>
                <a:spcPts val="0"/>
              </a:spcAft>
              <a:buNone/>
            </a:pPr>
            <a:r>
              <a:rPr lang="fr-FR" b="1" i="1" dirty="0">
                <a:solidFill>
                  <a:schemeClr val="tx1"/>
                </a:solidFill>
                <a:ea typeface="Calibri" panose="020F0502020204030204" pitchFamily="34" charset="0"/>
                <a:cs typeface="Times New Roman" panose="02020603050405020304" pitchFamily="18" charset="0"/>
              </a:rPr>
              <a:t>Règlement des différends en ligne</a:t>
            </a:r>
            <a:endParaRPr lang="de-DE" b="1" i="1" dirty="0">
              <a:solidFill>
                <a:schemeClr val="tx1"/>
              </a:solidFill>
              <a:ea typeface="Calibri" panose="020F0502020204030204" pitchFamily="34" charset="0"/>
              <a:cs typeface="Times New Roman" panose="02020603050405020304" pitchFamily="18" charset="0"/>
            </a:endParaRPr>
          </a:p>
          <a:p>
            <a:pPr lvl="1">
              <a:buFont typeface="Arial" panose="020B0604020202020204" pitchFamily="34" charset="0"/>
              <a:buChar char="•"/>
            </a:pPr>
            <a:r>
              <a:rPr lang="en-US" sz="2000" i="1" dirty="0">
                <a:solidFill>
                  <a:schemeClr val="tx1"/>
                </a:solidFill>
              </a:rPr>
              <a:t>La distance </a:t>
            </a:r>
            <a:r>
              <a:rPr lang="en-US" sz="2000" i="1" dirty="0" err="1">
                <a:solidFill>
                  <a:schemeClr val="tx1"/>
                </a:solidFill>
              </a:rPr>
              <a:t>spatiale</a:t>
            </a:r>
            <a:r>
              <a:rPr lang="en-US" sz="2000" i="1" dirty="0">
                <a:solidFill>
                  <a:schemeClr val="tx1"/>
                </a:solidFill>
              </a:rPr>
              <a:t> </a:t>
            </a:r>
            <a:r>
              <a:rPr lang="en-US" sz="2000" i="1" dirty="0" err="1">
                <a:solidFill>
                  <a:schemeClr val="tx1"/>
                </a:solidFill>
              </a:rPr>
              <a:t>n’importe</a:t>
            </a:r>
            <a:r>
              <a:rPr lang="en-US" sz="2000" i="1" dirty="0">
                <a:solidFill>
                  <a:schemeClr val="tx1"/>
                </a:solidFill>
              </a:rPr>
              <a:t> peu</a:t>
            </a:r>
            <a:endParaRPr lang="en-US" sz="2000" dirty="0">
              <a:solidFill>
                <a:schemeClr val="tx1"/>
              </a:solidFill>
            </a:endParaRPr>
          </a:p>
          <a:p>
            <a:pPr lvl="1">
              <a:buFont typeface="Arial" panose="020B0604020202020204" pitchFamily="34" charset="0"/>
              <a:buChar char="•"/>
            </a:pPr>
            <a:r>
              <a:rPr lang="en-US" sz="2000" i="1" dirty="0">
                <a:solidFill>
                  <a:schemeClr val="tx1"/>
                </a:solidFill>
                <a:ea typeface="Calibri" panose="020F0502020204030204" pitchFamily="34" charset="0"/>
                <a:cs typeface="Times New Roman" panose="02020603050405020304" pitchFamily="18" charset="0"/>
              </a:rPr>
              <a:t>Pour </a:t>
            </a:r>
            <a:r>
              <a:rPr lang="en-US" sz="2000" i="1" dirty="0" err="1">
                <a:solidFill>
                  <a:schemeClr val="tx1"/>
                </a:solidFill>
                <a:ea typeface="Calibri" panose="020F0502020204030204" pitchFamily="34" charset="0"/>
                <a:cs typeface="Times New Roman" panose="02020603050405020304" pitchFamily="18" charset="0"/>
              </a:rPr>
              <a:t>quelques</a:t>
            </a:r>
            <a:r>
              <a:rPr lang="en-US" sz="2000" i="1" dirty="0">
                <a:solidFill>
                  <a:schemeClr val="tx1"/>
                </a:solidFill>
                <a:ea typeface="Calibri" panose="020F0502020204030204" pitchFamily="34" charset="0"/>
                <a:cs typeface="Times New Roman" panose="02020603050405020304" pitchFamily="18" charset="0"/>
              </a:rPr>
              <a:t> </a:t>
            </a:r>
            <a:r>
              <a:rPr lang="en-US" sz="2000" i="1" dirty="0" err="1">
                <a:solidFill>
                  <a:schemeClr val="tx1"/>
                </a:solidFill>
                <a:ea typeface="Calibri" panose="020F0502020204030204" pitchFamily="34" charset="0"/>
                <a:cs typeface="Times New Roman" panose="02020603050405020304" pitchFamily="18" charset="0"/>
              </a:rPr>
              <a:t>conflits</a:t>
            </a:r>
            <a:r>
              <a:rPr lang="en-US" sz="2000" i="1" dirty="0">
                <a:solidFill>
                  <a:schemeClr val="tx1"/>
                </a:solidFill>
                <a:ea typeface="Calibri" panose="020F0502020204030204" pitchFamily="34" charset="0"/>
                <a:cs typeface="Times New Roman" panose="02020603050405020304" pitchFamily="18" charset="0"/>
              </a:rPr>
              <a:t> il </a:t>
            </a:r>
            <a:r>
              <a:rPr lang="en-US" sz="2000" i="1" dirty="0" err="1">
                <a:solidFill>
                  <a:schemeClr val="tx1"/>
                </a:solidFill>
                <a:ea typeface="Calibri" panose="020F0502020204030204" pitchFamily="34" charset="0"/>
                <a:cs typeface="Times New Roman" panose="02020603050405020304" pitchFamily="18" charset="0"/>
              </a:rPr>
              <a:t>est</a:t>
            </a:r>
            <a:r>
              <a:rPr lang="en-US" sz="2000" i="1" dirty="0">
                <a:solidFill>
                  <a:schemeClr val="tx1"/>
                </a:solidFill>
                <a:ea typeface="Calibri" panose="020F0502020204030204" pitchFamily="34" charset="0"/>
                <a:cs typeface="Times New Roman" panose="02020603050405020304" pitchFamily="18" charset="0"/>
              </a:rPr>
              <a:t> utile de ne pas de se </a:t>
            </a:r>
            <a:r>
              <a:rPr lang="en-US" sz="2000" i="1" dirty="0" err="1">
                <a:solidFill>
                  <a:schemeClr val="tx1"/>
                </a:solidFill>
                <a:ea typeface="Calibri" panose="020F0502020204030204" pitchFamily="34" charset="0"/>
                <a:cs typeface="Times New Roman" panose="02020603050405020304" pitchFamily="18" charset="0"/>
              </a:rPr>
              <a:t>rencontrer</a:t>
            </a:r>
            <a:r>
              <a:rPr lang="en-US" sz="2000" i="1" dirty="0">
                <a:solidFill>
                  <a:schemeClr val="tx1"/>
                </a:solidFill>
                <a:ea typeface="Calibri" panose="020F0502020204030204" pitchFamily="34" charset="0"/>
                <a:cs typeface="Times New Roman" panose="02020603050405020304" pitchFamily="18" charset="0"/>
              </a:rPr>
              <a:t> dans le </a:t>
            </a:r>
            <a:r>
              <a:rPr lang="de-DE" sz="2000" i="1" dirty="0" err="1">
                <a:solidFill>
                  <a:schemeClr val="tx1"/>
                </a:solidFill>
              </a:rPr>
              <a:t>même</a:t>
            </a:r>
            <a:r>
              <a:rPr lang="de-DE" sz="2000" i="1" dirty="0">
                <a:solidFill>
                  <a:schemeClr val="tx1"/>
                </a:solidFill>
              </a:rPr>
              <a:t> </a:t>
            </a:r>
            <a:r>
              <a:rPr lang="de-DE" sz="2000" i="1" dirty="0" err="1">
                <a:solidFill>
                  <a:schemeClr val="tx1"/>
                </a:solidFill>
              </a:rPr>
              <a:t>espace</a:t>
            </a:r>
            <a:endParaRPr lang="de-DE" sz="2000" i="1" dirty="0">
              <a:solidFill>
                <a:schemeClr val="tx1"/>
              </a:solidFill>
            </a:endParaRPr>
          </a:p>
          <a:p>
            <a:pPr lvl="1">
              <a:buFont typeface="Arial" panose="020B0604020202020204" pitchFamily="34" charset="0"/>
              <a:buChar char="•"/>
            </a:pPr>
            <a:endParaRPr lang="de-DE"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endParaRPr lang="de-DE" dirty="0"/>
          </a:p>
          <a:p>
            <a:endParaRPr lang="de-DE" dirty="0"/>
          </a:p>
        </p:txBody>
      </p:sp>
      <p:pic>
        <p:nvPicPr>
          <p:cNvPr id="6" name="Picture 2">
            <a:extLst>
              <a:ext uri="{FF2B5EF4-FFF2-40B4-BE49-F238E27FC236}">
                <a16:creationId xmlns:a16="http://schemas.microsoft.com/office/drawing/2014/main" id="{B7FD9A59-4156-4606-8AF4-3C24328ADC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3973" y="873498"/>
            <a:ext cx="2049463"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ußzeilenplatzhalter 6">
            <a:extLst>
              <a:ext uri="{FF2B5EF4-FFF2-40B4-BE49-F238E27FC236}">
                <a16:creationId xmlns:a16="http://schemas.microsoft.com/office/drawing/2014/main" id="{1870D0F3-AB2A-4AD5-95B6-8D0CC960530C}"/>
              </a:ext>
            </a:extLst>
          </p:cNvPr>
          <p:cNvSpPr>
            <a:spLocks noGrp="1"/>
          </p:cNvSpPr>
          <p:nvPr>
            <p:ph type="ftr" sz="quarter" idx="11"/>
          </p:nvPr>
        </p:nvSpPr>
        <p:spPr/>
        <p:txBody>
          <a:bodyPr/>
          <a:lstStyle/>
          <a:p>
            <a:r>
              <a:rPr lang="en-US" sz="900" dirty="0" err="1"/>
              <a:t>MÉdiation</a:t>
            </a:r>
            <a:r>
              <a:rPr lang="en-US" sz="900" dirty="0"/>
              <a:t> En </a:t>
            </a:r>
            <a:r>
              <a:rPr lang="en-US" sz="900" dirty="0" err="1"/>
              <a:t>Allemagne</a:t>
            </a:r>
            <a:r>
              <a:rPr lang="en-US" sz="900" dirty="0"/>
              <a:t> – </a:t>
            </a:r>
            <a:r>
              <a:rPr lang="en-US" sz="900" dirty="0" err="1">
                <a:solidFill>
                  <a:schemeClr val="bg1"/>
                </a:solidFill>
              </a:rPr>
              <a:t>Avocate</a:t>
            </a:r>
            <a:r>
              <a:rPr lang="en-US" sz="900" dirty="0">
                <a:solidFill>
                  <a:schemeClr val="bg1"/>
                </a:solidFill>
              </a:rPr>
              <a:t> et </a:t>
            </a:r>
            <a:r>
              <a:rPr lang="en-US" sz="900" dirty="0" err="1">
                <a:solidFill>
                  <a:schemeClr val="bg1"/>
                </a:solidFill>
              </a:rPr>
              <a:t>Médiatrice</a:t>
            </a:r>
            <a:r>
              <a:rPr lang="en-US" sz="900" dirty="0">
                <a:solidFill>
                  <a:schemeClr val="bg1"/>
                </a:solidFill>
              </a:rPr>
              <a:t> </a:t>
            </a:r>
            <a:r>
              <a:rPr lang="en-US" sz="900" dirty="0"/>
              <a:t>Ingrid Hönlinger</a:t>
            </a:r>
            <a:endParaRPr lang="de-DE" sz="900" dirty="0"/>
          </a:p>
        </p:txBody>
      </p:sp>
      <p:sp>
        <p:nvSpPr>
          <p:cNvPr id="8" name="Foliennummernplatzhalter 7">
            <a:extLst>
              <a:ext uri="{FF2B5EF4-FFF2-40B4-BE49-F238E27FC236}">
                <a16:creationId xmlns:a16="http://schemas.microsoft.com/office/drawing/2014/main" id="{6C80A1E6-4370-4425-86CC-8C5F01243B1E}"/>
              </a:ext>
            </a:extLst>
          </p:cNvPr>
          <p:cNvSpPr>
            <a:spLocks noGrp="1"/>
          </p:cNvSpPr>
          <p:nvPr>
            <p:ph type="sldNum" sz="quarter" idx="12"/>
          </p:nvPr>
        </p:nvSpPr>
        <p:spPr/>
        <p:txBody>
          <a:bodyPr/>
          <a:lstStyle/>
          <a:p>
            <a:fld id="{6E092E10-1193-4142-AB02-F68BE95F7433}" type="slidenum">
              <a:rPr lang="de-DE" smtClean="0"/>
              <a:t>16</a:t>
            </a:fld>
            <a:endParaRPr lang="de-DE"/>
          </a:p>
        </p:txBody>
      </p:sp>
    </p:spTree>
    <p:extLst>
      <p:ext uri="{BB962C8B-B14F-4D97-AF65-F5344CB8AC3E}">
        <p14:creationId xmlns:p14="http://schemas.microsoft.com/office/powerpoint/2010/main" val="173474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152AE37A-D9CE-4B08-AB83-75F9EAA347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330" y="643955"/>
            <a:ext cx="2049463"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7">
            <a:extLst>
              <a:ext uri="{FF2B5EF4-FFF2-40B4-BE49-F238E27FC236}">
                <a16:creationId xmlns:a16="http://schemas.microsoft.com/office/drawing/2014/main" id="{5609C11F-95D0-415D-ADEE-8E18AFF43B73}"/>
              </a:ext>
            </a:extLst>
          </p:cNvPr>
          <p:cNvSpPr txBox="1"/>
          <p:nvPr/>
        </p:nvSpPr>
        <p:spPr>
          <a:xfrm>
            <a:off x="2121763" y="2874269"/>
            <a:ext cx="7989903" cy="400110"/>
          </a:xfrm>
          <a:prstGeom prst="rect">
            <a:avLst/>
          </a:prstGeom>
          <a:noFill/>
        </p:spPr>
        <p:txBody>
          <a:bodyPr wrap="square" rtlCol="0">
            <a:spAutoFit/>
          </a:bodyPr>
          <a:lstStyle/>
          <a:p>
            <a:pPr algn="ctr"/>
            <a:r>
              <a:rPr lang="de-DE" sz="2000" b="1" i="1" dirty="0"/>
              <a:t>Merci </a:t>
            </a:r>
            <a:r>
              <a:rPr lang="de-DE" sz="2000" b="1" i="1" dirty="0" err="1"/>
              <a:t>beaucoup</a:t>
            </a:r>
            <a:r>
              <a:rPr lang="de-DE" sz="2000" b="1" i="1" dirty="0"/>
              <a:t> </a:t>
            </a:r>
            <a:r>
              <a:rPr lang="de-DE" sz="2000" b="1" i="1" dirty="0" err="1"/>
              <a:t>pour</a:t>
            </a:r>
            <a:r>
              <a:rPr lang="de-DE" sz="2000" b="1" i="1" dirty="0"/>
              <a:t> </a:t>
            </a:r>
            <a:r>
              <a:rPr lang="de-DE" sz="2000" b="1" i="1" dirty="0" err="1"/>
              <a:t>votre</a:t>
            </a:r>
            <a:r>
              <a:rPr lang="de-DE" sz="2000" b="1" i="1" dirty="0"/>
              <a:t> </a:t>
            </a:r>
            <a:r>
              <a:rPr lang="de-DE" sz="2000" b="1" i="1" dirty="0" err="1"/>
              <a:t>attention</a:t>
            </a:r>
            <a:endParaRPr lang="de-DE" sz="2000" i="1" dirty="0"/>
          </a:p>
        </p:txBody>
      </p:sp>
      <p:sp>
        <p:nvSpPr>
          <p:cNvPr id="9" name="Textfeld 8">
            <a:extLst>
              <a:ext uri="{FF2B5EF4-FFF2-40B4-BE49-F238E27FC236}">
                <a16:creationId xmlns:a16="http://schemas.microsoft.com/office/drawing/2014/main" id="{6F5CE621-90D7-4D2D-841D-12AD630461E6}"/>
              </a:ext>
            </a:extLst>
          </p:cNvPr>
          <p:cNvSpPr txBox="1"/>
          <p:nvPr/>
        </p:nvSpPr>
        <p:spPr>
          <a:xfrm>
            <a:off x="7631097" y="643955"/>
            <a:ext cx="3856053" cy="800219"/>
          </a:xfrm>
          <a:prstGeom prst="rect">
            <a:avLst/>
          </a:prstGeom>
          <a:noFill/>
        </p:spPr>
        <p:txBody>
          <a:bodyPr wrap="square" rtlCol="0">
            <a:spAutoFit/>
          </a:bodyPr>
          <a:lstStyle/>
          <a:p>
            <a:r>
              <a:rPr lang="de-DE" sz="2800" cap="small" dirty="0" err="1">
                <a:solidFill>
                  <a:srgbClr val="C00000"/>
                </a:solidFill>
              </a:rPr>
              <a:t>A</a:t>
            </a:r>
            <a:r>
              <a:rPr lang="de-DE" sz="2800" cap="small" dirty="0" err="1"/>
              <a:t>nwaltskanzlei</a:t>
            </a:r>
            <a:r>
              <a:rPr lang="de-DE" sz="2800" cap="small" dirty="0" err="1">
                <a:solidFill>
                  <a:srgbClr val="C00000"/>
                </a:solidFill>
              </a:rPr>
              <a:t>H</a:t>
            </a:r>
            <a:r>
              <a:rPr lang="de-DE" sz="2800" cap="small" dirty="0" err="1"/>
              <a:t>önlinger</a:t>
            </a:r>
            <a:endParaRPr lang="de-DE" sz="2800" dirty="0"/>
          </a:p>
          <a:p>
            <a:endParaRPr lang="de-DE" dirty="0"/>
          </a:p>
        </p:txBody>
      </p:sp>
    </p:spTree>
    <p:extLst>
      <p:ext uri="{BB962C8B-B14F-4D97-AF65-F5344CB8AC3E}">
        <p14:creationId xmlns:p14="http://schemas.microsoft.com/office/powerpoint/2010/main" val="1257700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7FD46F-426E-4E4E-A41D-F04037409346}"/>
              </a:ext>
            </a:extLst>
          </p:cNvPr>
          <p:cNvSpPr>
            <a:spLocks noGrp="1"/>
          </p:cNvSpPr>
          <p:nvPr>
            <p:ph type="title"/>
          </p:nvPr>
        </p:nvSpPr>
        <p:spPr>
          <a:xfrm>
            <a:off x="1097280" y="508092"/>
            <a:ext cx="10058400" cy="1106768"/>
          </a:xfrm>
        </p:spPr>
        <p:txBody>
          <a:bodyPr/>
          <a:lstStyle/>
          <a:p>
            <a:r>
              <a:rPr lang="de-DE" i="1" dirty="0">
                <a:solidFill>
                  <a:schemeClr val="tx1"/>
                </a:solidFill>
              </a:rPr>
              <a:t>Aper</a:t>
            </a:r>
            <a:r>
              <a:rPr lang="de-DE" i="1" dirty="0">
                <a:solidFill>
                  <a:schemeClr val="tx1"/>
                </a:solidFill>
                <a:effectLst/>
              </a:rPr>
              <a:t>çu</a:t>
            </a:r>
            <a:endParaRPr lang="de-DE" i="1" dirty="0">
              <a:solidFill>
                <a:schemeClr val="tx1"/>
              </a:solidFill>
            </a:endParaRPr>
          </a:p>
        </p:txBody>
      </p:sp>
      <p:sp>
        <p:nvSpPr>
          <p:cNvPr id="3" name="Inhaltsplatzhalter 2">
            <a:extLst>
              <a:ext uri="{FF2B5EF4-FFF2-40B4-BE49-F238E27FC236}">
                <a16:creationId xmlns:a16="http://schemas.microsoft.com/office/drawing/2014/main" id="{36E9644D-A431-4907-AD36-92D169C958EF}"/>
              </a:ext>
            </a:extLst>
          </p:cNvPr>
          <p:cNvSpPr>
            <a:spLocks noGrp="1"/>
          </p:cNvSpPr>
          <p:nvPr>
            <p:ph idx="1"/>
          </p:nvPr>
        </p:nvSpPr>
        <p:spPr>
          <a:xfrm>
            <a:off x="1097280" y="1845734"/>
            <a:ext cx="10058400" cy="4023360"/>
          </a:xfrm>
        </p:spPr>
        <p:txBody>
          <a:bodyPr>
            <a:normAutofit lnSpcReduction="10000"/>
          </a:bodyPr>
          <a:lstStyle/>
          <a:p>
            <a:endParaRPr lang="en-GB" dirty="0"/>
          </a:p>
          <a:p>
            <a:r>
              <a:rPr lang="en-GB" i="1" dirty="0">
                <a:solidFill>
                  <a:schemeClr val="tx1"/>
                </a:solidFill>
              </a:rPr>
              <a:t>La </a:t>
            </a:r>
            <a:r>
              <a:rPr lang="en-GB" i="1" dirty="0" err="1">
                <a:solidFill>
                  <a:schemeClr val="tx1"/>
                </a:solidFill>
              </a:rPr>
              <a:t>Loi</a:t>
            </a:r>
            <a:r>
              <a:rPr lang="en-GB" i="1" dirty="0">
                <a:solidFill>
                  <a:schemeClr val="tx1"/>
                </a:solidFill>
              </a:rPr>
              <a:t> allemande de la </a:t>
            </a:r>
            <a:r>
              <a:rPr lang="en-GB" i="1" dirty="0" err="1">
                <a:solidFill>
                  <a:schemeClr val="tx1"/>
                </a:solidFill>
              </a:rPr>
              <a:t>Médiation</a:t>
            </a:r>
            <a:endParaRPr lang="en-GB" i="1" dirty="0">
              <a:solidFill>
                <a:schemeClr val="tx1"/>
              </a:solidFill>
            </a:endParaRPr>
          </a:p>
          <a:p>
            <a:endParaRPr lang="de-DE" sz="800" dirty="0">
              <a:solidFill>
                <a:schemeClr val="tx1"/>
              </a:solidFill>
            </a:endParaRPr>
          </a:p>
          <a:p>
            <a:pPr lvl="1">
              <a:buFont typeface="Arial" panose="020B0604020202020204" pitchFamily="34" charset="0"/>
              <a:buChar char="•"/>
            </a:pPr>
            <a:r>
              <a:rPr lang="en-GB" i="1" dirty="0" err="1">
                <a:solidFill>
                  <a:schemeClr val="tx1"/>
                </a:solidFill>
              </a:rPr>
              <a:t>Histoire</a:t>
            </a:r>
            <a:endParaRPr lang="de-DE" i="1" dirty="0">
              <a:solidFill>
                <a:schemeClr val="tx1"/>
              </a:solidFill>
            </a:endParaRPr>
          </a:p>
          <a:p>
            <a:pPr lvl="1">
              <a:buFont typeface="Arial" panose="020B0604020202020204" pitchFamily="34" charset="0"/>
              <a:buChar char="•"/>
            </a:pPr>
            <a:r>
              <a:rPr lang="en-GB" i="1" dirty="0" err="1">
                <a:solidFill>
                  <a:schemeClr val="tx1"/>
                </a:solidFill>
              </a:rPr>
              <a:t>Contenu</a:t>
            </a:r>
            <a:endParaRPr lang="en-GB" i="1" dirty="0">
              <a:solidFill>
                <a:schemeClr val="tx1"/>
              </a:solidFill>
            </a:endParaRPr>
          </a:p>
          <a:p>
            <a:pPr lvl="1">
              <a:buFont typeface="Arial" panose="020B0604020202020204" pitchFamily="34" charset="0"/>
              <a:buChar char="•"/>
            </a:pPr>
            <a:r>
              <a:rPr lang="en-GB" i="1" dirty="0" err="1">
                <a:solidFill>
                  <a:schemeClr val="tx1"/>
                </a:solidFill>
              </a:rPr>
              <a:t>Modèle</a:t>
            </a:r>
            <a:r>
              <a:rPr lang="en-GB" i="1" dirty="0">
                <a:solidFill>
                  <a:schemeClr val="tx1"/>
                </a:solidFill>
              </a:rPr>
              <a:t> Iceberg</a:t>
            </a:r>
          </a:p>
          <a:p>
            <a:pPr lvl="1">
              <a:buFont typeface="Arial" panose="020B0604020202020204" pitchFamily="34" charset="0"/>
              <a:buChar char="•"/>
            </a:pPr>
            <a:r>
              <a:rPr lang="en-GB" i="1" dirty="0" err="1">
                <a:solidFill>
                  <a:schemeClr val="tx1"/>
                </a:solidFill>
              </a:rPr>
              <a:t>Etapes</a:t>
            </a:r>
            <a:r>
              <a:rPr lang="en-GB" i="1" dirty="0">
                <a:solidFill>
                  <a:schemeClr val="tx1"/>
                </a:solidFill>
              </a:rPr>
              <a:t> de la </a:t>
            </a:r>
            <a:r>
              <a:rPr lang="en-GB" i="1" dirty="0" err="1">
                <a:solidFill>
                  <a:schemeClr val="tx1"/>
                </a:solidFill>
              </a:rPr>
              <a:t>médiation</a:t>
            </a:r>
            <a:endParaRPr lang="en-GB" i="1" dirty="0">
              <a:solidFill>
                <a:schemeClr val="tx1"/>
              </a:solidFill>
            </a:endParaRPr>
          </a:p>
          <a:p>
            <a:pPr lvl="1">
              <a:buFont typeface="Arial" panose="020B0604020202020204" pitchFamily="34" charset="0"/>
              <a:buChar char="•"/>
            </a:pPr>
            <a:r>
              <a:rPr lang="de-DE" i="1" dirty="0">
                <a:solidFill>
                  <a:schemeClr val="tx1"/>
                </a:solidFill>
              </a:rPr>
              <a:t>Solutions</a:t>
            </a:r>
            <a:endParaRPr lang="en-GB" i="1" dirty="0">
              <a:solidFill>
                <a:schemeClr val="tx1"/>
              </a:solidFill>
            </a:endParaRPr>
          </a:p>
          <a:p>
            <a:pPr lvl="1">
              <a:buFont typeface="Arial" panose="020B0604020202020204" pitchFamily="34" charset="0"/>
              <a:buChar char="•"/>
            </a:pPr>
            <a:r>
              <a:rPr lang="en-GB" i="1" dirty="0">
                <a:solidFill>
                  <a:schemeClr val="tx1"/>
                </a:solidFill>
              </a:rPr>
              <a:t>Formation</a:t>
            </a:r>
          </a:p>
          <a:p>
            <a:pPr lvl="1">
              <a:buFont typeface="Arial" panose="020B0604020202020204" pitchFamily="34" charset="0"/>
              <a:buChar char="•"/>
            </a:pPr>
            <a:r>
              <a:rPr lang="de-DE" i="1" dirty="0" err="1">
                <a:solidFill>
                  <a:schemeClr val="tx1"/>
                </a:solidFill>
              </a:rPr>
              <a:t>Coûts</a:t>
            </a:r>
            <a:endParaRPr lang="de-DE" i="1" dirty="0">
              <a:solidFill>
                <a:schemeClr val="tx1"/>
              </a:solidFill>
            </a:endParaRPr>
          </a:p>
          <a:p>
            <a:pPr lvl="1">
              <a:buFont typeface="Arial" panose="020B0604020202020204" pitchFamily="34" charset="0"/>
              <a:buChar char="•"/>
            </a:pPr>
            <a:r>
              <a:rPr lang="en-GB" i="1" dirty="0" err="1">
                <a:solidFill>
                  <a:schemeClr val="tx1"/>
                </a:solidFill>
              </a:rPr>
              <a:t>Tribunaux</a:t>
            </a:r>
            <a:endParaRPr lang="en-GB" i="1" dirty="0">
              <a:solidFill>
                <a:schemeClr val="tx1"/>
              </a:solidFill>
            </a:endParaRPr>
          </a:p>
          <a:p>
            <a:pPr lvl="1">
              <a:buFont typeface="Arial" panose="020B0604020202020204" pitchFamily="34" charset="0"/>
              <a:buChar char="•"/>
            </a:pPr>
            <a:r>
              <a:rPr lang="de-DE" i="1" dirty="0" err="1">
                <a:solidFill>
                  <a:schemeClr val="tx1"/>
                </a:solidFill>
              </a:rPr>
              <a:t>Avantages</a:t>
            </a:r>
            <a:endParaRPr lang="de-DE" i="1" dirty="0">
              <a:solidFill>
                <a:schemeClr val="tx1"/>
              </a:solidFill>
            </a:endParaRPr>
          </a:p>
          <a:p>
            <a:endParaRPr lang="de-DE" dirty="0"/>
          </a:p>
        </p:txBody>
      </p:sp>
      <p:pic>
        <p:nvPicPr>
          <p:cNvPr id="4" name="Picture 2">
            <a:extLst>
              <a:ext uri="{FF2B5EF4-FFF2-40B4-BE49-F238E27FC236}">
                <a16:creationId xmlns:a16="http://schemas.microsoft.com/office/drawing/2014/main" id="{C77C66EA-8FA5-41DE-9965-B2710B44E1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3973" y="873498"/>
            <a:ext cx="2049463"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ußzeilenplatzhalter 4">
            <a:extLst>
              <a:ext uri="{FF2B5EF4-FFF2-40B4-BE49-F238E27FC236}">
                <a16:creationId xmlns:a16="http://schemas.microsoft.com/office/drawing/2014/main" id="{36B1D623-7812-4DCD-99FE-9011EE7928F1}"/>
              </a:ext>
            </a:extLst>
          </p:cNvPr>
          <p:cNvSpPr>
            <a:spLocks noGrp="1"/>
          </p:cNvSpPr>
          <p:nvPr>
            <p:ph type="ftr" sz="quarter" idx="11"/>
          </p:nvPr>
        </p:nvSpPr>
        <p:spPr/>
        <p:txBody>
          <a:bodyPr/>
          <a:lstStyle/>
          <a:p>
            <a:r>
              <a:rPr lang="en-US" sz="1000" dirty="0" err="1"/>
              <a:t>MÉdiation</a:t>
            </a:r>
            <a:r>
              <a:rPr lang="en-US" sz="1000" dirty="0"/>
              <a:t> En </a:t>
            </a:r>
            <a:r>
              <a:rPr lang="en-US" sz="1000" dirty="0" err="1"/>
              <a:t>Allemagne</a:t>
            </a:r>
            <a:r>
              <a:rPr lang="en-US" sz="1000" dirty="0"/>
              <a:t> – </a:t>
            </a:r>
            <a:r>
              <a:rPr lang="en-US" sz="1000" dirty="0" err="1">
                <a:solidFill>
                  <a:schemeClr val="bg1"/>
                </a:solidFill>
              </a:rPr>
              <a:t>Avocate</a:t>
            </a:r>
            <a:r>
              <a:rPr lang="en-US" sz="1000" dirty="0">
                <a:solidFill>
                  <a:schemeClr val="bg1"/>
                </a:solidFill>
              </a:rPr>
              <a:t> et </a:t>
            </a:r>
            <a:r>
              <a:rPr lang="en-US" sz="1000" dirty="0" err="1">
                <a:solidFill>
                  <a:schemeClr val="bg1"/>
                </a:solidFill>
              </a:rPr>
              <a:t>Médiatrice</a:t>
            </a:r>
            <a:r>
              <a:rPr lang="en-US" sz="1000" dirty="0">
                <a:solidFill>
                  <a:schemeClr val="bg1"/>
                </a:solidFill>
              </a:rPr>
              <a:t> </a:t>
            </a:r>
            <a:r>
              <a:rPr lang="en-US" sz="1000" dirty="0"/>
              <a:t>Ingrid Hönlinger</a:t>
            </a:r>
            <a:endParaRPr lang="de-DE" sz="1000" dirty="0"/>
          </a:p>
        </p:txBody>
      </p:sp>
      <p:sp>
        <p:nvSpPr>
          <p:cNvPr id="7" name="Foliennummernplatzhalter 6">
            <a:extLst>
              <a:ext uri="{FF2B5EF4-FFF2-40B4-BE49-F238E27FC236}">
                <a16:creationId xmlns:a16="http://schemas.microsoft.com/office/drawing/2014/main" id="{A149728D-6D89-4135-96CD-7A2537D09B4D}"/>
              </a:ext>
            </a:extLst>
          </p:cNvPr>
          <p:cNvSpPr>
            <a:spLocks noGrp="1"/>
          </p:cNvSpPr>
          <p:nvPr>
            <p:ph type="sldNum" sz="quarter" idx="12"/>
          </p:nvPr>
        </p:nvSpPr>
        <p:spPr/>
        <p:txBody>
          <a:bodyPr/>
          <a:lstStyle/>
          <a:p>
            <a:fld id="{6E092E10-1193-4142-AB02-F68BE95F7433}" type="slidenum">
              <a:rPr lang="de-DE" smtClean="0"/>
              <a:t>2</a:t>
            </a:fld>
            <a:endParaRPr lang="de-DE"/>
          </a:p>
        </p:txBody>
      </p:sp>
    </p:spTree>
    <p:extLst>
      <p:ext uri="{BB962C8B-B14F-4D97-AF65-F5344CB8AC3E}">
        <p14:creationId xmlns:p14="http://schemas.microsoft.com/office/powerpoint/2010/main" val="1515610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7FD46F-426E-4E4E-A41D-F04037409346}"/>
              </a:ext>
            </a:extLst>
          </p:cNvPr>
          <p:cNvSpPr>
            <a:spLocks noGrp="1"/>
          </p:cNvSpPr>
          <p:nvPr>
            <p:ph type="title"/>
          </p:nvPr>
        </p:nvSpPr>
        <p:spPr>
          <a:xfrm>
            <a:off x="1097280" y="479064"/>
            <a:ext cx="10058400" cy="1106768"/>
          </a:xfrm>
        </p:spPr>
        <p:txBody>
          <a:bodyPr/>
          <a:lstStyle/>
          <a:p>
            <a:r>
              <a:rPr lang="de-DE" i="1" dirty="0" err="1">
                <a:solidFill>
                  <a:schemeClr val="tx1"/>
                </a:solidFill>
              </a:rPr>
              <a:t>Histoire</a:t>
            </a:r>
            <a:endParaRPr lang="de-DE" i="1" dirty="0">
              <a:solidFill>
                <a:schemeClr val="tx1"/>
              </a:solidFill>
            </a:endParaRPr>
          </a:p>
        </p:txBody>
      </p:sp>
      <p:sp>
        <p:nvSpPr>
          <p:cNvPr id="3" name="Inhaltsplatzhalter 2">
            <a:extLst>
              <a:ext uri="{FF2B5EF4-FFF2-40B4-BE49-F238E27FC236}">
                <a16:creationId xmlns:a16="http://schemas.microsoft.com/office/drawing/2014/main" id="{36E9644D-A431-4907-AD36-92D169C958EF}"/>
              </a:ext>
            </a:extLst>
          </p:cNvPr>
          <p:cNvSpPr>
            <a:spLocks noGrp="1"/>
          </p:cNvSpPr>
          <p:nvPr>
            <p:ph idx="1"/>
          </p:nvPr>
        </p:nvSpPr>
        <p:spPr/>
        <p:txBody>
          <a:bodyPr>
            <a:normAutofit/>
          </a:bodyPr>
          <a:lstStyle/>
          <a:p>
            <a:r>
              <a:rPr lang="en-US" b="1" i="1" dirty="0" err="1">
                <a:solidFill>
                  <a:schemeClr val="tx1"/>
                </a:solidFill>
              </a:rPr>
              <a:t>Années</a:t>
            </a:r>
            <a:r>
              <a:rPr lang="en-US" b="1" i="1" dirty="0">
                <a:solidFill>
                  <a:schemeClr val="tx1"/>
                </a:solidFill>
              </a:rPr>
              <a:t> 1970: Début de la </a:t>
            </a:r>
            <a:r>
              <a:rPr lang="en-US" b="1" i="1" dirty="0" err="1">
                <a:solidFill>
                  <a:schemeClr val="tx1"/>
                </a:solidFill>
              </a:rPr>
              <a:t>Médiation</a:t>
            </a:r>
            <a:r>
              <a:rPr lang="en-US" b="1" i="1" dirty="0">
                <a:solidFill>
                  <a:schemeClr val="tx1"/>
                </a:solidFill>
              </a:rPr>
              <a:t> en </a:t>
            </a:r>
            <a:r>
              <a:rPr lang="en-US" b="1" i="1" dirty="0" err="1">
                <a:solidFill>
                  <a:schemeClr val="tx1"/>
                </a:solidFill>
              </a:rPr>
              <a:t>Allemagne</a:t>
            </a:r>
            <a:endParaRPr lang="en-US" b="1" i="1" dirty="0">
              <a:solidFill>
                <a:schemeClr val="tx1"/>
              </a:solidFill>
            </a:endParaRPr>
          </a:p>
          <a:p>
            <a:r>
              <a:rPr lang="en-US" b="1" i="1" dirty="0">
                <a:solidFill>
                  <a:schemeClr val="tx1"/>
                </a:solidFill>
              </a:rPr>
              <a:t>21 May 2008 </a:t>
            </a:r>
            <a:r>
              <a:rPr lang="fr-FR" b="1" i="1" dirty="0">
                <a:solidFill>
                  <a:schemeClr val="tx1"/>
                </a:solidFill>
              </a:rPr>
              <a:t>Directive 2008/52/CE du Parlement Européen et du Conseil</a:t>
            </a:r>
            <a:endParaRPr lang="en-US" b="1" i="1" dirty="0">
              <a:solidFill>
                <a:schemeClr val="tx1"/>
              </a:solidFill>
            </a:endParaRPr>
          </a:p>
          <a:p>
            <a:r>
              <a:rPr lang="en-US" i="1" dirty="0">
                <a:solidFill>
                  <a:schemeClr val="tx1"/>
                </a:solidFill>
              </a:rPr>
              <a:t>pour les </a:t>
            </a:r>
            <a:r>
              <a:rPr lang="de-DE" i="1" dirty="0" err="1">
                <a:solidFill>
                  <a:schemeClr val="tx1"/>
                </a:solidFill>
              </a:rPr>
              <a:t>litiges</a:t>
            </a:r>
            <a:r>
              <a:rPr lang="de-DE" i="1" dirty="0">
                <a:solidFill>
                  <a:schemeClr val="tx1"/>
                </a:solidFill>
              </a:rPr>
              <a:t> </a:t>
            </a:r>
            <a:r>
              <a:rPr lang="de-DE" i="1" dirty="0" err="1">
                <a:solidFill>
                  <a:schemeClr val="tx1"/>
                </a:solidFill>
              </a:rPr>
              <a:t>civils</a:t>
            </a:r>
            <a:r>
              <a:rPr lang="de-DE" i="1" dirty="0">
                <a:solidFill>
                  <a:schemeClr val="tx1"/>
                </a:solidFill>
              </a:rPr>
              <a:t> et </a:t>
            </a:r>
            <a:r>
              <a:rPr lang="de-DE" i="1" dirty="0" err="1">
                <a:solidFill>
                  <a:schemeClr val="tx1"/>
                </a:solidFill>
              </a:rPr>
              <a:t>commerciaux</a:t>
            </a:r>
            <a:r>
              <a:rPr lang="de-DE" i="1" dirty="0">
                <a:solidFill>
                  <a:schemeClr val="tx1"/>
                </a:solidFill>
              </a:rPr>
              <a:t> </a:t>
            </a:r>
            <a:r>
              <a:rPr lang="de-DE" i="1" dirty="0" err="1">
                <a:solidFill>
                  <a:schemeClr val="tx1"/>
                </a:solidFill>
              </a:rPr>
              <a:t>transfrontaliers</a:t>
            </a:r>
            <a:endParaRPr lang="de-DE" i="1" dirty="0">
              <a:solidFill>
                <a:schemeClr val="tx1"/>
              </a:solidFill>
            </a:endParaRPr>
          </a:p>
          <a:p>
            <a:r>
              <a:rPr lang="de-DE" i="1" dirty="0" err="1">
                <a:solidFill>
                  <a:schemeClr val="tx1"/>
                </a:solidFill>
              </a:rPr>
              <a:t>Contenu</a:t>
            </a:r>
            <a:r>
              <a:rPr lang="de-DE" i="1" dirty="0">
                <a:solidFill>
                  <a:schemeClr val="tx1"/>
                </a:solidFill>
              </a:rPr>
              <a:t>: </a:t>
            </a:r>
            <a:r>
              <a:rPr lang="de-DE" i="1" dirty="0" err="1">
                <a:solidFill>
                  <a:schemeClr val="tx1"/>
                </a:solidFill>
              </a:rPr>
              <a:t>promotion</a:t>
            </a:r>
            <a:r>
              <a:rPr lang="de-DE" i="1" dirty="0">
                <a:solidFill>
                  <a:schemeClr val="tx1"/>
                </a:solidFill>
              </a:rPr>
              <a:t> de la </a:t>
            </a:r>
            <a:r>
              <a:rPr lang="de-DE" i="1" dirty="0" err="1">
                <a:solidFill>
                  <a:schemeClr val="tx1"/>
                </a:solidFill>
              </a:rPr>
              <a:t>médiation</a:t>
            </a:r>
            <a:r>
              <a:rPr lang="de-DE" i="1" dirty="0">
                <a:solidFill>
                  <a:schemeClr val="tx1"/>
                </a:solidFill>
              </a:rPr>
              <a:t>, </a:t>
            </a:r>
            <a:r>
              <a:rPr lang="de-DE" i="1" dirty="0" err="1">
                <a:solidFill>
                  <a:schemeClr val="tx1"/>
                </a:solidFill>
              </a:rPr>
              <a:t>formation</a:t>
            </a:r>
            <a:r>
              <a:rPr lang="de-DE" i="1" dirty="0">
                <a:solidFill>
                  <a:schemeClr val="tx1"/>
                </a:solidFill>
              </a:rPr>
              <a:t> de </a:t>
            </a:r>
            <a:r>
              <a:rPr lang="de-DE" i="1" dirty="0" err="1">
                <a:solidFill>
                  <a:schemeClr val="tx1"/>
                </a:solidFill>
              </a:rPr>
              <a:t>médiateurs</a:t>
            </a:r>
            <a:r>
              <a:rPr lang="de-DE" i="1" dirty="0">
                <a:solidFill>
                  <a:schemeClr val="tx1"/>
                </a:solidFill>
              </a:rPr>
              <a:t>, </a:t>
            </a:r>
            <a:r>
              <a:rPr lang="fr-FR" i="1" dirty="0">
                <a:solidFill>
                  <a:schemeClr val="tx1"/>
                </a:solidFill>
              </a:rPr>
              <a:t>sans préjudice des dispositions sur les délais de prescription, confidentialité, </a:t>
            </a:r>
            <a:r>
              <a:rPr lang="de-DE" i="1" dirty="0" err="1">
                <a:solidFill>
                  <a:schemeClr val="tx1"/>
                </a:solidFill>
              </a:rPr>
              <a:t>caractère</a:t>
            </a:r>
            <a:r>
              <a:rPr lang="de-DE" i="1" dirty="0">
                <a:solidFill>
                  <a:schemeClr val="tx1"/>
                </a:solidFill>
              </a:rPr>
              <a:t> </a:t>
            </a:r>
            <a:r>
              <a:rPr lang="de-DE" i="1" dirty="0" err="1">
                <a:solidFill>
                  <a:schemeClr val="tx1"/>
                </a:solidFill>
              </a:rPr>
              <a:t>exécutoire</a:t>
            </a:r>
            <a:r>
              <a:rPr lang="de-DE" i="1" dirty="0">
                <a:solidFill>
                  <a:schemeClr val="tx1"/>
                </a:solidFill>
              </a:rPr>
              <a:t> des </a:t>
            </a:r>
            <a:r>
              <a:rPr lang="de-DE" i="1" dirty="0" err="1">
                <a:solidFill>
                  <a:schemeClr val="tx1"/>
                </a:solidFill>
              </a:rPr>
              <a:t>accords</a:t>
            </a:r>
            <a:endParaRPr lang="de-DE" i="1" dirty="0">
              <a:solidFill>
                <a:schemeClr val="tx1"/>
              </a:solidFill>
            </a:endParaRPr>
          </a:p>
          <a:p>
            <a:r>
              <a:rPr lang="es-ES" i="1" dirty="0">
                <a:solidFill>
                  <a:schemeClr val="tx1"/>
                </a:solidFill>
                <a:hlinkClick r:id="rId2">
                  <a:extLst>
                    <a:ext uri="{A12FA001-AC4F-418D-AE19-62706E023703}">
                      <ahyp:hlinkClr xmlns:ahyp="http://schemas.microsoft.com/office/drawing/2018/hyperlinkcolor" val="tx"/>
                    </a:ext>
                  </a:extLst>
                </a:hlinkClick>
              </a:rPr>
              <a:t>L_2008136EN.01000301.xml (europa.eu) </a:t>
            </a:r>
            <a:r>
              <a:rPr lang="es-ES" i="1" dirty="0">
                <a:solidFill>
                  <a:schemeClr val="tx1"/>
                </a:solidFill>
              </a:rPr>
              <a:t>/</a:t>
            </a:r>
            <a:r>
              <a:rPr lang="pt-BR" i="1" dirty="0">
                <a:solidFill>
                  <a:schemeClr val="tx1"/>
                </a:solidFill>
                <a:hlinkClick r:id="rId3">
                  <a:extLst>
                    <a:ext uri="{A12FA001-AC4F-418D-AE19-62706E023703}">
                      <ahyp:hlinkClr xmlns:ahyp="http://schemas.microsoft.com/office/drawing/2018/hyperlinkcolor" val="tx"/>
                    </a:ext>
                  </a:extLst>
                </a:hlinkClick>
              </a:rPr>
              <a:t>L_2008136FR.01000301.xml (europa.eu) </a:t>
            </a:r>
            <a:endParaRPr lang="pt-BR" i="1" dirty="0">
              <a:solidFill>
                <a:schemeClr val="tx1"/>
              </a:solidFill>
            </a:endParaRPr>
          </a:p>
          <a:p>
            <a:r>
              <a:rPr lang="en-US" b="1" i="1" dirty="0">
                <a:solidFill>
                  <a:schemeClr val="tx1"/>
                </a:solidFill>
              </a:rPr>
              <a:t>26 Juillet 2012 </a:t>
            </a:r>
            <a:r>
              <a:rPr lang="en-US" b="1" i="1" dirty="0" err="1">
                <a:solidFill>
                  <a:schemeClr val="tx1"/>
                </a:solidFill>
              </a:rPr>
              <a:t>Loi</a:t>
            </a:r>
            <a:r>
              <a:rPr lang="en-US" b="1" i="1" dirty="0">
                <a:solidFill>
                  <a:schemeClr val="tx1"/>
                </a:solidFill>
              </a:rPr>
              <a:t> sur la </a:t>
            </a:r>
            <a:r>
              <a:rPr lang="en-US" b="1" i="1" dirty="0" err="1">
                <a:solidFill>
                  <a:schemeClr val="tx1"/>
                </a:solidFill>
              </a:rPr>
              <a:t>Médiation</a:t>
            </a:r>
            <a:r>
              <a:rPr lang="en-US" b="1" i="1" dirty="0">
                <a:solidFill>
                  <a:schemeClr val="tx1"/>
                </a:solidFill>
              </a:rPr>
              <a:t> (</a:t>
            </a:r>
            <a:r>
              <a:rPr lang="en-US" b="1" i="1" dirty="0" err="1">
                <a:solidFill>
                  <a:schemeClr val="tx1"/>
                </a:solidFill>
              </a:rPr>
              <a:t>Mediationsgesetz</a:t>
            </a:r>
            <a:r>
              <a:rPr lang="en-US" b="1" i="1" dirty="0">
                <a:solidFill>
                  <a:schemeClr val="tx1"/>
                </a:solidFill>
              </a:rPr>
              <a:t>)</a:t>
            </a:r>
          </a:p>
          <a:p>
            <a:r>
              <a:rPr lang="fr-FR" i="1" dirty="0">
                <a:solidFill>
                  <a:schemeClr val="tx1"/>
                </a:solidFill>
              </a:rPr>
              <a:t>pour toutes les médiations engagées en Allemagne, quels que soient la nature du litige et le domicile des parties</a:t>
            </a:r>
            <a:endParaRPr lang="de-DE" b="1" i="1" dirty="0">
              <a:solidFill>
                <a:schemeClr val="tx1"/>
              </a:solidFill>
            </a:endParaRPr>
          </a:p>
          <a:p>
            <a:endParaRPr lang="de-DE" dirty="0"/>
          </a:p>
        </p:txBody>
      </p:sp>
      <p:pic>
        <p:nvPicPr>
          <p:cNvPr id="6" name="Picture 2">
            <a:extLst>
              <a:ext uri="{FF2B5EF4-FFF2-40B4-BE49-F238E27FC236}">
                <a16:creationId xmlns:a16="http://schemas.microsoft.com/office/drawing/2014/main" id="{B7FD9A59-4156-4606-8AF4-3C24328ADC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33973" y="873498"/>
            <a:ext cx="2049463"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ußzeilenplatzhalter 6">
            <a:extLst>
              <a:ext uri="{FF2B5EF4-FFF2-40B4-BE49-F238E27FC236}">
                <a16:creationId xmlns:a16="http://schemas.microsoft.com/office/drawing/2014/main" id="{1870D0F3-AB2A-4AD5-95B6-8D0CC960530C}"/>
              </a:ext>
            </a:extLst>
          </p:cNvPr>
          <p:cNvSpPr>
            <a:spLocks noGrp="1"/>
          </p:cNvSpPr>
          <p:nvPr>
            <p:ph type="ftr" sz="quarter" idx="11"/>
          </p:nvPr>
        </p:nvSpPr>
        <p:spPr/>
        <p:txBody>
          <a:bodyPr/>
          <a:lstStyle/>
          <a:p>
            <a:r>
              <a:rPr lang="en-US" sz="900" dirty="0" err="1"/>
              <a:t>MÉdiation</a:t>
            </a:r>
            <a:r>
              <a:rPr lang="en-US" sz="900" dirty="0"/>
              <a:t> En </a:t>
            </a:r>
            <a:r>
              <a:rPr lang="en-US" sz="900" dirty="0" err="1"/>
              <a:t>Allemagne</a:t>
            </a:r>
            <a:r>
              <a:rPr lang="en-US" sz="900" dirty="0"/>
              <a:t> – </a:t>
            </a:r>
            <a:r>
              <a:rPr lang="en-US" sz="900" dirty="0" err="1">
                <a:solidFill>
                  <a:schemeClr val="bg1"/>
                </a:solidFill>
              </a:rPr>
              <a:t>Avocate</a:t>
            </a:r>
            <a:r>
              <a:rPr lang="en-US" sz="900" dirty="0">
                <a:solidFill>
                  <a:schemeClr val="bg1"/>
                </a:solidFill>
              </a:rPr>
              <a:t> et </a:t>
            </a:r>
            <a:r>
              <a:rPr lang="en-US" sz="900" dirty="0" err="1">
                <a:solidFill>
                  <a:schemeClr val="bg1"/>
                </a:solidFill>
              </a:rPr>
              <a:t>Médiatrice</a:t>
            </a:r>
            <a:r>
              <a:rPr lang="en-US" sz="900" dirty="0">
                <a:solidFill>
                  <a:schemeClr val="bg1"/>
                </a:solidFill>
              </a:rPr>
              <a:t> </a:t>
            </a:r>
            <a:r>
              <a:rPr lang="en-US" sz="900" dirty="0"/>
              <a:t>Ingrid Hönlinger</a:t>
            </a:r>
            <a:endParaRPr lang="de-DE" sz="900" dirty="0"/>
          </a:p>
        </p:txBody>
      </p:sp>
      <p:sp>
        <p:nvSpPr>
          <p:cNvPr id="8" name="Foliennummernplatzhalter 7">
            <a:extLst>
              <a:ext uri="{FF2B5EF4-FFF2-40B4-BE49-F238E27FC236}">
                <a16:creationId xmlns:a16="http://schemas.microsoft.com/office/drawing/2014/main" id="{6C80A1E6-4370-4425-86CC-8C5F01243B1E}"/>
              </a:ext>
            </a:extLst>
          </p:cNvPr>
          <p:cNvSpPr>
            <a:spLocks noGrp="1"/>
          </p:cNvSpPr>
          <p:nvPr>
            <p:ph type="sldNum" sz="quarter" idx="12"/>
          </p:nvPr>
        </p:nvSpPr>
        <p:spPr/>
        <p:txBody>
          <a:bodyPr/>
          <a:lstStyle/>
          <a:p>
            <a:fld id="{6E092E10-1193-4142-AB02-F68BE95F7433}" type="slidenum">
              <a:rPr lang="de-DE" smtClean="0"/>
              <a:t>3</a:t>
            </a:fld>
            <a:endParaRPr lang="de-DE"/>
          </a:p>
        </p:txBody>
      </p:sp>
    </p:spTree>
    <p:extLst>
      <p:ext uri="{BB962C8B-B14F-4D97-AF65-F5344CB8AC3E}">
        <p14:creationId xmlns:p14="http://schemas.microsoft.com/office/powerpoint/2010/main" val="901867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7FD46F-426E-4E4E-A41D-F04037409346}"/>
              </a:ext>
            </a:extLst>
          </p:cNvPr>
          <p:cNvSpPr>
            <a:spLocks noGrp="1"/>
          </p:cNvSpPr>
          <p:nvPr>
            <p:ph type="title"/>
          </p:nvPr>
        </p:nvSpPr>
        <p:spPr>
          <a:xfrm>
            <a:off x="1097280" y="479064"/>
            <a:ext cx="10058400" cy="1106768"/>
          </a:xfrm>
        </p:spPr>
        <p:txBody>
          <a:bodyPr/>
          <a:lstStyle/>
          <a:p>
            <a:r>
              <a:rPr lang="de-DE" i="1" dirty="0" err="1">
                <a:solidFill>
                  <a:schemeClr val="tx1"/>
                </a:solidFill>
              </a:rPr>
              <a:t>Contenu</a:t>
            </a:r>
            <a:endParaRPr lang="de-DE" i="1" dirty="0">
              <a:solidFill>
                <a:schemeClr val="tx1"/>
              </a:solidFill>
            </a:endParaRPr>
          </a:p>
        </p:txBody>
      </p:sp>
      <p:sp>
        <p:nvSpPr>
          <p:cNvPr id="3" name="Inhaltsplatzhalter 2">
            <a:extLst>
              <a:ext uri="{FF2B5EF4-FFF2-40B4-BE49-F238E27FC236}">
                <a16:creationId xmlns:a16="http://schemas.microsoft.com/office/drawing/2014/main" id="{36E9644D-A431-4907-AD36-92D169C958EF}"/>
              </a:ext>
            </a:extLst>
          </p:cNvPr>
          <p:cNvSpPr>
            <a:spLocks noGrp="1"/>
          </p:cNvSpPr>
          <p:nvPr>
            <p:ph idx="1"/>
          </p:nvPr>
        </p:nvSpPr>
        <p:spPr/>
        <p:txBody>
          <a:bodyPr>
            <a:normAutofit/>
          </a:bodyPr>
          <a:lstStyle/>
          <a:p>
            <a:pPr lvl="1">
              <a:buFont typeface="Arial" panose="020B0604020202020204" pitchFamily="34" charset="0"/>
              <a:buChar char="•"/>
            </a:pPr>
            <a:endParaRPr lang="fr-FR" i="1" dirty="0">
              <a:solidFill>
                <a:srgbClr val="0033CC"/>
              </a:solidFill>
            </a:endParaRPr>
          </a:p>
          <a:p>
            <a:pPr lvl="1">
              <a:buFont typeface="Arial" panose="020B0604020202020204" pitchFamily="34" charset="0"/>
              <a:buChar char="•"/>
            </a:pPr>
            <a:r>
              <a:rPr lang="fr-FR" b="0" i="1" dirty="0">
                <a:solidFill>
                  <a:schemeClr val="tx1"/>
                </a:solidFill>
                <a:effectLst/>
              </a:rPr>
              <a:t>La Loi Allemande sur la Médiation ne pose que les principes essentiels. Les médiateurs et les parties sont, en effet, censés disposer d’une grande marge de manœuvre lors de la conduite d’une médiation.</a:t>
            </a:r>
            <a:endParaRPr lang="en-US" i="1" dirty="0">
              <a:solidFill>
                <a:schemeClr val="tx1"/>
              </a:solidFill>
            </a:endParaRPr>
          </a:p>
          <a:p>
            <a:pPr lvl="1">
              <a:buFont typeface="Arial" panose="020B0604020202020204" pitchFamily="34" charset="0"/>
              <a:buChar char="•"/>
            </a:pPr>
            <a:r>
              <a:rPr lang="fr-FR" b="0" i="1" dirty="0">
                <a:solidFill>
                  <a:schemeClr val="tx1"/>
                </a:solidFill>
                <a:effectLst/>
              </a:rPr>
              <a:t>La loi définit d'abord les notions de «médiation» et de «médiateur».</a:t>
            </a:r>
            <a:endParaRPr lang="en-US" i="1" dirty="0">
              <a:solidFill>
                <a:schemeClr val="tx1"/>
              </a:solidFill>
            </a:endParaRPr>
          </a:p>
          <a:p>
            <a:pPr lvl="1">
              <a:buFont typeface="Arial" panose="020B0604020202020204" pitchFamily="34" charset="0"/>
              <a:buChar char="•"/>
            </a:pPr>
            <a:r>
              <a:rPr lang="fr-FR" b="0" i="1" dirty="0">
                <a:solidFill>
                  <a:schemeClr val="tx1"/>
                </a:solidFill>
                <a:effectLst/>
              </a:rPr>
              <a:t>Il n'a pas été élaboré de règlement de procédure détaillé pour le déroulement d'une médiation. </a:t>
            </a:r>
            <a:endParaRPr lang="en-US" i="1" dirty="0">
              <a:solidFill>
                <a:schemeClr val="tx1"/>
              </a:solidFill>
            </a:endParaRPr>
          </a:p>
          <a:p>
            <a:pPr lvl="1">
              <a:buFont typeface="Arial" panose="020B0604020202020204" pitchFamily="34" charset="0"/>
              <a:buChar char="•"/>
            </a:pPr>
            <a:r>
              <a:rPr lang="fr-FR" b="0" i="1" dirty="0">
                <a:solidFill>
                  <a:schemeClr val="tx1"/>
                </a:solidFill>
                <a:effectLst/>
              </a:rPr>
              <a:t>En revanche, pour garantir l'indépendance et la neutralité du médiateur, diverses obligations de divulgation et restrictions d'activités ont été prévues. </a:t>
            </a:r>
            <a:endParaRPr lang="en-US" i="1" dirty="0">
              <a:solidFill>
                <a:schemeClr val="tx1"/>
              </a:solidFill>
            </a:endParaRPr>
          </a:p>
          <a:p>
            <a:pPr lvl="1">
              <a:buFont typeface="Arial" panose="020B0604020202020204" pitchFamily="34" charset="0"/>
              <a:buChar char="•"/>
            </a:pPr>
            <a:r>
              <a:rPr lang="fr-FR" b="0" i="1" dirty="0">
                <a:solidFill>
                  <a:schemeClr val="tx1"/>
                </a:solidFill>
                <a:effectLst/>
              </a:rPr>
              <a:t>De plus, le médiateur, ainsi que ses collaborateurs, sont expressément soumis par la loi au secret professionnel.</a:t>
            </a:r>
          </a:p>
          <a:p>
            <a:pPr lvl="1">
              <a:buFont typeface="Arial" panose="020B0604020202020204" pitchFamily="34" charset="0"/>
              <a:buChar char="•"/>
            </a:pPr>
            <a:r>
              <a:rPr lang="fr-FR" i="1" dirty="0">
                <a:solidFill>
                  <a:schemeClr val="tx1"/>
                </a:solidFill>
              </a:rPr>
              <a:t>Le gouvernement fédéral est légalement tenu de présenter un rapport au Bundestag (chambre basse du parlement) sur l'impact de la loi cinq ans après sa mise en œuvre. C'est ce qui a été fait en 2017.</a:t>
            </a:r>
            <a:endParaRPr lang="de-DE" i="1" dirty="0">
              <a:solidFill>
                <a:schemeClr val="tx1"/>
              </a:solidFill>
            </a:endParaRPr>
          </a:p>
        </p:txBody>
      </p:sp>
      <p:pic>
        <p:nvPicPr>
          <p:cNvPr id="6" name="Picture 2">
            <a:extLst>
              <a:ext uri="{FF2B5EF4-FFF2-40B4-BE49-F238E27FC236}">
                <a16:creationId xmlns:a16="http://schemas.microsoft.com/office/drawing/2014/main" id="{B7FD9A59-4156-4606-8AF4-3C24328ADC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3973" y="873498"/>
            <a:ext cx="2049463"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ußzeilenplatzhalter 6">
            <a:extLst>
              <a:ext uri="{FF2B5EF4-FFF2-40B4-BE49-F238E27FC236}">
                <a16:creationId xmlns:a16="http://schemas.microsoft.com/office/drawing/2014/main" id="{1870D0F3-AB2A-4AD5-95B6-8D0CC960530C}"/>
              </a:ext>
            </a:extLst>
          </p:cNvPr>
          <p:cNvSpPr>
            <a:spLocks noGrp="1"/>
          </p:cNvSpPr>
          <p:nvPr>
            <p:ph type="ftr" sz="quarter" idx="11"/>
          </p:nvPr>
        </p:nvSpPr>
        <p:spPr/>
        <p:txBody>
          <a:bodyPr/>
          <a:lstStyle/>
          <a:p>
            <a:r>
              <a:rPr lang="en-US" sz="900" dirty="0" err="1"/>
              <a:t>MÉdiation</a:t>
            </a:r>
            <a:r>
              <a:rPr lang="en-US" sz="900" dirty="0"/>
              <a:t> En </a:t>
            </a:r>
            <a:r>
              <a:rPr lang="en-US" sz="900" dirty="0" err="1"/>
              <a:t>Allemagne</a:t>
            </a:r>
            <a:r>
              <a:rPr lang="en-US" sz="900" dirty="0"/>
              <a:t> – </a:t>
            </a:r>
            <a:r>
              <a:rPr lang="en-US" sz="900" dirty="0" err="1">
                <a:solidFill>
                  <a:schemeClr val="bg1"/>
                </a:solidFill>
              </a:rPr>
              <a:t>Avocate</a:t>
            </a:r>
            <a:r>
              <a:rPr lang="en-US" sz="900" dirty="0">
                <a:solidFill>
                  <a:schemeClr val="bg1"/>
                </a:solidFill>
              </a:rPr>
              <a:t> et </a:t>
            </a:r>
            <a:r>
              <a:rPr lang="en-US" sz="900" dirty="0" err="1">
                <a:solidFill>
                  <a:schemeClr val="bg1"/>
                </a:solidFill>
              </a:rPr>
              <a:t>Médiatrice</a:t>
            </a:r>
            <a:r>
              <a:rPr lang="en-US" sz="900" dirty="0">
                <a:solidFill>
                  <a:schemeClr val="bg1"/>
                </a:solidFill>
              </a:rPr>
              <a:t> </a:t>
            </a:r>
            <a:r>
              <a:rPr lang="en-US" sz="900" dirty="0"/>
              <a:t>Ingrid Hönlinger</a:t>
            </a:r>
            <a:endParaRPr lang="de-DE" sz="900" dirty="0"/>
          </a:p>
        </p:txBody>
      </p:sp>
      <p:sp>
        <p:nvSpPr>
          <p:cNvPr id="8" name="Foliennummernplatzhalter 7">
            <a:extLst>
              <a:ext uri="{FF2B5EF4-FFF2-40B4-BE49-F238E27FC236}">
                <a16:creationId xmlns:a16="http://schemas.microsoft.com/office/drawing/2014/main" id="{6C80A1E6-4370-4425-86CC-8C5F01243B1E}"/>
              </a:ext>
            </a:extLst>
          </p:cNvPr>
          <p:cNvSpPr>
            <a:spLocks noGrp="1"/>
          </p:cNvSpPr>
          <p:nvPr>
            <p:ph type="sldNum" sz="quarter" idx="12"/>
          </p:nvPr>
        </p:nvSpPr>
        <p:spPr/>
        <p:txBody>
          <a:bodyPr/>
          <a:lstStyle/>
          <a:p>
            <a:fld id="{6E092E10-1193-4142-AB02-F68BE95F7433}" type="slidenum">
              <a:rPr lang="de-DE" smtClean="0"/>
              <a:t>4</a:t>
            </a:fld>
            <a:endParaRPr lang="de-DE"/>
          </a:p>
        </p:txBody>
      </p:sp>
    </p:spTree>
    <p:extLst>
      <p:ext uri="{BB962C8B-B14F-4D97-AF65-F5344CB8AC3E}">
        <p14:creationId xmlns:p14="http://schemas.microsoft.com/office/powerpoint/2010/main" val="114185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7FD46F-426E-4E4E-A41D-F04037409346}"/>
              </a:ext>
            </a:extLst>
          </p:cNvPr>
          <p:cNvSpPr>
            <a:spLocks noGrp="1"/>
          </p:cNvSpPr>
          <p:nvPr>
            <p:ph type="title"/>
          </p:nvPr>
        </p:nvSpPr>
        <p:spPr>
          <a:xfrm>
            <a:off x="1097280" y="479064"/>
            <a:ext cx="10058400" cy="1106768"/>
          </a:xfrm>
        </p:spPr>
        <p:txBody>
          <a:bodyPr>
            <a:normAutofit/>
          </a:bodyPr>
          <a:lstStyle/>
          <a:p>
            <a:r>
              <a:rPr lang="en-GB" i="1" dirty="0" err="1">
                <a:solidFill>
                  <a:schemeClr val="tx1"/>
                </a:solidFill>
              </a:rPr>
              <a:t>Modèle</a:t>
            </a:r>
            <a:r>
              <a:rPr lang="en-GB" i="1" dirty="0">
                <a:solidFill>
                  <a:schemeClr val="tx1"/>
                </a:solidFill>
              </a:rPr>
              <a:t> Iceberg</a:t>
            </a:r>
            <a:endParaRPr lang="de-DE" dirty="0">
              <a:solidFill>
                <a:schemeClr val="tx1"/>
              </a:solidFill>
            </a:endParaRPr>
          </a:p>
        </p:txBody>
      </p:sp>
      <p:pic>
        <p:nvPicPr>
          <p:cNvPr id="22" name="Picture 2">
            <a:extLst>
              <a:ext uri="{FF2B5EF4-FFF2-40B4-BE49-F238E27FC236}">
                <a16:creationId xmlns:a16="http://schemas.microsoft.com/office/drawing/2014/main" id="{CC38AA30-F6EF-4EEB-A435-08E4F5FB23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3973" y="873498"/>
            <a:ext cx="2049463"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Fußzeilenplatzhalter 22">
            <a:extLst>
              <a:ext uri="{FF2B5EF4-FFF2-40B4-BE49-F238E27FC236}">
                <a16:creationId xmlns:a16="http://schemas.microsoft.com/office/drawing/2014/main" id="{BF8CC564-C674-4B57-85A7-DC7DF0458E7B}"/>
              </a:ext>
            </a:extLst>
          </p:cNvPr>
          <p:cNvSpPr>
            <a:spLocks noGrp="1"/>
          </p:cNvSpPr>
          <p:nvPr>
            <p:ph type="ftr" sz="quarter" idx="11"/>
          </p:nvPr>
        </p:nvSpPr>
        <p:spPr/>
        <p:txBody>
          <a:bodyPr/>
          <a:lstStyle/>
          <a:p>
            <a:r>
              <a:rPr lang="en-US" sz="900" dirty="0" err="1"/>
              <a:t>MÉdiation</a:t>
            </a:r>
            <a:r>
              <a:rPr lang="en-US" sz="900" dirty="0"/>
              <a:t> En </a:t>
            </a:r>
            <a:r>
              <a:rPr lang="en-US" sz="900" dirty="0" err="1"/>
              <a:t>Allemagne</a:t>
            </a:r>
            <a:r>
              <a:rPr lang="en-US" sz="900" dirty="0"/>
              <a:t> – </a:t>
            </a:r>
            <a:r>
              <a:rPr lang="en-US" sz="900" dirty="0" err="1">
                <a:solidFill>
                  <a:schemeClr val="bg1"/>
                </a:solidFill>
              </a:rPr>
              <a:t>Avocate</a:t>
            </a:r>
            <a:r>
              <a:rPr lang="en-US" sz="900" dirty="0">
                <a:solidFill>
                  <a:schemeClr val="bg1"/>
                </a:solidFill>
              </a:rPr>
              <a:t> et </a:t>
            </a:r>
            <a:r>
              <a:rPr lang="en-US" sz="900" dirty="0" err="1">
                <a:solidFill>
                  <a:schemeClr val="bg1"/>
                </a:solidFill>
              </a:rPr>
              <a:t>Médiatrice</a:t>
            </a:r>
            <a:r>
              <a:rPr lang="en-US" sz="900" dirty="0">
                <a:solidFill>
                  <a:schemeClr val="bg1"/>
                </a:solidFill>
              </a:rPr>
              <a:t> </a:t>
            </a:r>
            <a:r>
              <a:rPr lang="en-US" sz="900" dirty="0"/>
              <a:t>Ingrid Hönlinger</a:t>
            </a:r>
            <a:endParaRPr lang="de-DE" sz="900" dirty="0"/>
          </a:p>
        </p:txBody>
      </p:sp>
      <p:sp>
        <p:nvSpPr>
          <p:cNvPr id="24" name="Foliennummernplatzhalter 23">
            <a:extLst>
              <a:ext uri="{FF2B5EF4-FFF2-40B4-BE49-F238E27FC236}">
                <a16:creationId xmlns:a16="http://schemas.microsoft.com/office/drawing/2014/main" id="{C9A3D3B3-7FEE-4E1F-955C-E5344DCE4947}"/>
              </a:ext>
            </a:extLst>
          </p:cNvPr>
          <p:cNvSpPr>
            <a:spLocks noGrp="1"/>
          </p:cNvSpPr>
          <p:nvPr>
            <p:ph type="sldNum" sz="quarter" idx="12"/>
          </p:nvPr>
        </p:nvSpPr>
        <p:spPr/>
        <p:txBody>
          <a:bodyPr/>
          <a:lstStyle/>
          <a:p>
            <a:fld id="{6E092E10-1193-4142-AB02-F68BE95F7433}" type="slidenum">
              <a:rPr lang="de-DE" smtClean="0"/>
              <a:t>5</a:t>
            </a:fld>
            <a:endParaRPr lang="de-DE"/>
          </a:p>
        </p:txBody>
      </p:sp>
      <p:grpSp>
        <p:nvGrpSpPr>
          <p:cNvPr id="11" name="Group 73">
            <a:extLst>
              <a:ext uri="{FF2B5EF4-FFF2-40B4-BE49-F238E27FC236}">
                <a16:creationId xmlns:a16="http://schemas.microsoft.com/office/drawing/2014/main" id="{9A97B65D-6E6A-486F-A2D0-D7F79CF5954D}"/>
              </a:ext>
            </a:extLst>
          </p:cNvPr>
          <p:cNvGrpSpPr>
            <a:grpSpLocks/>
          </p:cNvGrpSpPr>
          <p:nvPr/>
        </p:nvGrpSpPr>
        <p:grpSpPr bwMode="auto">
          <a:xfrm>
            <a:off x="1097280" y="2009294"/>
            <a:ext cx="9997439" cy="3859800"/>
            <a:chOff x="1516" y="6233"/>
            <a:chExt cx="13748" cy="9654"/>
          </a:xfrm>
        </p:grpSpPr>
        <p:sp>
          <p:nvSpPr>
            <p:cNvPr id="12" name="Freeform 86">
              <a:extLst>
                <a:ext uri="{FF2B5EF4-FFF2-40B4-BE49-F238E27FC236}">
                  <a16:creationId xmlns:a16="http://schemas.microsoft.com/office/drawing/2014/main" id="{7DEDF494-C938-4CF3-8957-4F3F9CE1D01C}"/>
                </a:ext>
              </a:extLst>
            </p:cNvPr>
            <p:cNvSpPr>
              <a:spLocks/>
            </p:cNvSpPr>
            <p:nvPr/>
          </p:nvSpPr>
          <p:spPr bwMode="auto">
            <a:xfrm>
              <a:off x="1516" y="8974"/>
              <a:ext cx="5726" cy="6913"/>
            </a:xfrm>
            <a:custGeom>
              <a:avLst/>
              <a:gdLst>
                <a:gd name="T0" fmla="+- 0 7242 1517"/>
                <a:gd name="T1" fmla="*/ T0 w 5726"/>
                <a:gd name="T2" fmla="+- 0 8975 8975"/>
                <a:gd name="T3" fmla="*/ 8975 h 6913"/>
                <a:gd name="T4" fmla="+- 0 6822 1517"/>
                <a:gd name="T5" fmla="*/ T4 w 5726"/>
                <a:gd name="T6" fmla="+- 0 8975 8975"/>
                <a:gd name="T7" fmla="*/ 8975 h 6913"/>
                <a:gd name="T8" fmla="+- 0 1517 1517"/>
                <a:gd name="T9" fmla="*/ T8 w 5726"/>
                <a:gd name="T10" fmla="+- 0 15887 8975"/>
                <a:gd name="T11" fmla="*/ 15887 h 6913"/>
                <a:gd name="T12" fmla="+- 0 3093 1517"/>
                <a:gd name="T13" fmla="*/ T12 w 5726"/>
                <a:gd name="T14" fmla="+- 0 15887 8975"/>
                <a:gd name="T15" fmla="*/ 15887 h 6913"/>
                <a:gd name="T16" fmla="+- 0 7242 1517"/>
                <a:gd name="T17" fmla="*/ T16 w 5726"/>
                <a:gd name="T18" fmla="+- 0 8975 8975"/>
                <a:gd name="T19" fmla="*/ 8975 h 6913"/>
              </a:gdLst>
              <a:ahLst/>
              <a:cxnLst>
                <a:cxn ang="0">
                  <a:pos x="T1" y="T3"/>
                </a:cxn>
                <a:cxn ang="0">
                  <a:pos x="T5" y="T7"/>
                </a:cxn>
                <a:cxn ang="0">
                  <a:pos x="T9" y="T11"/>
                </a:cxn>
                <a:cxn ang="0">
                  <a:pos x="T13" y="T15"/>
                </a:cxn>
                <a:cxn ang="0">
                  <a:pos x="T17" y="T19"/>
                </a:cxn>
              </a:cxnLst>
              <a:rect l="0" t="0" r="r" b="b"/>
              <a:pathLst>
                <a:path w="5726" h="6913">
                  <a:moveTo>
                    <a:pt x="5725" y="0"/>
                  </a:moveTo>
                  <a:lnTo>
                    <a:pt x="5305" y="0"/>
                  </a:lnTo>
                  <a:lnTo>
                    <a:pt x="0" y="6912"/>
                  </a:lnTo>
                  <a:lnTo>
                    <a:pt x="1576" y="6912"/>
                  </a:lnTo>
                  <a:lnTo>
                    <a:pt x="5725" y="0"/>
                  </a:lnTo>
                  <a:close/>
                </a:path>
              </a:pathLst>
            </a:custGeom>
            <a:solidFill>
              <a:srgbClr val="1B75B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sp>
          <p:nvSpPr>
            <p:cNvPr id="13" name="Freeform 85">
              <a:extLst>
                <a:ext uri="{FF2B5EF4-FFF2-40B4-BE49-F238E27FC236}">
                  <a16:creationId xmlns:a16="http://schemas.microsoft.com/office/drawing/2014/main" id="{72CA5EA0-D6B1-4D0C-AE34-EF8C14D9B3E1}"/>
                </a:ext>
              </a:extLst>
            </p:cNvPr>
            <p:cNvSpPr>
              <a:spLocks/>
            </p:cNvSpPr>
            <p:nvPr/>
          </p:nvSpPr>
          <p:spPr bwMode="auto">
            <a:xfrm>
              <a:off x="2990" y="8974"/>
              <a:ext cx="4646" cy="6913"/>
            </a:xfrm>
            <a:custGeom>
              <a:avLst/>
              <a:gdLst>
                <a:gd name="T0" fmla="+- 0 7635 2990"/>
                <a:gd name="T1" fmla="*/ T0 w 4646"/>
                <a:gd name="T2" fmla="+- 0 8975 8975"/>
                <a:gd name="T3" fmla="*/ 8975 h 6913"/>
                <a:gd name="T4" fmla="+- 0 7215 2990"/>
                <a:gd name="T5" fmla="*/ T4 w 4646"/>
                <a:gd name="T6" fmla="+- 0 8975 8975"/>
                <a:gd name="T7" fmla="*/ 8975 h 6913"/>
                <a:gd name="T8" fmla="+- 0 2990 2990"/>
                <a:gd name="T9" fmla="*/ T8 w 4646"/>
                <a:gd name="T10" fmla="+- 0 15887 8975"/>
                <a:gd name="T11" fmla="*/ 15887 h 6913"/>
                <a:gd name="T12" fmla="+- 0 4566 2990"/>
                <a:gd name="T13" fmla="*/ T12 w 4646"/>
                <a:gd name="T14" fmla="+- 0 15887 8975"/>
                <a:gd name="T15" fmla="*/ 15887 h 6913"/>
                <a:gd name="T16" fmla="+- 0 7635 2990"/>
                <a:gd name="T17" fmla="*/ T16 w 4646"/>
                <a:gd name="T18" fmla="+- 0 8975 8975"/>
                <a:gd name="T19" fmla="*/ 8975 h 6913"/>
              </a:gdLst>
              <a:ahLst/>
              <a:cxnLst>
                <a:cxn ang="0">
                  <a:pos x="T1" y="T3"/>
                </a:cxn>
                <a:cxn ang="0">
                  <a:pos x="T5" y="T7"/>
                </a:cxn>
                <a:cxn ang="0">
                  <a:pos x="T9" y="T11"/>
                </a:cxn>
                <a:cxn ang="0">
                  <a:pos x="T13" y="T15"/>
                </a:cxn>
                <a:cxn ang="0">
                  <a:pos x="T17" y="T19"/>
                </a:cxn>
              </a:cxnLst>
              <a:rect l="0" t="0" r="r" b="b"/>
              <a:pathLst>
                <a:path w="4646" h="6913">
                  <a:moveTo>
                    <a:pt x="4645" y="0"/>
                  </a:moveTo>
                  <a:lnTo>
                    <a:pt x="4225" y="0"/>
                  </a:lnTo>
                  <a:lnTo>
                    <a:pt x="0" y="6912"/>
                  </a:lnTo>
                  <a:lnTo>
                    <a:pt x="1576" y="6912"/>
                  </a:lnTo>
                  <a:lnTo>
                    <a:pt x="4645" y="0"/>
                  </a:lnTo>
                  <a:close/>
                </a:path>
              </a:pathLst>
            </a:custGeom>
            <a:solidFill>
              <a:srgbClr val="27AAE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sp>
          <p:nvSpPr>
            <p:cNvPr id="14" name="Freeform 84">
              <a:extLst>
                <a:ext uri="{FF2B5EF4-FFF2-40B4-BE49-F238E27FC236}">
                  <a16:creationId xmlns:a16="http://schemas.microsoft.com/office/drawing/2014/main" id="{F6D39A6E-48A3-41D0-88F7-8615376B1985}"/>
                </a:ext>
              </a:extLst>
            </p:cNvPr>
            <p:cNvSpPr>
              <a:spLocks/>
            </p:cNvSpPr>
            <p:nvPr/>
          </p:nvSpPr>
          <p:spPr bwMode="auto">
            <a:xfrm>
              <a:off x="4566" y="8974"/>
              <a:ext cx="3490" cy="6913"/>
            </a:xfrm>
            <a:custGeom>
              <a:avLst/>
              <a:gdLst>
                <a:gd name="T0" fmla="+- 0 8056 4566"/>
                <a:gd name="T1" fmla="*/ T0 w 3490"/>
                <a:gd name="T2" fmla="+- 0 8975 8975"/>
                <a:gd name="T3" fmla="*/ 8975 h 6913"/>
                <a:gd name="T4" fmla="+- 0 7635 4566"/>
                <a:gd name="T5" fmla="*/ T4 w 3490"/>
                <a:gd name="T6" fmla="+- 0 8975 8975"/>
                <a:gd name="T7" fmla="*/ 8975 h 6913"/>
                <a:gd name="T8" fmla="+- 0 4566 4566"/>
                <a:gd name="T9" fmla="*/ T8 w 3490"/>
                <a:gd name="T10" fmla="+- 0 15887 8975"/>
                <a:gd name="T11" fmla="*/ 15887 h 6913"/>
                <a:gd name="T12" fmla="+- 0 6143 4566"/>
                <a:gd name="T13" fmla="*/ T12 w 3490"/>
                <a:gd name="T14" fmla="+- 0 15887 8975"/>
                <a:gd name="T15" fmla="*/ 15887 h 6913"/>
                <a:gd name="T16" fmla="+- 0 8056 4566"/>
                <a:gd name="T17" fmla="*/ T16 w 3490"/>
                <a:gd name="T18" fmla="+- 0 8975 8975"/>
                <a:gd name="T19" fmla="*/ 8975 h 6913"/>
              </a:gdLst>
              <a:ahLst/>
              <a:cxnLst>
                <a:cxn ang="0">
                  <a:pos x="T1" y="T3"/>
                </a:cxn>
                <a:cxn ang="0">
                  <a:pos x="T5" y="T7"/>
                </a:cxn>
                <a:cxn ang="0">
                  <a:pos x="T9" y="T11"/>
                </a:cxn>
                <a:cxn ang="0">
                  <a:pos x="T13" y="T15"/>
                </a:cxn>
                <a:cxn ang="0">
                  <a:pos x="T17" y="T19"/>
                </a:cxn>
              </a:cxnLst>
              <a:rect l="0" t="0" r="r" b="b"/>
              <a:pathLst>
                <a:path w="3490" h="6913">
                  <a:moveTo>
                    <a:pt x="3490" y="0"/>
                  </a:moveTo>
                  <a:lnTo>
                    <a:pt x="3069" y="0"/>
                  </a:lnTo>
                  <a:lnTo>
                    <a:pt x="0" y="6912"/>
                  </a:lnTo>
                  <a:lnTo>
                    <a:pt x="1577" y="6912"/>
                  </a:lnTo>
                  <a:lnTo>
                    <a:pt x="3490" y="0"/>
                  </a:lnTo>
                  <a:close/>
                </a:path>
              </a:pathLst>
            </a:custGeom>
            <a:solidFill>
              <a:srgbClr val="1B75B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sp>
          <p:nvSpPr>
            <p:cNvPr id="15" name="Freeform 83">
              <a:extLst>
                <a:ext uri="{FF2B5EF4-FFF2-40B4-BE49-F238E27FC236}">
                  <a16:creationId xmlns:a16="http://schemas.microsoft.com/office/drawing/2014/main" id="{C8938D45-AFA8-42A7-9366-4CBEF937D89D}"/>
                </a:ext>
              </a:extLst>
            </p:cNvPr>
            <p:cNvSpPr>
              <a:spLocks/>
            </p:cNvSpPr>
            <p:nvPr/>
          </p:nvSpPr>
          <p:spPr bwMode="auto">
            <a:xfrm>
              <a:off x="6039" y="8974"/>
              <a:ext cx="2410" cy="6913"/>
            </a:xfrm>
            <a:custGeom>
              <a:avLst/>
              <a:gdLst>
                <a:gd name="T0" fmla="+- 0 8449 6040"/>
                <a:gd name="T1" fmla="*/ T0 w 2410"/>
                <a:gd name="T2" fmla="+- 0 8975 8975"/>
                <a:gd name="T3" fmla="*/ 8975 h 6913"/>
                <a:gd name="T4" fmla="+- 0 8029 6040"/>
                <a:gd name="T5" fmla="*/ T4 w 2410"/>
                <a:gd name="T6" fmla="+- 0 8975 8975"/>
                <a:gd name="T7" fmla="*/ 8975 h 6913"/>
                <a:gd name="T8" fmla="+- 0 6040 6040"/>
                <a:gd name="T9" fmla="*/ T8 w 2410"/>
                <a:gd name="T10" fmla="+- 0 15887 8975"/>
                <a:gd name="T11" fmla="*/ 15887 h 6913"/>
                <a:gd name="T12" fmla="+- 0 7616 6040"/>
                <a:gd name="T13" fmla="*/ T12 w 2410"/>
                <a:gd name="T14" fmla="+- 0 15887 8975"/>
                <a:gd name="T15" fmla="*/ 15887 h 6913"/>
                <a:gd name="T16" fmla="+- 0 8449 6040"/>
                <a:gd name="T17" fmla="*/ T16 w 2410"/>
                <a:gd name="T18" fmla="+- 0 8975 8975"/>
                <a:gd name="T19" fmla="*/ 8975 h 6913"/>
              </a:gdLst>
              <a:ahLst/>
              <a:cxnLst>
                <a:cxn ang="0">
                  <a:pos x="T1" y="T3"/>
                </a:cxn>
                <a:cxn ang="0">
                  <a:pos x="T5" y="T7"/>
                </a:cxn>
                <a:cxn ang="0">
                  <a:pos x="T9" y="T11"/>
                </a:cxn>
                <a:cxn ang="0">
                  <a:pos x="T13" y="T15"/>
                </a:cxn>
                <a:cxn ang="0">
                  <a:pos x="T17" y="T19"/>
                </a:cxn>
              </a:cxnLst>
              <a:rect l="0" t="0" r="r" b="b"/>
              <a:pathLst>
                <a:path w="2410" h="6913">
                  <a:moveTo>
                    <a:pt x="2409" y="0"/>
                  </a:moveTo>
                  <a:lnTo>
                    <a:pt x="1989" y="0"/>
                  </a:lnTo>
                  <a:lnTo>
                    <a:pt x="0" y="6912"/>
                  </a:lnTo>
                  <a:lnTo>
                    <a:pt x="1576" y="6912"/>
                  </a:lnTo>
                  <a:lnTo>
                    <a:pt x="2409" y="0"/>
                  </a:lnTo>
                  <a:close/>
                </a:path>
              </a:pathLst>
            </a:custGeom>
            <a:solidFill>
              <a:srgbClr val="27AAE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sp>
          <p:nvSpPr>
            <p:cNvPr id="17" name="AutoShape 82">
              <a:extLst>
                <a:ext uri="{FF2B5EF4-FFF2-40B4-BE49-F238E27FC236}">
                  <a16:creationId xmlns:a16="http://schemas.microsoft.com/office/drawing/2014/main" id="{4A9C2DCA-EB8A-4E37-AA60-CFAA57356287}"/>
                </a:ext>
              </a:extLst>
            </p:cNvPr>
            <p:cNvSpPr>
              <a:spLocks/>
            </p:cNvSpPr>
            <p:nvPr/>
          </p:nvSpPr>
          <p:spPr bwMode="auto">
            <a:xfrm>
              <a:off x="7616" y="8974"/>
              <a:ext cx="7642" cy="6913"/>
            </a:xfrm>
            <a:custGeom>
              <a:avLst/>
              <a:gdLst>
                <a:gd name="T0" fmla="+- 0 9193 7616"/>
                <a:gd name="T1" fmla="*/ T0 w 7642"/>
                <a:gd name="T2" fmla="+- 0 15887 8975"/>
                <a:gd name="T3" fmla="*/ 15887 h 6913"/>
                <a:gd name="T4" fmla="+- 0 8870 7616"/>
                <a:gd name="T5" fmla="*/ T4 w 7642"/>
                <a:gd name="T6" fmla="+- 0 8975 8975"/>
                <a:gd name="T7" fmla="*/ 8975 h 6913"/>
                <a:gd name="T8" fmla="+- 0 8449 7616"/>
                <a:gd name="T9" fmla="*/ T8 w 7642"/>
                <a:gd name="T10" fmla="+- 0 8975 8975"/>
                <a:gd name="T11" fmla="*/ 8975 h 6913"/>
                <a:gd name="T12" fmla="+- 0 7616 7616"/>
                <a:gd name="T13" fmla="*/ T12 w 7642"/>
                <a:gd name="T14" fmla="+- 0 15887 8975"/>
                <a:gd name="T15" fmla="*/ 15887 h 6913"/>
                <a:gd name="T16" fmla="+- 0 9193 7616"/>
                <a:gd name="T17" fmla="*/ T16 w 7642"/>
                <a:gd name="T18" fmla="+- 0 15887 8975"/>
                <a:gd name="T19" fmla="*/ 15887 h 6913"/>
                <a:gd name="T20" fmla="+- 0 15258 7616"/>
                <a:gd name="T21" fmla="*/ T20 w 7642"/>
                <a:gd name="T22" fmla="+- 0 15887 8975"/>
                <a:gd name="T23" fmla="*/ 15887 h 6913"/>
                <a:gd name="T24" fmla="+- 0 10488 7616"/>
                <a:gd name="T25" fmla="*/ T24 w 7642"/>
                <a:gd name="T26" fmla="+- 0 8975 8975"/>
                <a:gd name="T27" fmla="*/ 8975 h 6913"/>
                <a:gd name="T28" fmla="+- 0 10067 7616"/>
                <a:gd name="T29" fmla="*/ T28 w 7642"/>
                <a:gd name="T30" fmla="+- 0 8975 8975"/>
                <a:gd name="T31" fmla="*/ 8975 h 6913"/>
                <a:gd name="T32" fmla="+- 0 13682 7616"/>
                <a:gd name="T33" fmla="*/ T32 w 7642"/>
                <a:gd name="T34" fmla="+- 0 15887 8975"/>
                <a:gd name="T35" fmla="*/ 15887 h 6913"/>
                <a:gd name="T36" fmla="+- 0 15258 7616"/>
                <a:gd name="T37" fmla="*/ T36 w 7642"/>
                <a:gd name="T38" fmla="+- 0 15887 8975"/>
                <a:gd name="T39" fmla="*/ 15887 h 691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7642" h="6913">
                  <a:moveTo>
                    <a:pt x="1577" y="6912"/>
                  </a:moveTo>
                  <a:lnTo>
                    <a:pt x="1254" y="0"/>
                  </a:lnTo>
                  <a:lnTo>
                    <a:pt x="833" y="0"/>
                  </a:lnTo>
                  <a:lnTo>
                    <a:pt x="0" y="6912"/>
                  </a:lnTo>
                  <a:lnTo>
                    <a:pt x="1577" y="6912"/>
                  </a:lnTo>
                  <a:moveTo>
                    <a:pt x="7642" y="6912"/>
                  </a:moveTo>
                  <a:lnTo>
                    <a:pt x="2872" y="0"/>
                  </a:lnTo>
                  <a:lnTo>
                    <a:pt x="2451" y="0"/>
                  </a:lnTo>
                  <a:lnTo>
                    <a:pt x="6066" y="6912"/>
                  </a:lnTo>
                  <a:lnTo>
                    <a:pt x="7642" y="6912"/>
                  </a:lnTo>
                </a:path>
              </a:pathLst>
            </a:custGeom>
            <a:solidFill>
              <a:srgbClr val="1B75B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sp>
          <p:nvSpPr>
            <p:cNvPr id="18" name="Freeform 81">
              <a:extLst>
                <a:ext uri="{FF2B5EF4-FFF2-40B4-BE49-F238E27FC236}">
                  <a16:creationId xmlns:a16="http://schemas.microsoft.com/office/drawing/2014/main" id="{E5AF5C1B-6AA1-413A-88FF-BAA29ABAFB98}"/>
                </a:ext>
              </a:extLst>
            </p:cNvPr>
            <p:cNvSpPr>
              <a:spLocks/>
            </p:cNvSpPr>
            <p:nvPr/>
          </p:nvSpPr>
          <p:spPr bwMode="auto">
            <a:xfrm>
              <a:off x="8842" y="8974"/>
              <a:ext cx="1824" cy="6913"/>
            </a:xfrm>
            <a:custGeom>
              <a:avLst/>
              <a:gdLst>
                <a:gd name="T0" fmla="+- 0 9263 8842"/>
                <a:gd name="T1" fmla="*/ T0 w 1824"/>
                <a:gd name="T2" fmla="+- 0 8975 8975"/>
                <a:gd name="T3" fmla="*/ 8975 h 6913"/>
                <a:gd name="T4" fmla="+- 0 8842 8842"/>
                <a:gd name="T5" fmla="*/ T4 w 1824"/>
                <a:gd name="T6" fmla="+- 0 8975 8975"/>
                <a:gd name="T7" fmla="*/ 8975 h 6913"/>
                <a:gd name="T8" fmla="+- 0 9090 8842"/>
                <a:gd name="T9" fmla="*/ T8 w 1824"/>
                <a:gd name="T10" fmla="+- 0 15887 8975"/>
                <a:gd name="T11" fmla="*/ 15887 h 6913"/>
                <a:gd name="T12" fmla="+- 0 10666 8842"/>
                <a:gd name="T13" fmla="*/ T12 w 1824"/>
                <a:gd name="T14" fmla="+- 0 15887 8975"/>
                <a:gd name="T15" fmla="*/ 15887 h 6913"/>
                <a:gd name="T16" fmla="+- 0 9263 8842"/>
                <a:gd name="T17" fmla="*/ T16 w 1824"/>
                <a:gd name="T18" fmla="+- 0 8975 8975"/>
                <a:gd name="T19" fmla="*/ 8975 h 6913"/>
              </a:gdLst>
              <a:ahLst/>
              <a:cxnLst>
                <a:cxn ang="0">
                  <a:pos x="T1" y="T3"/>
                </a:cxn>
                <a:cxn ang="0">
                  <a:pos x="T5" y="T7"/>
                </a:cxn>
                <a:cxn ang="0">
                  <a:pos x="T9" y="T11"/>
                </a:cxn>
                <a:cxn ang="0">
                  <a:pos x="T13" y="T15"/>
                </a:cxn>
                <a:cxn ang="0">
                  <a:pos x="T17" y="T19"/>
                </a:cxn>
              </a:cxnLst>
              <a:rect l="0" t="0" r="r" b="b"/>
              <a:pathLst>
                <a:path w="1824" h="6913">
                  <a:moveTo>
                    <a:pt x="421" y="0"/>
                  </a:moveTo>
                  <a:lnTo>
                    <a:pt x="0" y="0"/>
                  </a:lnTo>
                  <a:lnTo>
                    <a:pt x="248" y="6912"/>
                  </a:lnTo>
                  <a:lnTo>
                    <a:pt x="1824" y="6912"/>
                  </a:lnTo>
                  <a:lnTo>
                    <a:pt x="421" y="0"/>
                  </a:lnTo>
                  <a:close/>
                </a:path>
              </a:pathLst>
            </a:custGeom>
            <a:solidFill>
              <a:srgbClr val="27AAE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sp>
          <p:nvSpPr>
            <p:cNvPr id="19" name="Freeform 80">
              <a:extLst>
                <a:ext uri="{FF2B5EF4-FFF2-40B4-BE49-F238E27FC236}">
                  <a16:creationId xmlns:a16="http://schemas.microsoft.com/office/drawing/2014/main" id="{D3C20BA7-9041-4277-A73B-C16CC4BBEA3E}"/>
                </a:ext>
              </a:extLst>
            </p:cNvPr>
            <p:cNvSpPr>
              <a:spLocks/>
            </p:cNvSpPr>
            <p:nvPr/>
          </p:nvSpPr>
          <p:spPr bwMode="auto">
            <a:xfrm>
              <a:off x="9262" y="8974"/>
              <a:ext cx="2980" cy="6913"/>
            </a:xfrm>
            <a:custGeom>
              <a:avLst/>
              <a:gdLst>
                <a:gd name="T0" fmla="+- 0 9683 9263"/>
                <a:gd name="T1" fmla="*/ T0 w 2980"/>
                <a:gd name="T2" fmla="+- 0 8975 8975"/>
                <a:gd name="T3" fmla="*/ 8975 h 6913"/>
                <a:gd name="T4" fmla="+- 0 9263 9263"/>
                <a:gd name="T5" fmla="*/ T4 w 2980"/>
                <a:gd name="T6" fmla="+- 0 8975 8975"/>
                <a:gd name="T7" fmla="*/ 8975 h 6913"/>
                <a:gd name="T8" fmla="+- 0 10666 9263"/>
                <a:gd name="T9" fmla="*/ T8 w 2980"/>
                <a:gd name="T10" fmla="+- 0 15887 8975"/>
                <a:gd name="T11" fmla="*/ 15887 h 6913"/>
                <a:gd name="T12" fmla="+- 0 12242 9263"/>
                <a:gd name="T13" fmla="*/ T12 w 2980"/>
                <a:gd name="T14" fmla="+- 0 15887 8975"/>
                <a:gd name="T15" fmla="*/ 15887 h 6913"/>
                <a:gd name="T16" fmla="+- 0 9683 9263"/>
                <a:gd name="T17" fmla="*/ T16 w 2980"/>
                <a:gd name="T18" fmla="+- 0 8975 8975"/>
                <a:gd name="T19" fmla="*/ 8975 h 6913"/>
              </a:gdLst>
              <a:ahLst/>
              <a:cxnLst>
                <a:cxn ang="0">
                  <a:pos x="T1" y="T3"/>
                </a:cxn>
                <a:cxn ang="0">
                  <a:pos x="T5" y="T7"/>
                </a:cxn>
                <a:cxn ang="0">
                  <a:pos x="T9" y="T11"/>
                </a:cxn>
                <a:cxn ang="0">
                  <a:pos x="T13" y="T15"/>
                </a:cxn>
                <a:cxn ang="0">
                  <a:pos x="T17" y="T19"/>
                </a:cxn>
              </a:cxnLst>
              <a:rect l="0" t="0" r="r" b="b"/>
              <a:pathLst>
                <a:path w="2980" h="6913">
                  <a:moveTo>
                    <a:pt x="420" y="0"/>
                  </a:moveTo>
                  <a:lnTo>
                    <a:pt x="0" y="0"/>
                  </a:lnTo>
                  <a:lnTo>
                    <a:pt x="1403" y="6912"/>
                  </a:lnTo>
                  <a:lnTo>
                    <a:pt x="2979" y="6912"/>
                  </a:lnTo>
                  <a:lnTo>
                    <a:pt x="420" y="0"/>
                  </a:lnTo>
                  <a:close/>
                </a:path>
              </a:pathLst>
            </a:custGeom>
            <a:solidFill>
              <a:srgbClr val="1B75B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sp>
          <p:nvSpPr>
            <p:cNvPr id="20" name="Freeform 79">
              <a:extLst>
                <a:ext uri="{FF2B5EF4-FFF2-40B4-BE49-F238E27FC236}">
                  <a16:creationId xmlns:a16="http://schemas.microsoft.com/office/drawing/2014/main" id="{02A05B17-0226-4FDC-8584-485EFF84C98C}"/>
                </a:ext>
              </a:extLst>
            </p:cNvPr>
            <p:cNvSpPr>
              <a:spLocks/>
            </p:cNvSpPr>
            <p:nvPr/>
          </p:nvSpPr>
          <p:spPr bwMode="auto">
            <a:xfrm>
              <a:off x="9655" y="8974"/>
              <a:ext cx="4061" cy="6913"/>
            </a:xfrm>
            <a:custGeom>
              <a:avLst/>
              <a:gdLst>
                <a:gd name="T0" fmla="+- 0 10076 9656"/>
                <a:gd name="T1" fmla="*/ T0 w 4061"/>
                <a:gd name="T2" fmla="+- 0 8975 8975"/>
                <a:gd name="T3" fmla="*/ 8975 h 6913"/>
                <a:gd name="T4" fmla="+- 0 9656 9656"/>
                <a:gd name="T5" fmla="*/ T4 w 4061"/>
                <a:gd name="T6" fmla="+- 0 8975 8975"/>
                <a:gd name="T7" fmla="*/ 8975 h 6913"/>
                <a:gd name="T8" fmla="+- 0 12140 9656"/>
                <a:gd name="T9" fmla="*/ T8 w 4061"/>
                <a:gd name="T10" fmla="+- 0 15887 8975"/>
                <a:gd name="T11" fmla="*/ 15887 h 6913"/>
                <a:gd name="T12" fmla="+- 0 13716 9656"/>
                <a:gd name="T13" fmla="*/ T12 w 4061"/>
                <a:gd name="T14" fmla="+- 0 15887 8975"/>
                <a:gd name="T15" fmla="*/ 15887 h 6913"/>
                <a:gd name="T16" fmla="+- 0 10076 9656"/>
                <a:gd name="T17" fmla="*/ T16 w 4061"/>
                <a:gd name="T18" fmla="+- 0 8975 8975"/>
                <a:gd name="T19" fmla="*/ 8975 h 6913"/>
              </a:gdLst>
              <a:ahLst/>
              <a:cxnLst>
                <a:cxn ang="0">
                  <a:pos x="T1" y="T3"/>
                </a:cxn>
                <a:cxn ang="0">
                  <a:pos x="T5" y="T7"/>
                </a:cxn>
                <a:cxn ang="0">
                  <a:pos x="T9" y="T11"/>
                </a:cxn>
                <a:cxn ang="0">
                  <a:pos x="T13" y="T15"/>
                </a:cxn>
                <a:cxn ang="0">
                  <a:pos x="T17" y="T19"/>
                </a:cxn>
              </a:cxnLst>
              <a:rect l="0" t="0" r="r" b="b"/>
              <a:pathLst>
                <a:path w="4061" h="6913">
                  <a:moveTo>
                    <a:pt x="420" y="0"/>
                  </a:moveTo>
                  <a:lnTo>
                    <a:pt x="0" y="0"/>
                  </a:lnTo>
                  <a:lnTo>
                    <a:pt x="2484" y="6912"/>
                  </a:lnTo>
                  <a:lnTo>
                    <a:pt x="4060" y="6912"/>
                  </a:lnTo>
                  <a:lnTo>
                    <a:pt x="420" y="0"/>
                  </a:lnTo>
                  <a:close/>
                </a:path>
              </a:pathLst>
            </a:custGeom>
            <a:solidFill>
              <a:srgbClr val="27AAE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pic>
          <p:nvPicPr>
            <p:cNvPr id="21" name="Picture 78">
              <a:extLst>
                <a:ext uri="{FF2B5EF4-FFF2-40B4-BE49-F238E27FC236}">
                  <a16:creationId xmlns:a16="http://schemas.microsoft.com/office/drawing/2014/main" id="{DBABE4CA-99E0-43FF-9CB1-F02A8C50E4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5" y="6233"/>
              <a:ext cx="3618" cy="2713"/>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Line 77">
              <a:extLst>
                <a:ext uri="{FF2B5EF4-FFF2-40B4-BE49-F238E27FC236}">
                  <a16:creationId xmlns:a16="http://schemas.microsoft.com/office/drawing/2014/main" id="{565EC091-A2E1-4EE4-8EF2-D3907007EDCE}"/>
                </a:ext>
              </a:extLst>
            </p:cNvPr>
            <p:cNvCxnSpPr>
              <a:cxnSpLocks noChangeShapeType="1"/>
            </p:cNvCxnSpPr>
            <p:nvPr/>
          </p:nvCxnSpPr>
          <p:spPr bwMode="auto">
            <a:xfrm>
              <a:off x="1517" y="8954"/>
              <a:ext cx="13747" cy="0"/>
            </a:xfrm>
            <a:prstGeom prst="line">
              <a:avLst/>
            </a:prstGeom>
            <a:noFill/>
            <a:ln w="42291">
              <a:solidFill>
                <a:srgbClr val="0089CF"/>
              </a:solidFill>
              <a:round/>
              <a:headEnd/>
              <a:tailEnd/>
            </a:ln>
            <a:extLst>
              <a:ext uri="{909E8E84-426E-40DD-AFC4-6F175D3DCCD1}">
                <a14:hiddenFill xmlns:a14="http://schemas.microsoft.com/office/drawing/2010/main">
                  <a:noFill/>
                </a14:hiddenFill>
              </a:ext>
            </a:extLst>
          </p:spPr>
        </p:cxnSp>
        <p:sp>
          <p:nvSpPr>
            <p:cNvPr id="26" name="Text Box 76">
              <a:extLst>
                <a:ext uri="{FF2B5EF4-FFF2-40B4-BE49-F238E27FC236}">
                  <a16:creationId xmlns:a16="http://schemas.microsoft.com/office/drawing/2014/main" id="{6DE83047-99FD-491D-A7E5-15DEC8BBA7B2}"/>
                </a:ext>
              </a:extLst>
            </p:cNvPr>
            <p:cNvSpPr txBox="1">
              <a:spLocks noChangeArrowheads="1"/>
            </p:cNvSpPr>
            <p:nvPr/>
          </p:nvSpPr>
          <p:spPr bwMode="auto">
            <a:xfrm>
              <a:off x="2254" y="7564"/>
              <a:ext cx="3817" cy="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Bef>
                  <a:spcPts val="25"/>
                </a:spcBef>
                <a:spcAft>
                  <a:spcPts val="0"/>
                </a:spcAft>
              </a:pPr>
              <a:r>
                <a:rPr lang="en-US" sz="1600" b="1" i="1" dirty="0" err="1">
                  <a:solidFill>
                    <a:srgbClr val="0089CF"/>
                  </a:solidFill>
                  <a:effectLst/>
                  <a:latin typeface="Myriad Pro Light"/>
                  <a:ea typeface="Myriad Pro"/>
                  <a:cs typeface="Myriad Pro"/>
                </a:rPr>
                <a:t>Conflit</a:t>
              </a:r>
              <a:r>
                <a:rPr lang="en-US" sz="1600" b="1" i="1" dirty="0">
                  <a:solidFill>
                    <a:srgbClr val="0089CF"/>
                  </a:solidFill>
                  <a:effectLst/>
                  <a:latin typeface="Myriad Pro Light"/>
                  <a:ea typeface="Myriad Pro"/>
                  <a:cs typeface="Myriad Pro"/>
                </a:rPr>
                <a:t> Visible</a:t>
              </a:r>
              <a:endParaRPr lang="de-DE" sz="1600" i="1" dirty="0">
                <a:effectLst/>
                <a:latin typeface="Myriad Pro"/>
                <a:ea typeface="Myriad Pro"/>
                <a:cs typeface="Myriad Pro"/>
              </a:endParaRPr>
            </a:p>
          </p:txBody>
        </p:sp>
        <p:sp>
          <p:nvSpPr>
            <p:cNvPr id="27" name="Text Box 75">
              <a:extLst>
                <a:ext uri="{FF2B5EF4-FFF2-40B4-BE49-F238E27FC236}">
                  <a16:creationId xmlns:a16="http://schemas.microsoft.com/office/drawing/2014/main" id="{891B360B-BC92-4AA6-98C7-AB535D2041D9}"/>
                </a:ext>
              </a:extLst>
            </p:cNvPr>
            <p:cNvSpPr txBox="1">
              <a:spLocks noChangeArrowheads="1"/>
            </p:cNvSpPr>
            <p:nvPr/>
          </p:nvSpPr>
          <p:spPr bwMode="auto">
            <a:xfrm>
              <a:off x="7415" y="8040"/>
              <a:ext cx="2734" cy="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Bef>
                  <a:spcPts val="25"/>
                </a:spcBef>
                <a:spcAft>
                  <a:spcPts val="0"/>
                </a:spcAft>
              </a:pPr>
              <a:r>
                <a:rPr lang="de-DE" sz="2300" b="1" i="1" dirty="0" err="1">
                  <a:solidFill>
                    <a:srgbClr val="FFFFFF"/>
                  </a:solidFill>
                  <a:effectLst/>
                  <a:latin typeface="Myriad Pro Light"/>
                  <a:ea typeface="Myriad Pro"/>
                  <a:cs typeface="Myriad Pro"/>
                </a:rPr>
                <a:t>Faits</a:t>
              </a:r>
              <a:endParaRPr lang="de-DE" sz="1100" dirty="0">
                <a:effectLst/>
                <a:latin typeface="Myriad Pro"/>
                <a:ea typeface="Myriad Pro"/>
                <a:cs typeface="Myriad Pro"/>
              </a:endParaRPr>
            </a:p>
            <a:p>
              <a:pPr>
                <a:spcBef>
                  <a:spcPts val="25"/>
                </a:spcBef>
                <a:spcAft>
                  <a:spcPts val="0"/>
                </a:spcAft>
              </a:pPr>
              <a:r>
                <a:rPr lang="de-DE" sz="2300" b="1" dirty="0">
                  <a:effectLst/>
                  <a:latin typeface="Myriad Pro Light"/>
                  <a:ea typeface="Myriad Pro"/>
                  <a:cs typeface="Myriad Pro"/>
                </a:rPr>
                <a:t> </a:t>
              </a:r>
              <a:endParaRPr lang="de-DE" sz="1100" dirty="0">
                <a:effectLst/>
                <a:latin typeface="Myriad Pro"/>
                <a:ea typeface="Myriad Pro"/>
                <a:cs typeface="Myriad Pro"/>
              </a:endParaRPr>
            </a:p>
          </p:txBody>
        </p:sp>
        <p:sp>
          <p:nvSpPr>
            <p:cNvPr id="28" name="Text Box 74">
              <a:extLst>
                <a:ext uri="{FF2B5EF4-FFF2-40B4-BE49-F238E27FC236}">
                  <a16:creationId xmlns:a16="http://schemas.microsoft.com/office/drawing/2014/main" id="{C4C0C54E-5739-40BE-A3AB-5C6675FC9199}"/>
                </a:ext>
              </a:extLst>
            </p:cNvPr>
            <p:cNvSpPr txBox="1">
              <a:spLocks noChangeArrowheads="1"/>
            </p:cNvSpPr>
            <p:nvPr/>
          </p:nvSpPr>
          <p:spPr bwMode="auto">
            <a:xfrm>
              <a:off x="2254" y="9589"/>
              <a:ext cx="2607" cy="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Bef>
                  <a:spcPts val="25"/>
                </a:spcBef>
                <a:spcAft>
                  <a:spcPts val="0"/>
                </a:spcAft>
              </a:pPr>
              <a:r>
                <a:rPr lang="de-DE" sz="1600" b="1" i="1" dirty="0" err="1">
                  <a:solidFill>
                    <a:srgbClr val="0089CF"/>
                  </a:solidFill>
                  <a:effectLst/>
                  <a:latin typeface="Myriad Pro Light"/>
                  <a:ea typeface="Myriad Pro"/>
                  <a:cs typeface="Myriad Pro"/>
                </a:rPr>
                <a:t>Contexte</a:t>
              </a:r>
              <a:endParaRPr lang="de-DE" sz="1600" dirty="0">
                <a:effectLst/>
                <a:latin typeface="Myriad Pro"/>
                <a:ea typeface="Myriad Pro"/>
                <a:cs typeface="Myriad Pro"/>
              </a:endParaRPr>
            </a:p>
          </p:txBody>
        </p:sp>
      </p:grpSp>
      <p:sp>
        <p:nvSpPr>
          <p:cNvPr id="6" name="Textfeld 5">
            <a:extLst>
              <a:ext uri="{FF2B5EF4-FFF2-40B4-BE49-F238E27FC236}">
                <a16:creationId xmlns:a16="http://schemas.microsoft.com/office/drawing/2014/main" id="{0623ED61-07F5-42D6-8639-36C4BB7023F2}"/>
              </a:ext>
            </a:extLst>
          </p:cNvPr>
          <p:cNvSpPr txBox="1"/>
          <p:nvPr/>
        </p:nvSpPr>
        <p:spPr>
          <a:xfrm rot="19227971">
            <a:off x="1654773" y="4554209"/>
            <a:ext cx="2854749" cy="369332"/>
          </a:xfrm>
          <a:prstGeom prst="rect">
            <a:avLst/>
          </a:prstGeom>
          <a:noFill/>
        </p:spPr>
        <p:txBody>
          <a:bodyPr wrap="square" rtlCol="0">
            <a:spAutoFit/>
          </a:bodyPr>
          <a:lstStyle/>
          <a:p>
            <a:r>
              <a:rPr lang="de-DE" dirty="0" err="1">
                <a:solidFill>
                  <a:schemeClr val="bg1"/>
                </a:solidFill>
                <a:latin typeface="Myriad Pro"/>
              </a:rPr>
              <a:t>Interets</a:t>
            </a:r>
            <a:r>
              <a:rPr lang="de-DE" dirty="0">
                <a:solidFill>
                  <a:schemeClr val="bg1"/>
                </a:solidFill>
                <a:latin typeface="Myriad Pro"/>
              </a:rPr>
              <a:t>/</a:t>
            </a:r>
            <a:r>
              <a:rPr lang="de-DE" dirty="0" err="1">
                <a:solidFill>
                  <a:schemeClr val="bg1"/>
                </a:solidFill>
                <a:latin typeface="Myriad Pro"/>
              </a:rPr>
              <a:t>Besoins</a:t>
            </a:r>
            <a:endParaRPr lang="de-DE" dirty="0">
              <a:solidFill>
                <a:schemeClr val="bg1"/>
              </a:solidFill>
              <a:latin typeface="Myriad Pro"/>
            </a:endParaRPr>
          </a:p>
        </p:txBody>
      </p:sp>
      <p:sp>
        <p:nvSpPr>
          <p:cNvPr id="30" name="Textfeld 29">
            <a:extLst>
              <a:ext uri="{FF2B5EF4-FFF2-40B4-BE49-F238E27FC236}">
                <a16:creationId xmlns:a16="http://schemas.microsoft.com/office/drawing/2014/main" id="{DE003563-A9AD-439F-B360-A8D6457042BE}"/>
              </a:ext>
            </a:extLst>
          </p:cNvPr>
          <p:cNvSpPr txBox="1"/>
          <p:nvPr/>
        </p:nvSpPr>
        <p:spPr>
          <a:xfrm rot="18901946">
            <a:off x="2670938" y="5070025"/>
            <a:ext cx="1267678" cy="369332"/>
          </a:xfrm>
          <a:prstGeom prst="rect">
            <a:avLst/>
          </a:prstGeom>
          <a:noFill/>
        </p:spPr>
        <p:txBody>
          <a:bodyPr wrap="square" rtlCol="0">
            <a:spAutoFit/>
          </a:bodyPr>
          <a:lstStyle/>
          <a:p>
            <a:r>
              <a:rPr lang="de-DE" dirty="0" err="1">
                <a:solidFill>
                  <a:schemeClr val="bg1"/>
                </a:solidFill>
                <a:latin typeface="Myriad Pro"/>
              </a:rPr>
              <a:t>Emotions</a:t>
            </a:r>
            <a:endParaRPr lang="de-DE" dirty="0">
              <a:solidFill>
                <a:schemeClr val="bg1"/>
              </a:solidFill>
              <a:latin typeface="Myriad Pro"/>
            </a:endParaRPr>
          </a:p>
        </p:txBody>
      </p:sp>
      <p:sp>
        <p:nvSpPr>
          <p:cNvPr id="31" name="Textfeld 30">
            <a:extLst>
              <a:ext uri="{FF2B5EF4-FFF2-40B4-BE49-F238E27FC236}">
                <a16:creationId xmlns:a16="http://schemas.microsoft.com/office/drawing/2014/main" id="{4B686359-AAE9-4507-8F73-D0D39D2D68B6}"/>
              </a:ext>
            </a:extLst>
          </p:cNvPr>
          <p:cNvSpPr txBox="1"/>
          <p:nvPr/>
        </p:nvSpPr>
        <p:spPr>
          <a:xfrm rot="18179356">
            <a:off x="3270407" y="4413056"/>
            <a:ext cx="2854749" cy="369332"/>
          </a:xfrm>
          <a:prstGeom prst="rect">
            <a:avLst/>
          </a:prstGeom>
          <a:noFill/>
        </p:spPr>
        <p:txBody>
          <a:bodyPr wrap="square" rtlCol="0">
            <a:spAutoFit/>
          </a:bodyPr>
          <a:lstStyle/>
          <a:p>
            <a:r>
              <a:rPr lang="de-DE" dirty="0" err="1">
                <a:solidFill>
                  <a:schemeClr val="bg1"/>
                </a:solidFill>
                <a:latin typeface="Myriad Pro"/>
              </a:rPr>
              <a:t>Problèmes</a:t>
            </a:r>
            <a:r>
              <a:rPr lang="de-DE" dirty="0">
                <a:solidFill>
                  <a:schemeClr val="bg1"/>
                </a:solidFill>
                <a:latin typeface="Myriad Pro"/>
              </a:rPr>
              <a:t> de la Relation</a:t>
            </a:r>
          </a:p>
        </p:txBody>
      </p:sp>
      <p:sp>
        <p:nvSpPr>
          <p:cNvPr id="32" name="Textfeld 31">
            <a:extLst>
              <a:ext uri="{FF2B5EF4-FFF2-40B4-BE49-F238E27FC236}">
                <a16:creationId xmlns:a16="http://schemas.microsoft.com/office/drawing/2014/main" id="{70D1A1B7-F9B3-4379-8E44-FA485B4EB68C}"/>
              </a:ext>
            </a:extLst>
          </p:cNvPr>
          <p:cNvSpPr txBox="1"/>
          <p:nvPr/>
        </p:nvSpPr>
        <p:spPr>
          <a:xfrm rot="17221108">
            <a:off x="4061919" y="4091200"/>
            <a:ext cx="2854749" cy="646331"/>
          </a:xfrm>
          <a:prstGeom prst="rect">
            <a:avLst/>
          </a:prstGeom>
          <a:noFill/>
        </p:spPr>
        <p:txBody>
          <a:bodyPr wrap="square" rtlCol="0">
            <a:spAutoFit/>
          </a:bodyPr>
          <a:lstStyle/>
          <a:p>
            <a:r>
              <a:rPr lang="de-DE" dirty="0" err="1">
                <a:solidFill>
                  <a:schemeClr val="bg1"/>
                </a:solidFill>
                <a:latin typeface="Myriad Pro"/>
              </a:rPr>
              <a:t>Problèmes</a:t>
            </a:r>
            <a:r>
              <a:rPr lang="de-DE" dirty="0">
                <a:solidFill>
                  <a:schemeClr val="bg1"/>
                </a:solidFill>
                <a:latin typeface="Myriad Pro"/>
              </a:rPr>
              <a:t> </a:t>
            </a:r>
            <a:r>
              <a:rPr lang="de-DE" dirty="0" err="1">
                <a:solidFill>
                  <a:schemeClr val="bg1"/>
                </a:solidFill>
                <a:latin typeface="Myriad Pro"/>
              </a:rPr>
              <a:t>intrapersonnels</a:t>
            </a:r>
            <a:endParaRPr lang="de-DE" dirty="0">
              <a:solidFill>
                <a:schemeClr val="bg1"/>
              </a:solidFill>
              <a:latin typeface="Myriad Pro"/>
            </a:endParaRPr>
          </a:p>
        </p:txBody>
      </p:sp>
      <p:sp>
        <p:nvSpPr>
          <p:cNvPr id="33" name="Textfeld 32">
            <a:extLst>
              <a:ext uri="{FF2B5EF4-FFF2-40B4-BE49-F238E27FC236}">
                <a16:creationId xmlns:a16="http://schemas.microsoft.com/office/drawing/2014/main" id="{E2A1F04E-7EEC-4D0B-90A0-CB0207E6030F}"/>
              </a:ext>
            </a:extLst>
          </p:cNvPr>
          <p:cNvSpPr txBox="1"/>
          <p:nvPr/>
        </p:nvSpPr>
        <p:spPr>
          <a:xfrm rot="16365451">
            <a:off x="4756293" y="4170599"/>
            <a:ext cx="2854749" cy="369332"/>
          </a:xfrm>
          <a:prstGeom prst="rect">
            <a:avLst/>
          </a:prstGeom>
          <a:noFill/>
        </p:spPr>
        <p:txBody>
          <a:bodyPr wrap="square" rtlCol="0">
            <a:spAutoFit/>
          </a:bodyPr>
          <a:lstStyle/>
          <a:p>
            <a:r>
              <a:rPr lang="de-DE" dirty="0">
                <a:solidFill>
                  <a:schemeClr val="bg1"/>
                </a:solidFill>
                <a:latin typeface="Myriad Pro"/>
              </a:rPr>
              <a:t>Valeurs</a:t>
            </a:r>
          </a:p>
        </p:txBody>
      </p:sp>
      <p:sp>
        <p:nvSpPr>
          <p:cNvPr id="34" name="Textfeld 33">
            <a:extLst>
              <a:ext uri="{FF2B5EF4-FFF2-40B4-BE49-F238E27FC236}">
                <a16:creationId xmlns:a16="http://schemas.microsoft.com/office/drawing/2014/main" id="{98EB1329-D5E4-442B-B3FA-020CD130E857}"/>
              </a:ext>
            </a:extLst>
          </p:cNvPr>
          <p:cNvSpPr txBox="1"/>
          <p:nvPr/>
        </p:nvSpPr>
        <p:spPr>
          <a:xfrm rot="4621864">
            <a:off x="5951038" y="5199833"/>
            <a:ext cx="2300663" cy="369332"/>
          </a:xfrm>
          <a:prstGeom prst="rect">
            <a:avLst/>
          </a:prstGeom>
          <a:noFill/>
        </p:spPr>
        <p:txBody>
          <a:bodyPr wrap="square" rtlCol="0">
            <a:spAutoFit/>
          </a:bodyPr>
          <a:lstStyle/>
          <a:p>
            <a:r>
              <a:rPr lang="de-DE" dirty="0" err="1">
                <a:solidFill>
                  <a:schemeClr val="bg1"/>
                </a:solidFill>
                <a:latin typeface="Myriad Pro"/>
              </a:rPr>
              <a:t>Malentendus</a:t>
            </a:r>
            <a:endParaRPr lang="de-DE" dirty="0">
              <a:solidFill>
                <a:schemeClr val="bg1"/>
              </a:solidFill>
              <a:latin typeface="Myriad Pro"/>
            </a:endParaRPr>
          </a:p>
        </p:txBody>
      </p:sp>
      <p:sp>
        <p:nvSpPr>
          <p:cNvPr id="35" name="Textfeld 34">
            <a:extLst>
              <a:ext uri="{FF2B5EF4-FFF2-40B4-BE49-F238E27FC236}">
                <a16:creationId xmlns:a16="http://schemas.microsoft.com/office/drawing/2014/main" id="{0B7A98D3-3F4F-4BA3-9026-96C8EBD30467}"/>
              </a:ext>
            </a:extLst>
          </p:cNvPr>
          <p:cNvSpPr txBox="1"/>
          <p:nvPr/>
        </p:nvSpPr>
        <p:spPr>
          <a:xfrm rot="4012251">
            <a:off x="6735789" y="5590450"/>
            <a:ext cx="2854749" cy="369332"/>
          </a:xfrm>
          <a:prstGeom prst="rect">
            <a:avLst/>
          </a:prstGeom>
          <a:noFill/>
        </p:spPr>
        <p:txBody>
          <a:bodyPr wrap="square" rtlCol="0">
            <a:spAutoFit/>
          </a:bodyPr>
          <a:lstStyle/>
          <a:p>
            <a:r>
              <a:rPr lang="de-DE" dirty="0">
                <a:solidFill>
                  <a:schemeClr val="bg1"/>
                </a:solidFill>
                <a:latin typeface="Myriad Pro"/>
              </a:rPr>
              <a:t>Information</a:t>
            </a:r>
          </a:p>
        </p:txBody>
      </p:sp>
      <p:sp>
        <p:nvSpPr>
          <p:cNvPr id="37" name="Textfeld 36">
            <a:extLst>
              <a:ext uri="{FF2B5EF4-FFF2-40B4-BE49-F238E27FC236}">
                <a16:creationId xmlns:a16="http://schemas.microsoft.com/office/drawing/2014/main" id="{08AC0EC3-2A9F-4114-BA1B-516402D2D155}"/>
              </a:ext>
            </a:extLst>
          </p:cNvPr>
          <p:cNvSpPr txBox="1"/>
          <p:nvPr/>
        </p:nvSpPr>
        <p:spPr>
          <a:xfrm rot="3076380">
            <a:off x="7939816" y="4840937"/>
            <a:ext cx="1648322" cy="369332"/>
          </a:xfrm>
          <a:prstGeom prst="rect">
            <a:avLst/>
          </a:prstGeom>
          <a:noFill/>
        </p:spPr>
        <p:txBody>
          <a:bodyPr wrap="square" rtlCol="0">
            <a:spAutoFit/>
          </a:bodyPr>
          <a:lstStyle/>
          <a:p>
            <a:r>
              <a:rPr lang="de-DE" dirty="0" err="1">
                <a:solidFill>
                  <a:schemeClr val="bg1"/>
                </a:solidFill>
                <a:latin typeface="Myriad Pro"/>
              </a:rPr>
              <a:t>Perspective</a:t>
            </a:r>
            <a:endParaRPr lang="de-DE" dirty="0">
              <a:solidFill>
                <a:schemeClr val="bg1"/>
              </a:solidFill>
              <a:latin typeface="Myriad Pro"/>
            </a:endParaRPr>
          </a:p>
        </p:txBody>
      </p:sp>
      <p:sp>
        <p:nvSpPr>
          <p:cNvPr id="38" name="Textfeld 37">
            <a:extLst>
              <a:ext uri="{FF2B5EF4-FFF2-40B4-BE49-F238E27FC236}">
                <a16:creationId xmlns:a16="http://schemas.microsoft.com/office/drawing/2014/main" id="{138B957D-892A-43B2-A6FE-27D0B3208DE4}"/>
              </a:ext>
            </a:extLst>
          </p:cNvPr>
          <p:cNvSpPr txBox="1"/>
          <p:nvPr/>
        </p:nvSpPr>
        <p:spPr>
          <a:xfrm rot="2421997">
            <a:off x="8328473" y="4929856"/>
            <a:ext cx="2854749" cy="369332"/>
          </a:xfrm>
          <a:prstGeom prst="rect">
            <a:avLst/>
          </a:prstGeom>
          <a:noFill/>
        </p:spPr>
        <p:txBody>
          <a:bodyPr wrap="square" rtlCol="0">
            <a:spAutoFit/>
          </a:bodyPr>
          <a:lstStyle/>
          <a:p>
            <a:r>
              <a:rPr lang="de-DE" dirty="0" err="1">
                <a:solidFill>
                  <a:schemeClr val="bg1"/>
                </a:solidFill>
                <a:latin typeface="Myriad Pro"/>
              </a:rPr>
              <a:t>Conditions</a:t>
            </a:r>
            <a:r>
              <a:rPr lang="de-DE" dirty="0">
                <a:solidFill>
                  <a:schemeClr val="bg1"/>
                </a:solidFill>
                <a:latin typeface="Myriad Pro"/>
              </a:rPr>
              <a:t> </a:t>
            </a:r>
            <a:r>
              <a:rPr lang="de-DE" dirty="0" err="1">
                <a:solidFill>
                  <a:schemeClr val="bg1"/>
                </a:solidFill>
                <a:latin typeface="Myriad Pro"/>
              </a:rPr>
              <a:t>Structurelles</a:t>
            </a:r>
            <a:endParaRPr lang="de-DE" dirty="0">
              <a:solidFill>
                <a:schemeClr val="bg1"/>
              </a:solidFill>
              <a:latin typeface="Myriad Pro"/>
            </a:endParaRPr>
          </a:p>
        </p:txBody>
      </p:sp>
    </p:spTree>
    <p:extLst>
      <p:ext uri="{BB962C8B-B14F-4D97-AF65-F5344CB8AC3E}">
        <p14:creationId xmlns:p14="http://schemas.microsoft.com/office/powerpoint/2010/main" val="76384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7FD46F-426E-4E4E-A41D-F04037409346}"/>
              </a:ext>
            </a:extLst>
          </p:cNvPr>
          <p:cNvSpPr>
            <a:spLocks noGrp="1"/>
          </p:cNvSpPr>
          <p:nvPr>
            <p:ph type="title"/>
          </p:nvPr>
        </p:nvSpPr>
        <p:spPr>
          <a:xfrm>
            <a:off x="1097280" y="479064"/>
            <a:ext cx="10058400" cy="1106768"/>
          </a:xfrm>
        </p:spPr>
        <p:txBody>
          <a:bodyPr/>
          <a:lstStyle/>
          <a:p>
            <a:r>
              <a:rPr lang="en-GB" i="1" dirty="0" err="1">
                <a:solidFill>
                  <a:schemeClr val="tx1"/>
                </a:solidFill>
              </a:rPr>
              <a:t>Etapes</a:t>
            </a:r>
            <a:r>
              <a:rPr lang="en-GB" i="1" dirty="0">
                <a:solidFill>
                  <a:schemeClr val="tx1"/>
                </a:solidFill>
              </a:rPr>
              <a:t> de la</a:t>
            </a:r>
            <a:r>
              <a:rPr lang="de-DE" dirty="0">
                <a:solidFill>
                  <a:schemeClr val="tx1"/>
                </a:solidFill>
              </a:rPr>
              <a:t> </a:t>
            </a:r>
            <a:r>
              <a:rPr lang="de-DE" i="1" dirty="0"/>
              <a:t>Mediation</a:t>
            </a:r>
          </a:p>
        </p:txBody>
      </p:sp>
      <p:sp>
        <p:nvSpPr>
          <p:cNvPr id="3" name="Inhaltsplatzhalter 2">
            <a:extLst>
              <a:ext uri="{FF2B5EF4-FFF2-40B4-BE49-F238E27FC236}">
                <a16:creationId xmlns:a16="http://schemas.microsoft.com/office/drawing/2014/main" id="{36E9644D-A431-4907-AD36-92D169C958EF}"/>
              </a:ext>
            </a:extLst>
          </p:cNvPr>
          <p:cNvSpPr>
            <a:spLocks noGrp="1"/>
          </p:cNvSpPr>
          <p:nvPr>
            <p:ph idx="1"/>
          </p:nvPr>
        </p:nvSpPr>
        <p:spPr>
          <a:xfrm>
            <a:off x="1144284" y="1998598"/>
            <a:ext cx="10058400" cy="1935691"/>
          </a:xfrm>
        </p:spPr>
        <p:txBody>
          <a:bodyPr>
            <a:normAutofit/>
          </a:bodyPr>
          <a:lstStyle/>
          <a:p>
            <a:r>
              <a:rPr lang="de-DE" sz="1900" dirty="0"/>
              <a:t>1. </a:t>
            </a:r>
            <a:r>
              <a:rPr lang="de-DE" sz="1900" dirty="0">
                <a:solidFill>
                  <a:schemeClr val="tx1"/>
                </a:solidFill>
              </a:rPr>
              <a:t>Stage: </a:t>
            </a:r>
            <a:r>
              <a:rPr lang="de-DE" sz="1900" i="1" dirty="0" err="1">
                <a:solidFill>
                  <a:schemeClr val="tx1"/>
                </a:solidFill>
              </a:rPr>
              <a:t>Ouverture</a:t>
            </a:r>
            <a:endParaRPr lang="de-DE" sz="1900" i="1" dirty="0">
              <a:solidFill>
                <a:schemeClr val="tx1"/>
              </a:solidFill>
            </a:endParaRPr>
          </a:p>
          <a:p>
            <a:pPr lvl="1">
              <a:buFont typeface="Arial" panose="020B0604020202020204" pitchFamily="34" charset="0"/>
              <a:buChar char="•"/>
            </a:pPr>
            <a:r>
              <a:rPr lang="de-DE" sz="1400" i="1" dirty="0" err="1">
                <a:solidFill>
                  <a:schemeClr val="tx1"/>
                </a:solidFill>
              </a:rPr>
              <a:t>Présentation</a:t>
            </a:r>
            <a:r>
              <a:rPr lang="de-DE" sz="1400" i="1" dirty="0">
                <a:solidFill>
                  <a:schemeClr val="tx1"/>
                </a:solidFill>
              </a:rPr>
              <a:t> du </a:t>
            </a:r>
            <a:r>
              <a:rPr lang="de-DE" sz="1400" i="1" dirty="0" err="1">
                <a:solidFill>
                  <a:schemeClr val="tx1"/>
                </a:solidFill>
              </a:rPr>
              <a:t>processus</a:t>
            </a:r>
            <a:endParaRPr lang="de-DE" sz="1400" i="1" strike="sngStrike" dirty="0">
              <a:solidFill>
                <a:schemeClr val="tx1"/>
              </a:solidFill>
            </a:endParaRPr>
          </a:p>
          <a:p>
            <a:pPr lvl="1">
              <a:buFont typeface="Arial" panose="020B0604020202020204" pitchFamily="34" charset="0"/>
              <a:buChar char="•"/>
            </a:pPr>
            <a:r>
              <a:rPr lang="de-DE" sz="1400" i="1" dirty="0" err="1">
                <a:solidFill>
                  <a:schemeClr val="tx1"/>
                </a:solidFill>
              </a:rPr>
              <a:t>Assurer</a:t>
            </a:r>
            <a:r>
              <a:rPr lang="de-DE" sz="1400" i="1" dirty="0">
                <a:solidFill>
                  <a:schemeClr val="tx1"/>
                </a:solidFill>
              </a:rPr>
              <a:t> la </a:t>
            </a:r>
            <a:r>
              <a:rPr lang="de-DE" sz="1400" i="1" dirty="0" err="1">
                <a:solidFill>
                  <a:schemeClr val="tx1"/>
                </a:solidFill>
              </a:rPr>
              <a:t>confidentialité</a:t>
            </a:r>
            <a:endParaRPr lang="de-DE" sz="1400" i="1" dirty="0">
              <a:solidFill>
                <a:schemeClr val="tx1"/>
              </a:solidFill>
            </a:endParaRPr>
          </a:p>
          <a:p>
            <a:pPr lvl="1">
              <a:buFont typeface="Arial" panose="020B0604020202020204" pitchFamily="34" charset="0"/>
              <a:buChar char="•"/>
            </a:pPr>
            <a:r>
              <a:rPr lang="de-DE" sz="1400" i="1" dirty="0" err="1">
                <a:solidFill>
                  <a:schemeClr val="tx1"/>
                </a:solidFill>
              </a:rPr>
              <a:t>Buts</a:t>
            </a:r>
            <a:r>
              <a:rPr lang="de-DE" sz="1400" i="1" dirty="0">
                <a:solidFill>
                  <a:schemeClr val="tx1"/>
                </a:solidFill>
              </a:rPr>
              <a:t> et </a:t>
            </a:r>
            <a:r>
              <a:rPr lang="de-DE" sz="1400" i="1" dirty="0" err="1">
                <a:solidFill>
                  <a:schemeClr val="tx1"/>
                </a:solidFill>
              </a:rPr>
              <a:t>règles</a:t>
            </a:r>
            <a:r>
              <a:rPr lang="de-DE" sz="1400" dirty="0">
                <a:solidFill>
                  <a:schemeClr val="tx1"/>
                </a:solidFill>
              </a:rPr>
              <a:t> </a:t>
            </a:r>
          </a:p>
          <a:p>
            <a:pPr lvl="1">
              <a:buFont typeface="Arial" panose="020B0604020202020204" pitchFamily="34" charset="0"/>
              <a:buChar char="•"/>
            </a:pPr>
            <a:r>
              <a:rPr lang="de-DE" sz="1400" i="1" dirty="0" err="1">
                <a:solidFill>
                  <a:schemeClr val="tx1"/>
                </a:solidFill>
              </a:rPr>
              <a:t>Rôle</a:t>
            </a:r>
            <a:r>
              <a:rPr lang="de-DE" sz="1400" i="1" dirty="0">
                <a:solidFill>
                  <a:schemeClr val="tx1"/>
                </a:solidFill>
              </a:rPr>
              <a:t> du </a:t>
            </a:r>
            <a:r>
              <a:rPr lang="de-DE" sz="1400" i="1" dirty="0" err="1">
                <a:solidFill>
                  <a:schemeClr val="tx1"/>
                </a:solidFill>
              </a:rPr>
              <a:t>médiateur</a:t>
            </a:r>
            <a:endParaRPr lang="de-DE" sz="1400" i="1" dirty="0">
              <a:solidFill>
                <a:schemeClr val="tx1"/>
              </a:solidFill>
            </a:endParaRPr>
          </a:p>
          <a:p>
            <a:pPr lvl="1">
              <a:buFont typeface="Arial" panose="020B0604020202020204" pitchFamily="34" charset="0"/>
              <a:buChar char="•"/>
            </a:pPr>
            <a:endParaRPr lang="de-DE" dirty="0"/>
          </a:p>
          <a:p>
            <a:pPr marL="201168" lvl="1" indent="0">
              <a:buNone/>
            </a:pPr>
            <a:endParaRPr lang="de-DE" dirty="0"/>
          </a:p>
        </p:txBody>
      </p:sp>
      <p:grpSp>
        <p:nvGrpSpPr>
          <p:cNvPr id="20" name="Gruppieren 19">
            <a:extLst>
              <a:ext uri="{FF2B5EF4-FFF2-40B4-BE49-F238E27FC236}">
                <a16:creationId xmlns:a16="http://schemas.microsoft.com/office/drawing/2014/main" id="{14C5D409-A0CE-4B96-93D0-EBF053D02BB3}"/>
              </a:ext>
            </a:extLst>
          </p:cNvPr>
          <p:cNvGrpSpPr/>
          <p:nvPr/>
        </p:nvGrpSpPr>
        <p:grpSpPr>
          <a:xfrm>
            <a:off x="5428456" y="1993816"/>
            <a:ext cx="1396048" cy="1696499"/>
            <a:chOff x="1230393" y="2723062"/>
            <a:chExt cx="1386205" cy="1677670"/>
          </a:xfrm>
        </p:grpSpPr>
        <p:grpSp>
          <p:nvGrpSpPr>
            <p:cNvPr id="12" name="Group 36">
              <a:extLst>
                <a:ext uri="{FF2B5EF4-FFF2-40B4-BE49-F238E27FC236}">
                  <a16:creationId xmlns:a16="http://schemas.microsoft.com/office/drawing/2014/main" id="{6793E1FE-0D98-4267-B775-3A1CB0BB18C1}"/>
                </a:ext>
              </a:extLst>
            </p:cNvPr>
            <p:cNvGrpSpPr>
              <a:grpSpLocks/>
            </p:cNvGrpSpPr>
            <p:nvPr/>
          </p:nvGrpSpPr>
          <p:grpSpPr bwMode="auto">
            <a:xfrm>
              <a:off x="1848248" y="3055802"/>
              <a:ext cx="125730" cy="633730"/>
              <a:chOff x="9874" y="-3692"/>
              <a:chExt cx="198" cy="998"/>
            </a:xfrm>
          </p:grpSpPr>
          <p:sp>
            <p:nvSpPr>
              <p:cNvPr id="18" name="Freeform 38">
                <a:extLst>
                  <a:ext uri="{FF2B5EF4-FFF2-40B4-BE49-F238E27FC236}">
                    <a16:creationId xmlns:a16="http://schemas.microsoft.com/office/drawing/2014/main" id="{D0D7D6A7-AAE1-49C8-8F44-E672151064CE}"/>
                  </a:ext>
                </a:extLst>
              </p:cNvPr>
              <p:cNvSpPr>
                <a:spLocks/>
              </p:cNvSpPr>
              <p:nvPr/>
            </p:nvSpPr>
            <p:spPr bwMode="auto">
              <a:xfrm>
                <a:off x="9881" y="-3692"/>
                <a:ext cx="191" cy="839"/>
              </a:xfrm>
              <a:custGeom>
                <a:avLst/>
                <a:gdLst>
                  <a:gd name="T0" fmla="+- 0 10072 9881"/>
                  <a:gd name="T1" fmla="*/ T0 w 191"/>
                  <a:gd name="T2" fmla="+- 0 -3692 -3692"/>
                  <a:gd name="T3" fmla="*/ -3692 h 839"/>
                  <a:gd name="T4" fmla="+- 0 9881 9881"/>
                  <a:gd name="T5" fmla="*/ T4 w 191"/>
                  <a:gd name="T6" fmla="+- 0 -3155 -3692"/>
                  <a:gd name="T7" fmla="*/ -3155 h 839"/>
                  <a:gd name="T8" fmla="+- 0 10072 9881"/>
                  <a:gd name="T9" fmla="*/ T8 w 191"/>
                  <a:gd name="T10" fmla="+- 0 -3257 -3692"/>
                  <a:gd name="T11" fmla="*/ -3257 h 839"/>
                  <a:gd name="T12" fmla="+- 0 9935 9881"/>
                  <a:gd name="T13" fmla="*/ T12 w 191"/>
                  <a:gd name="T14" fmla="+- 0 -2853 -3692"/>
                  <a:gd name="T15" fmla="*/ -2853 h 839"/>
                </a:gdLst>
                <a:ahLst/>
                <a:cxnLst>
                  <a:cxn ang="0">
                    <a:pos x="T1" y="T3"/>
                  </a:cxn>
                  <a:cxn ang="0">
                    <a:pos x="T5" y="T7"/>
                  </a:cxn>
                  <a:cxn ang="0">
                    <a:pos x="T9" y="T11"/>
                  </a:cxn>
                  <a:cxn ang="0">
                    <a:pos x="T13" y="T15"/>
                  </a:cxn>
                </a:cxnLst>
                <a:rect l="0" t="0" r="r" b="b"/>
                <a:pathLst>
                  <a:path w="191" h="839">
                    <a:moveTo>
                      <a:pt x="191" y="0"/>
                    </a:moveTo>
                    <a:lnTo>
                      <a:pt x="0" y="537"/>
                    </a:lnTo>
                    <a:lnTo>
                      <a:pt x="191" y="435"/>
                    </a:lnTo>
                    <a:lnTo>
                      <a:pt x="54" y="839"/>
                    </a:lnTo>
                  </a:path>
                </a:pathLst>
              </a:custGeom>
              <a:noFill/>
              <a:ln w="38100">
                <a:solidFill>
                  <a:srgbClr val="231F2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de-DE"/>
              </a:p>
            </p:txBody>
          </p:sp>
          <p:pic>
            <p:nvPicPr>
              <p:cNvPr id="19" name="Picture 37">
                <a:extLst>
                  <a:ext uri="{FF2B5EF4-FFF2-40B4-BE49-F238E27FC236}">
                    <a16:creationId xmlns:a16="http://schemas.microsoft.com/office/drawing/2014/main" id="{871F61F2-F2D1-46E3-BEF7-32BFB44CA9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4" y="-2990"/>
                <a:ext cx="192" cy="29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 name="Group 33">
              <a:extLst>
                <a:ext uri="{FF2B5EF4-FFF2-40B4-BE49-F238E27FC236}">
                  <a16:creationId xmlns:a16="http://schemas.microsoft.com/office/drawing/2014/main" id="{8FEB489C-4F5A-44B4-8904-0CF587D6E6A8}"/>
                </a:ext>
              </a:extLst>
            </p:cNvPr>
            <p:cNvGrpSpPr>
              <a:grpSpLocks/>
            </p:cNvGrpSpPr>
            <p:nvPr/>
          </p:nvGrpSpPr>
          <p:grpSpPr bwMode="auto">
            <a:xfrm>
              <a:off x="1608218" y="3807007"/>
              <a:ext cx="540385" cy="593725"/>
              <a:chOff x="9496" y="-2509"/>
              <a:chExt cx="851" cy="935"/>
            </a:xfrm>
          </p:grpSpPr>
          <p:sp>
            <p:nvSpPr>
              <p:cNvPr id="16" name="Freeform 35">
                <a:extLst>
                  <a:ext uri="{FF2B5EF4-FFF2-40B4-BE49-F238E27FC236}">
                    <a16:creationId xmlns:a16="http://schemas.microsoft.com/office/drawing/2014/main" id="{CE61D37B-D9EF-4BE9-B837-399E1DA33E69}"/>
                  </a:ext>
                </a:extLst>
              </p:cNvPr>
              <p:cNvSpPr>
                <a:spLocks/>
              </p:cNvSpPr>
              <p:nvPr/>
            </p:nvSpPr>
            <p:spPr bwMode="auto">
              <a:xfrm>
                <a:off x="9524" y="-2509"/>
                <a:ext cx="823" cy="823"/>
              </a:xfrm>
              <a:custGeom>
                <a:avLst/>
                <a:gdLst>
                  <a:gd name="T0" fmla="+- 0 9935 9524"/>
                  <a:gd name="T1" fmla="*/ T0 w 823"/>
                  <a:gd name="T2" fmla="+- 0 -2508 -2508"/>
                  <a:gd name="T3" fmla="*/ -2508 h 823"/>
                  <a:gd name="T4" fmla="+- 0 9862 9524"/>
                  <a:gd name="T5" fmla="*/ T4 w 823"/>
                  <a:gd name="T6" fmla="+- 0 -2501 -2508"/>
                  <a:gd name="T7" fmla="*/ -2501 h 823"/>
                  <a:gd name="T8" fmla="+- 0 9792 9524"/>
                  <a:gd name="T9" fmla="*/ T8 w 823"/>
                  <a:gd name="T10" fmla="+- 0 -2482 -2508"/>
                  <a:gd name="T11" fmla="*/ -2482 h 823"/>
                  <a:gd name="T12" fmla="+- 0 9728 9524"/>
                  <a:gd name="T13" fmla="*/ T12 w 823"/>
                  <a:gd name="T14" fmla="+- 0 -2452 -2508"/>
                  <a:gd name="T15" fmla="*/ -2452 h 823"/>
                  <a:gd name="T16" fmla="+- 0 9671 9524"/>
                  <a:gd name="T17" fmla="*/ T16 w 823"/>
                  <a:gd name="T18" fmla="+- 0 -2411 -2508"/>
                  <a:gd name="T19" fmla="*/ -2411 h 823"/>
                  <a:gd name="T20" fmla="+- 0 9621 9524"/>
                  <a:gd name="T21" fmla="*/ T20 w 823"/>
                  <a:gd name="T22" fmla="+- 0 -2362 -2508"/>
                  <a:gd name="T23" fmla="*/ -2362 h 823"/>
                  <a:gd name="T24" fmla="+- 0 9581 9524"/>
                  <a:gd name="T25" fmla="*/ T24 w 823"/>
                  <a:gd name="T26" fmla="+- 0 -2304 -2508"/>
                  <a:gd name="T27" fmla="*/ -2304 h 823"/>
                  <a:gd name="T28" fmla="+- 0 9550 9524"/>
                  <a:gd name="T29" fmla="*/ T28 w 823"/>
                  <a:gd name="T30" fmla="+- 0 -2240 -2508"/>
                  <a:gd name="T31" fmla="*/ -2240 h 823"/>
                  <a:gd name="T32" fmla="+- 0 9531 9524"/>
                  <a:gd name="T33" fmla="*/ T32 w 823"/>
                  <a:gd name="T34" fmla="+- 0 -2171 -2508"/>
                  <a:gd name="T35" fmla="*/ -2171 h 823"/>
                  <a:gd name="T36" fmla="+- 0 9524 9524"/>
                  <a:gd name="T37" fmla="*/ T36 w 823"/>
                  <a:gd name="T38" fmla="+- 0 -2097 -2508"/>
                  <a:gd name="T39" fmla="*/ -2097 h 823"/>
                  <a:gd name="T40" fmla="+- 0 9531 9524"/>
                  <a:gd name="T41" fmla="*/ T40 w 823"/>
                  <a:gd name="T42" fmla="+- 0 -2023 -2508"/>
                  <a:gd name="T43" fmla="*/ -2023 h 823"/>
                  <a:gd name="T44" fmla="+- 0 9550 9524"/>
                  <a:gd name="T45" fmla="*/ T44 w 823"/>
                  <a:gd name="T46" fmla="+- 0 -1954 -2508"/>
                  <a:gd name="T47" fmla="*/ -1954 h 823"/>
                  <a:gd name="T48" fmla="+- 0 9581 9524"/>
                  <a:gd name="T49" fmla="*/ T48 w 823"/>
                  <a:gd name="T50" fmla="+- 0 -1890 -2508"/>
                  <a:gd name="T51" fmla="*/ -1890 h 823"/>
                  <a:gd name="T52" fmla="+- 0 9621 9524"/>
                  <a:gd name="T53" fmla="*/ T52 w 823"/>
                  <a:gd name="T54" fmla="+- 0 -1832 -2508"/>
                  <a:gd name="T55" fmla="*/ -1832 h 823"/>
                  <a:gd name="T56" fmla="+- 0 9671 9524"/>
                  <a:gd name="T57" fmla="*/ T56 w 823"/>
                  <a:gd name="T58" fmla="+- 0 -1783 -2508"/>
                  <a:gd name="T59" fmla="*/ -1783 h 823"/>
                  <a:gd name="T60" fmla="+- 0 9728 9524"/>
                  <a:gd name="T61" fmla="*/ T60 w 823"/>
                  <a:gd name="T62" fmla="+- 0 -1742 -2508"/>
                  <a:gd name="T63" fmla="*/ -1742 h 823"/>
                  <a:gd name="T64" fmla="+- 0 9792 9524"/>
                  <a:gd name="T65" fmla="*/ T64 w 823"/>
                  <a:gd name="T66" fmla="+- 0 -1712 -2508"/>
                  <a:gd name="T67" fmla="*/ -1712 h 823"/>
                  <a:gd name="T68" fmla="+- 0 9862 9524"/>
                  <a:gd name="T69" fmla="*/ T68 w 823"/>
                  <a:gd name="T70" fmla="+- 0 -1693 -2508"/>
                  <a:gd name="T71" fmla="*/ -1693 h 823"/>
                  <a:gd name="T72" fmla="+- 0 9935 9524"/>
                  <a:gd name="T73" fmla="*/ T72 w 823"/>
                  <a:gd name="T74" fmla="+- 0 -1686 -2508"/>
                  <a:gd name="T75" fmla="*/ -1686 h 823"/>
                  <a:gd name="T76" fmla="+- 0 10009 9524"/>
                  <a:gd name="T77" fmla="*/ T76 w 823"/>
                  <a:gd name="T78" fmla="+- 0 -1693 -2508"/>
                  <a:gd name="T79" fmla="*/ -1693 h 823"/>
                  <a:gd name="T80" fmla="+- 0 10079 9524"/>
                  <a:gd name="T81" fmla="*/ T80 w 823"/>
                  <a:gd name="T82" fmla="+- 0 -1712 -2508"/>
                  <a:gd name="T83" fmla="*/ -1712 h 823"/>
                  <a:gd name="T84" fmla="+- 0 10143 9524"/>
                  <a:gd name="T85" fmla="*/ T84 w 823"/>
                  <a:gd name="T86" fmla="+- 0 -1742 -2508"/>
                  <a:gd name="T87" fmla="*/ -1742 h 823"/>
                  <a:gd name="T88" fmla="+- 0 10200 9524"/>
                  <a:gd name="T89" fmla="*/ T88 w 823"/>
                  <a:gd name="T90" fmla="+- 0 -1783 -2508"/>
                  <a:gd name="T91" fmla="*/ -1783 h 823"/>
                  <a:gd name="T92" fmla="+- 0 10250 9524"/>
                  <a:gd name="T93" fmla="*/ T92 w 823"/>
                  <a:gd name="T94" fmla="+- 0 -1832 -2508"/>
                  <a:gd name="T95" fmla="*/ -1832 h 823"/>
                  <a:gd name="T96" fmla="+- 0 10290 9524"/>
                  <a:gd name="T97" fmla="*/ T96 w 823"/>
                  <a:gd name="T98" fmla="+- 0 -1890 -2508"/>
                  <a:gd name="T99" fmla="*/ -1890 h 823"/>
                  <a:gd name="T100" fmla="+- 0 10321 9524"/>
                  <a:gd name="T101" fmla="*/ T100 w 823"/>
                  <a:gd name="T102" fmla="+- 0 -1954 -2508"/>
                  <a:gd name="T103" fmla="*/ -1954 h 823"/>
                  <a:gd name="T104" fmla="+- 0 10340 9524"/>
                  <a:gd name="T105" fmla="*/ T104 w 823"/>
                  <a:gd name="T106" fmla="+- 0 -2023 -2508"/>
                  <a:gd name="T107" fmla="*/ -2023 h 823"/>
                  <a:gd name="T108" fmla="+- 0 10346 9524"/>
                  <a:gd name="T109" fmla="*/ T108 w 823"/>
                  <a:gd name="T110" fmla="+- 0 -2097 -2508"/>
                  <a:gd name="T111" fmla="*/ -2097 h 823"/>
                  <a:gd name="T112" fmla="+- 0 10340 9524"/>
                  <a:gd name="T113" fmla="*/ T112 w 823"/>
                  <a:gd name="T114" fmla="+- 0 -2171 -2508"/>
                  <a:gd name="T115" fmla="*/ -2171 h 823"/>
                  <a:gd name="T116" fmla="+- 0 10321 9524"/>
                  <a:gd name="T117" fmla="*/ T116 w 823"/>
                  <a:gd name="T118" fmla="+- 0 -2240 -2508"/>
                  <a:gd name="T119" fmla="*/ -2240 h 823"/>
                  <a:gd name="T120" fmla="+- 0 10290 9524"/>
                  <a:gd name="T121" fmla="*/ T120 w 823"/>
                  <a:gd name="T122" fmla="+- 0 -2304 -2508"/>
                  <a:gd name="T123" fmla="*/ -2304 h 823"/>
                  <a:gd name="T124" fmla="+- 0 10250 9524"/>
                  <a:gd name="T125" fmla="*/ T124 w 823"/>
                  <a:gd name="T126" fmla="+- 0 -2362 -2508"/>
                  <a:gd name="T127" fmla="*/ -2362 h 823"/>
                  <a:gd name="T128" fmla="+- 0 10200 9524"/>
                  <a:gd name="T129" fmla="*/ T128 w 823"/>
                  <a:gd name="T130" fmla="+- 0 -2411 -2508"/>
                  <a:gd name="T131" fmla="*/ -2411 h 823"/>
                  <a:gd name="T132" fmla="+- 0 10143 9524"/>
                  <a:gd name="T133" fmla="*/ T132 w 823"/>
                  <a:gd name="T134" fmla="+- 0 -2452 -2508"/>
                  <a:gd name="T135" fmla="*/ -2452 h 823"/>
                  <a:gd name="T136" fmla="+- 0 10079 9524"/>
                  <a:gd name="T137" fmla="*/ T136 w 823"/>
                  <a:gd name="T138" fmla="+- 0 -2482 -2508"/>
                  <a:gd name="T139" fmla="*/ -2482 h 823"/>
                  <a:gd name="T140" fmla="+- 0 10009 9524"/>
                  <a:gd name="T141" fmla="*/ T140 w 823"/>
                  <a:gd name="T142" fmla="+- 0 -2501 -2508"/>
                  <a:gd name="T143" fmla="*/ -2501 h 823"/>
                  <a:gd name="T144" fmla="+- 0 9935 9524"/>
                  <a:gd name="T145" fmla="*/ T144 w 823"/>
                  <a:gd name="T146" fmla="+- 0 -2508 -2508"/>
                  <a:gd name="T147" fmla="*/ -2508 h 82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823" h="823">
                    <a:moveTo>
                      <a:pt x="411" y="0"/>
                    </a:moveTo>
                    <a:lnTo>
                      <a:pt x="338" y="7"/>
                    </a:lnTo>
                    <a:lnTo>
                      <a:pt x="268" y="26"/>
                    </a:lnTo>
                    <a:lnTo>
                      <a:pt x="204" y="56"/>
                    </a:lnTo>
                    <a:lnTo>
                      <a:pt x="147" y="97"/>
                    </a:lnTo>
                    <a:lnTo>
                      <a:pt x="97" y="146"/>
                    </a:lnTo>
                    <a:lnTo>
                      <a:pt x="57" y="204"/>
                    </a:lnTo>
                    <a:lnTo>
                      <a:pt x="26" y="268"/>
                    </a:lnTo>
                    <a:lnTo>
                      <a:pt x="7" y="337"/>
                    </a:lnTo>
                    <a:lnTo>
                      <a:pt x="0" y="411"/>
                    </a:lnTo>
                    <a:lnTo>
                      <a:pt x="7" y="485"/>
                    </a:lnTo>
                    <a:lnTo>
                      <a:pt x="26" y="554"/>
                    </a:lnTo>
                    <a:lnTo>
                      <a:pt x="57" y="618"/>
                    </a:lnTo>
                    <a:lnTo>
                      <a:pt x="97" y="676"/>
                    </a:lnTo>
                    <a:lnTo>
                      <a:pt x="147" y="725"/>
                    </a:lnTo>
                    <a:lnTo>
                      <a:pt x="204" y="766"/>
                    </a:lnTo>
                    <a:lnTo>
                      <a:pt x="268" y="796"/>
                    </a:lnTo>
                    <a:lnTo>
                      <a:pt x="338" y="815"/>
                    </a:lnTo>
                    <a:lnTo>
                      <a:pt x="411" y="822"/>
                    </a:lnTo>
                    <a:lnTo>
                      <a:pt x="485" y="815"/>
                    </a:lnTo>
                    <a:lnTo>
                      <a:pt x="555" y="796"/>
                    </a:lnTo>
                    <a:lnTo>
                      <a:pt x="619" y="766"/>
                    </a:lnTo>
                    <a:lnTo>
                      <a:pt x="676" y="725"/>
                    </a:lnTo>
                    <a:lnTo>
                      <a:pt x="726" y="676"/>
                    </a:lnTo>
                    <a:lnTo>
                      <a:pt x="766" y="618"/>
                    </a:lnTo>
                    <a:lnTo>
                      <a:pt x="797" y="554"/>
                    </a:lnTo>
                    <a:lnTo>
                      <a:pt x="816" y="485"/>
                    </a:lnTo>
                    <a:lnTo>
                      <a:pt x="822" y="411"/>
                    </a:lnTo>
                    <a:lnTo>
                      <a:pt x="816" y="337"/>
                    </a:lnTo>
                    <a:lnTo>
                      <a:pt x="797" y="268"/>
                    </a:lnTo>
                    <a:lnTo>
                      <a:pt x="766" y="204"/>
                    </a:lnTo>
                    <a:lnTo>
                      <a:pt x="726" y="146"/>
                    </a:lnTo>
                    <a:lnTo>
                      <a:pt x="676" y="97"/>
                    </a:lnTo>
                    <a:lnTo>
                      <a:pt x="619" y="56"/>
                    </a:lnTo>
                    <a:lnTo>
                      <a:pt x="555" y="26"/>
                    </a:lnTo>
                    <a:lnTo>
                      <a:pt x="485" y="7"/>
                    </a:lnTo>
                    <a:lnTo>
                      <a:pt x="411" y="0"/>
                    </a:lnTo>
                    <a:close/>
                  </a:path>
                </a:pathLst>
              </a:custGeom>
              <a:solidFill>
                <a:srgbClr val="40AD4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sp>
            <p:nvSpPr>
              <p:cNvPr id="17" name="Text Box 34">
                <a:extLst>
                  <a:ext uri="{FF2B5EF4-FFF2-40B4-BE49-F238E27FC236}">
                    <a16:creationId xmlns:a16="http://schemas.microsoft.com/office/drawing/2014/main" id="{E6260617-910A-4535-AD3F-601729696571}"/>
                  </a:ext>
                </a:extLst>
              </p:cNvPr>
              <p:cNvSpPr txBox="1">
                <a:spLocks noChangeArrowheads="1"/>
              </p:cNvSpPr>
              <p:nvPr/>
            </p:nvSpPr>
            <p:spPr bwMode="auto">
              <a:xfrm>
                <a:off x="9496" y="-2397"/>
                <a:ext cx="823" cy="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33350">
                  <a:spcBef>
                    <a:spcPts val="705"/>
                  </a:spcBef>
                  <a:spcAft>
                    <a:spcPts val="0"/>
                  </a:spcAft>
                </a:pPr>
                <a:r>
                  <a:rPr lang="en-US" sz="2500" b="1" dirty="0">
                    <a:solidFill>
                      <a:srgbClr val="FFFFFF"/>
                    </a:solidFill>
                    <a:effectLst/>
                    <a:latin typeface="Myriad Pro SemiCond"/>
                    <a:ea typeface="Myriad Pro"/>
                    <a:cs typeface="Myriad Pro"/>
                  </a:rPr>
                  <a:t>M</a:t>
                </a:r>
                <a:endParaRPr lang="de-DE" sz="1100" dirty="0">
                  <a:effectLst/>
                  <a:latin typeface="Myriad Pro"/>
                  <a:ea typeface="Myriad Pro"/>
                  <a:cs typeface="Myriad Pro"/>
                </a:endParaRPr>
              </a:p>
            </p:txBody>
          </p:sp>
        </p:grpSp>
        <p:sp>
          <p:nvSpPr>
            <p:cNvPr id="14" name="Freeform 39">
              <a:extLst>
                <a:ext uri="{FF2B5EF4-FFF2-40B4-BE49-F238E27FC236}">
                  <a16:creationId xmlns:a16="http://schemas.microsoft.com/office/drawing/2014/main" id="{349577E6-56C2-4262-B6B6-F99BF7B14E42}"/>
                </a:ext>
              </a:extLst>
            </p:cNvPr>
            <p:cNvSpPr>
              <a:spLocks/>
            </p:cNvSpPr>
            <p:nvPr/>
          </p:nvSpPr>
          <p:spPr bwMode="auto">
            <a:xfrm>
              <a:off x="1230393" y="2723062"/>
              <a:ext cx="522605" cy="522605"/>
            </a:xfrm>
            <a:custGeom>
              <a:avLst/>
              <a:gdLst>
                <a:gd name="T0" fmla="+- 0 9312 8901"/>
                <a:gd name="T1" fmla="*/ T0 w 823"/>
                <a:gd name="T2" fmla="+- 0 4851 4851"/>
                <a:gd name="T3" fmla="*/ 4851 h 823"/>
                <a:gd name="T4" fmla="+- 0 9238 8901"/>
                <a:gd name="T5" fmla="*/ T4 w 823"/>
                <a:gd name="T6" fmla="+- 0 4857 4851"/>
                <a:gd name="T7" fmla="*/ 4857 h 823"/>
                <a:gd name="T8" fmla="+- 0 9168 8901"/>
                <a:gd name="T9" fmla="*/ T8 w 823"/>
                <a:gd name="T10" fmla="+- 0 4876 4851"/>
                <a:gd name="T11" fmla="*/ 4876 h 823"/>
                <a:gd name="T12" fmla="+- 0 9104 8901"/>
                <a:gd name="T13" fmla="*/ T12 w 823"/>
                <a:gd name="T14" fmla="+- 0 4907 4851"/>
                <a:gd name="T15" fmla="*/ 4907 h 823"/>
                <a:gd name="T16" fmla="+- 0 9047 8901"/>
                <a:gd name="T17" fmla="*/ T16 w 823"/>
                <a:gd name="T18" fmla="+- 0 4947 4851"/>
                <a:gd name="T19" fmla="*/ 4947 h 823"/>
                <a:gd name="T20" fmla="+- 0 8997 8901"/>
                <a:gd name="T21" fmla="*/ T20 w 823"/>
                <a:gd name="T22" fmla="+- 0 4997 4851"/>
                <a:gd name="T23" fmla="*/ 4997 h 823"/>
                <a:gd name="T24" fmla="+- 0 8957 8901"/>
                <a:gd name="T25" fmla="*/ T24 w 823"/>
                <a:gd name="T26" fmla="+- 0 5054 4851"/>
                <a:gd name="T27" fmla="*/ 5054 h 823"/>
                <a:gd name="T28" fmla="+- 0 8927 8901"/>
                <a:gd name="T29" fmla="*/ T28 w 823"/>
                <a:gd name="T30" fmla="+- 0 5118 4851"/>
                <a:gd name="T31" fmla="*/ 5118 h 823"/>
                <a:gd name="T32" fmla="+- 0 8907 8901"/>
                <a:gd name="T33" fmla="*/ T32 w 823"/>
                <a:gd name="T34" fmla="+- 0 5188 4851"/>
                <a:gd name="T35" fmla="*/ 5188 h 823"/>
                <a:gd name="T36" fmla="+- 0 8901 8901"/>
                <a:gd name="T37" fmla="*/ T36 w 823"/>
                <a:gd name="T38" fmla="+- 0 5262 4851"/>
                <a:gd name="T39" fmla="*/ 5262 h 823"/>
                <a:gd name="T40" fmla="+- 0 8907 8901"/>
                <a:gd name="T41" fmla="*/ T40 w 823"/>
                <a:gd name="T42" fmla="+- 0 5336 4851"/>
                <a:gd name="T43" fmla="*/ 5336 h 823"/>
                <a:gd name="T44" fmla="+- 0 8927 8901"/>
                <a:gd name="T45" fmla="*/ T44 w 823"/>
                <a:gd name="T46" fmla="+- 0 5405 4851"/>
                <a:gd name="T47" fmla="*/ 5405 h 823"/>
                <a:gd name="T48" fmla="+- 0 8957 8901"/>
                <a:gd name="T49" fmla="*/ T48 w 823"/>
                <a:gd name="T50" fmla="+- 0 5469 4851"/>
                <a:gd name="T51" fmla="*/ 5469 h 823"/>
                <a:gd name="T52" fmla="+- 0 8997 8901"/>
                <a:gd name="T53" fmla="*/ T52 w 823"/>
                <a:gd name="T54" fmla="+- 0 5527 4851"/>
                <a:gd name="T55" fmla="*/ 5527 h 823"/>
                <a:gd name="T56" fmla="+- 0 9047 8901"/>
                <a:gd name="T57" fmla="*/ T56 w 823"/>
                <a:gd name="T58" fmla="+- 0 5576 4851"/>
                <a:gd name="T59" fmla="*/ 5576 h 823"/>
                <a:gd name="T60" fmla="+- 0 9104 8901"/>
                <a:gd name="T61" fmla="*/ T60 w 823"/>
                <a:gd name="T62" fmla="+- 0 5617 4851"/>
                <a:gd name="T63" fmla="*/ 5617 h 823"/>
                <a:gd name="T64" fmla="+- 0 9168 8901"/>
                <a:gd name="T65" fmla="*/ T64 w 823"/>
                <a:gd name="T66" fmla="+- 0 5647 4851"/>
                <a:gd name="T67" fmla="*/ 5647 h 823"/>
                <a:gd name="T68" fmla="+- 0 9238 8901"/>
                <a:gd name="T69" fmla="*/ T68 w 823"/>
                <a:gd name="T70" fmla="+- 0 5666 4851"/>
                <a:gd name="T71" fmla="*/ 5666 h 823"/>
                <a:gd name="T72" fmla="+- 0 9312 8901"/>
                <a:gd name="T73" fmla="*/ T72 w 823"/>
                <a:gd name="T74" fmla="+- 0 5673 4851"/>
                <a:gd name="T75" fmla="*/ 5673 h 823"/>
                <a:gd name="T76" fmla="+- 0 9386 8901"/>
                <a:gd name="T77" fmla="*/ T76 w 823"/>
                <a:gd name="T78" fmla="+- 0 5666 4851"/>
                <a:gd name="T79" fmla="*/ 5666 h 823"/>
                <a:gd name="T80" fmla="+- 0 9455 8901"/>
                <a:gd name="T81" fmla="*/ T80 w 823"/>
                <a:gd name="T82" fmla="+- 0 5647 4851"/>
                <a:gd name="T83" fmla="*/ 5647 h 823"/>
                <a:gd name="T84" fmla="+- 0 9519 8901"/>
                <a:gd name="T85" fmla="*/ T84 w 823"/>
                <a:gd name="T86" fmla="+- 0 5617 4851"/>
                <a:gd name="T87" fmla="*/ 5617 h 823"/>
                <a:gd name="T88" fmla="+- 0 9577 8901"/>
                <a:gd name="T89" fmla="*/ T88 w 823"/>
                <a:gd name="T90" fmla="+- 0 5576 4851"/>
                <a:gd name="T91" fmla="*/ 5576 h 823"/>
                <a:gd name="T92" fmla="+- 0 9626 8901"/>
                <a:gd name="T93" fmla="*/ T92 w 823"/>
                <a:gd name="T94" fmla="+- 0 5527 4851"/>
                <a:gd name="T95" fmla="*/ 5527 h 823"/>
                <a:gd name="T96" fmla="+- 0 9667 8901"/>
                <a:gd name="T97" fmla="*/ T96 w 823"/>
                <a:gd name="T98" fmla="+- 0 5469 4851"/>
                <a:gd name="T99" fmla="*/ 5469 h 823"/>
                <a:gd name="T100" fmla="+- 0 9697 8901"/>
                <a:gd name="T101" fmla="*/ T100 w 823"/>
                <a:gd name="T102" fmla="+- 0 5405 4851"/>
                <a:gd name="T103" fmla="*/ 5405 h 823"/>
                <a:gd name="T104" fmla="+- 0 9716 8901"/>
                <a:gd name="T105" fmla="*/ T104 w 823"/>
                <a:gd name="T106" fmla="+- 0 5336 4851"/>
                <a:gd name="T107" fmla="*/ 5336 h 823"/>
                <a:gd name="T108" fmla="+- 0 9723 8901"/>
                <a:gd name="T109" fmla="*/ T108 w 823"/>
                <a:gd name="T110" fmla="+- 0 5262 4851"/>
                <a:gd name="T111" fmla="*/ 5262 h 823"/>
                <a:gd name="T112" fmla="+- 0 9716 8901"/>
                <a:gd name="T113" fmla="*/ T112 w 823"/>
                <a:gd name="T114" fmla="+- 0 5188 4851"/>
                <a:gd name="T115" fmla="*/ 5188 h 823"/>
                <a:gd name="T116" fmla="+- 0 9697 8901"/>
                <a:gd name="T117" fmla="*/ T116 w 823"/>
                <a:gd name="T118" fmla="+- 0 5118 4851"/>
                <a:gd name="T119" fmla="*/ 5118 h 823"/>
                <a:gd name="T120" fmla="+- 0 9667 8901"/>
                <a:gd name="T121" fmla="*/ T120 w 823"/>
                <a:gd name="T122" fmla="+- 0 5054 4851"/>
                <a:gd name="T123" fmla="*/ 5054 h 823"/>
                <a:gd name="T124" fmla="+- 0 9626 8901"/>
                <a:gd name="T125" fmla="*/ T124 w 823"/>
                <a:gd name="T126" fmla="+- 0 4997 4851"/>
                <a:gd name="T127" fmla="*/ 4997 h 823"/>
                <a:gd name="T128" fmla="+- 0 9577 8901"/>
                <a:gd name="T129" fmla="*/ T128 w 823"/>
                <a:gd name="T130" fmla="+- 0 4947 4851"/>
                <a:gd name="T131" fmla="*/ 4947 h 823"/>
                <a:gd name="T132" fmla="+- 0 9519 8901"/>
                <a:gd name="T133" fmla="*/ T132 w 823"/>
                <a:gd name="T134" fmla="+- 0 4907 4851"/>
                <a:gd name="T135" fmla="*/ 4907 h 823"/>
                <a:gd name="T136" fmla="+- 0 9455 8901"/>
                <a:gd name="T137" fmla="*/ T136 w 823"/>
                <a:gd name="T138" fmla="+- 0 4876 4851"/>
                <a:gd name="T139" fmla="*/ 4876 h 823"/>
                <a:gd name="T140" fmla="+- 0 9386 8901"/>
                <a:gd name="T141" fmla="*/ T140 w 823"/>
                <a:gd name="T142" fmla="+- 0 4857 4851"/>
                <a:gd name="T143" fmla="*/ 4857 h 823"/>
                <a:gd name="T144" fmla="+- 0 9312 8901"/>
                <a:gd name="T145" fmla="*/ T144 w 823"/>
                <a:gd name="T146" fmla="+- 0 4851 4851"/>
                <a:gd name="T147" fmla="*/ 4851 h 82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823" h="823">
                  <a:moveTo>
                    <a:pt x="411" y="0"/>
                  </a:moveTo>
                  <a:lnTo>
                    <a:pt x="337" y="6"/>
                  </a:lnTo>
                  <a:lnTo>
                    <a:pt x="267" y="25"/>
                  </a:lnTo>
                  <a:lnTo>
                    <a:pt x="203" y="56"/>
                  </a:lnTo>
                  <a:lnTo>
                    <a:pt x="146" y="96"/>
                  </a:lnTo>
                  <a:lnTo>
                    <a:pt x="96" y="146"/>
                  </a:lnTo>
                  <a:lnTo>
                    <a:pt x="56" y="203"/>
                  </a:lnTo>
                  <a:lnTo>
                    <a:pt x="26" y="267"/>
                  </a:lnTo>
                  <a:lnTo>
                    <a:pt x="6" y="337"/>
                  </a:lnTo>
                  <a:lnTo>
                    <a:pt x="0" y="411"/>
                  </a:lnTo>
                  <a:lnTo>
                    <a:pt x="6" y="485"/>
                  </a:lnTo>
                  <a:lnTo>
                    <a:pt x="26" y="554"/>
                  </a:lnTo>
                  <a:lnTo>
                    <a:pt x="56" y="618"/>
                  </a:lnTo>
                  <a:lnTo>
                    <a:pt x="96" y="676"/>
                  </a:lnTo>
                  <a:lnTo>
                    <a:pt x="146" y="725"/>
                  </a:lnTo>
                  <a:lnTo>
                    <a:pt x="203" y="766"/>
                  </a:lnTo>
                  <a:lnTo>
                    <a:pt x="267" y="796"/>
                  </a:lnTo>
                  <a:lnTo>
                    <a:pt x="337" y="815"/>
                  </a:lnTo>
                  <a:lnTo>
                    <a:pt x="411" y="822"/>
                  </a:lnTo>
                  <a:lnTo>
                    <a:pt x="485" y="815"/>
                  </a:lnTo>
                  <a:lnTo>
                    <a:pt x="554" y="796"/>
                  </a:lnTo>
                  <a:lnTo>
                    <a:pt x="618" y="766"/>
                  </a:lnTo>
                  <a:lnTo>
                    <a:pt x="676" y="725"/>
                  </a:lnTo>
                  <a:lnTo>
                    <a:pt x="725" y="676"/>
                  </a:lnTo>
                  <a:lnTo>
                    <a:pt x="766" y="618"/>
                  </a:lnTo>
                  <a:lnTo>
                    <a:pt x="796" y="554"/>
                  </a:lnTo>
                  <a:lnTo>
                    <a:pt x="815" y="485"/>
                  </a:lnTo>
                  <a:lnTo>
                    <a:pt x="822" y="411"/>
                  </a:lnTo>
                  <a:lnTo>
                    <a:pt x="815" y="337"/>
                  </a:lnTo>
                  <a:lnTo>
                    <a:pt x="796" y="267"/>
                  </a:lnTo>
                  <a:lnTo>
                    <a:pt x="766" y="203"/>
                  </a:lnTo>
                  <a:lnTo>
                    <a:pt x="725" y="146"/>
                  </a:lnTo>
                  <a:lnTo>
                    <a:pt x="676" y="96"/>
                  </a:lnTo>
                  <a:lnTo>
                    <a:pt x="618" y="56"/>
                  </a:lnTo>
                  <a:lnTo>
                    <a:pt x="554" y="25"/>
                  </a:lnTo>
                  <a:lnTo>
                    <a:pt x="485" y="6"/>
                  </a:lnTo>
                  <a:lnTo>
                    <a:pt x="411" y="0"/>
                  </a:lnTo>
                  <a:close/>
                </a:path>
              </a:pathLst>
            </a:custGeom>
            <a:solidFill>
              <a:srgbClr val="D2232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sp>
          <p:nvSpPr>
            <p:cNvPr id="15" name="Freeform 32">
              <a:extLst>
                <a:ext uri="{FF2B5EF4-FFF2-40B4-BE49-F238E27FC236}">
                  <a16:creationId xmlns:a16="http://schemas.microsoft.com/office/drawing/2014/main" id="{EF65E7E6-8B4B-4725-B397-032C0DEEADEA}"/>
                </a:ext>
              </a:extLst>
            </p:cNvPr>
            <p:cNvSpPr>
              <a:spLocks/>
            </p:cNvSpPr>
            <p:nvPr/>
          </p:nvSpPr>
          <p:spPr bwMode="auto">
            <a:xfrm>
              <a:off x="2093993" y="3069772"/>
              <a:ext cx="522605" cy="522605"/>
            </a:xfrm>
            <a:custGeom>
              <a:avLst/>
              <a:gdLst>
                <a:gd name="T0" fmla="+- 0 10672 10261"/>
                <a:gd name="T1" fmla="*/ T0 w 823"/>
                <a:gd name="T2" fmla="+- 0 -3670 -3670"/>
                <a:gd name="T3" fmla="*/ -3670 h 823"/>
                <a:gd name="T4" fmla="+- 0 10599 10261"/>
                <a:gd name="T5" fmla="*/ T4 w 823"/>
                <a:gd name="T6" fmla="+- 0 -3664 -3670"/>
                <a:gd name="T7" fmla="*/ -3664 h 823"/>
                <a:gd name="T8" fmla="+- 0 10529 10261"/>
                <a:gd name="T9" fmla="*/ T8 w 823"/>
                <a:gd name="T10" fmla="+- 0 -3645 -3670"/>
                <a:gd name="T11" fmla="*/ -3645 h 823"/>
                <a:gd name="T12" fmla="+- 0 10465 10261"/>
                <a:gd name="T13" fmla="*/ T12 w 823"/>
                <a:gd name="T14" fmla="+- 0 -3614 -3670"/>
                <a:gd name="T15" fmla="*/ -3614 h 823"/>
                <a:gd name="T16" fmla="+- 0 10408 10261"/>
                <a:gd name="T17" fmla="*/ T16 w 823"/>
                <a:gd name="T18" fmla="+- 0 -3574 -3670"/>
                <a:gd name="T19" fmla="*/ -3574 h 823"/>
                <a:gd name="T20" fmla="+- 0 10358 10261"/>
                <a:gd name="T21" fmla="*/ T20 w 823"/>
                <a:gd name="T22" fmla="+- 0 -3524 -3670"/>
                <a:gd name="T23" fmla="*/ -3524 h 823"/>
                <a:gd name="T24" fmla="+- 0 10318 10261"/>
                <a:gd name="T25" fmla="*/ T24 w 823"/>
                <a:gd name="T26" fmla="+- 0 -3467 -3670"/>
                <a:gd name="T27" fmla="*/ -3467 h 823"/>
                <a:gd name="T28" fmla="+- 0 10287 10261"/>
                <a:gd name="T29" fmla="*/ T28 w 823"/>
                <a:gd name="T30" fmla="+- 0 -3403 -3670"/>
                <a:gd name="T31" fmla="*/ -3403 h 823"/>
                <a:gd name="T32" fmla="+- 0 10268 10261"/>
                <a:gd name="T33" fmla="*/ T32 w 823"/>
                <a:gd name="T34" fmla="+- 0 -3333 -3670"/>
                <a:gd name="T35" fmla="*/ -3333 h 823"/>
                <a:gd name="T36" fmla="+- 0 10261 10261"/>
                <a:gd name="T37" fmla="*/ T36 w 823"/>
                <a:gd name="T38" fmla="+- 0 -3259 -3670"/>
                <a:gd name="T39" fmla="*/ -3259 h 823"/>
                <a:gd name="T40" fmla="+- 0 10268 10261"/>
                <a:gd name="T41" fmla="*/ T40 w 823"/>
                <a:gd name="T42" fmla="+- 0 -3185 -3670"/>
                <a:gd name="T43" fmla="*/ -3185 h 823"/>
                <a:gd name="T44" fmla="+- 0 10287 10261"/>
                <a:gd name="T45" fmla="*/ T44 w 823"/>
                <a:gd name="T46" fmla="+- 0 -3116 -3670"/>
                <a:gd name="T47" fmla="*/ -3116 h 823"/>
                <a:gd name="T48" fmla="+- 0 10318 10261"/>
                <a:gd name="T49" fmla="*/ T48 w 823"/>
                <a:gd name="T50" fmla="+- 0 -3052 -3670"/>
                <a:gd name="T51" fmla="*/ -3052 h 823"/>
                <a:gd name="T52" fmla="+- 0 10358 10261"/>
                <a:gd name="T53" fmla="*/ T52 w 823"/>
                <a:gd name="T54" fmla="+- 0 -2994 -3670"/>
                <a:gd name="T55" fmla="*/ -2994 h 823"/>
                <a:gd name="T56" fmla="+- 0 10408 10261"/>
                <a:gd name="T57" fmla="*/ T56 w 823"/>
                <a:gd name="T58" fmla="+- 0 -2945 -3670"/>
                <a:gd name="T59" fmla="*/ -2945 h 823"/>
                <a:gd name="T60" fmla="+- 0 10465 10261"/>
                <a:gd name="T61" fmla="*/ T60 w 823"/>
                <a:gd name="T62" fmla="+- 0 -2904 -3670"/>
                <a:gd name="T63" fmla="*/ -2904 h 823"/>
                <a:gd name="T64" fmla="+- 0 10529 10261"/>
                <a:gd name="T65" fmla="*/ T64 w 823"/>
                <a:gd name="T66" fmla="+- 0 -2874 -3670"/>
                <a:gd name="T67" fmla="*/ -2874 h 823"/>
                <a:gd name="T68" fmla="+- 0 10599 10261"/>
                <a:gd name="T69" fmla="*/ T68 w 823"/>
                <a:gd name="T70" fmla="+- 0 -2855 -3670"/>
                <a:gd name="T71" fmla="*/ -2855 h 823"/>
                <a:gd name="T72" fmla="+- 0 10672 10261"/>
                <a:gd name="T73" fmla="*/ T72 w 823"/>
                <a:gd name="T74" fmla="+- 0 -2848 -3670"/>
                <a:gd name="T75" fmla="*/ -2848 h 823"/>
                <a:gd name="T76" fmla="+- 0 10746 10261"/>
                <a:gd name="T77" fmla="*/ T76 w 823"/>
                <a:gd name="T78" fmla="+- 0 -2855 -3670"/>
                <a:gd name="T79" fmla="*/ -2855 h 823"/>
                <a:gd name="T80" fmla="+- 0 10816 10261"/>
                <a:gd name="T81" fmla="*/ T80 w 823"/>
                <a:gd name="T82" fmla="+- 0 -2874 -3670"/>
                <a:gd name="T83" fmla="*/ -2874 h 823"/>
                <a:gd name="T84" fmla="+- 0 10880 10261"/>
                <a:gd name="T85" fmla="*/ T84 w 823"/>
                <a:gd name="T86" fmla="+- 0 -2904 -3670"/>
                <a:gd name="T87" fmla="*/ -2904 h 823"/>
                <a:gd name="T88" fmla="+- 0 10937 10261"/>
                <a:gd name="T89" fmla="*/ T88 w 823"/>
                <a:gd name="T90" fmla="+- 0 -2945 -3670"/>
                <a:gd name="T91" fmla="*/ -2945 h 823"/>
                <a:gd name="T92" fmla="+- 0 10987 10261"/>
                <a:gd name="T93" fmla="*/ T92 w 823"/>
                <a:gd name="T94" fmla="+- 0 -2994 -3670"/>
                <a:gd name="T95" fmla="*/ -2994 h 823"/>
                <a:gd name="T96" fmla="+- 0 11027 10261"/>
                <a:gd name="T97" fmla="*/ T96 w 823"/>
                <a:gd name="T98" fmla="+- 0 -3052 -3670"/>
                <a:gd name="T99" fmla="*/ -3052 h 823"/>
                <a:gd name="T100" fmla="+- 0 11058 10261"/>
                <a:gd name="T101" fmla="*/ T100 w 823"/>
                <a:gd name="T102" fmla="+- 0 -3116 -3670"/>
                <a:gd name="T103" fmla="*/ -3116 h 823"/>
                <a:gd name="T104" fmla="+- 0 11077 10261"/>
                <a:gd name="T105" fmla="*/ T104 w 823"/>
                <a:gd name="T106" fmla="+- 0 -3185 -3670"/>
                <a:gd name="T107" fmla="*/ -3185 h 823"/>
                <a:gd name="T108" fmla="+- 0 11083 10261"/>
                <a:gd name="T109" fmla="*/ T108 w 823"/>
                <a:gd name="T110" fmla="+- 0 -3259 -3670"/>
                <a:gd name="T111" fmla="*/ -3259 h 823"/>
                <a:gd name="T112" fmla="+- 0 11077 10261"/>
                <a:gd name="T113" fmla="*/ T112 w 823"/>
                <a:gd name="T114" fmla="+- 0 -3333 -3670"/>
                <a:gd name="T115" fmla="*/ -3333 h 823"/>
                <a:gd name="T116" fmla="+- 0 11058 10261"/>
                <a:gd name="T117" fmla="*/ T116 w 823"/>
                <a:gd name="T118" fmla="+- 0 -3403 -3670"/>
                <a:gd name="T119" fmla="*/ -3403 h 823"/>
                <a:gd name="T120" fmla="+- 0 11027 10261"/>
                <a:gd name="T121" fmla="*/ T120 w 823"/>
                <a:gd name="T122" fmla="+- 0 -3467 -3670"/>
                <a:gd name="T123" fmla="*/ -3467 h 823"/>
                <a:gd name="T124" fmla="+- 0 10987 10261"/>
                <a:gd name="T125" fmla="*/ T124 w 823"/>
                <a:gd name="T126" fmla="+- 0 -3524 -3670"/>
                <a:gd name="T127" fmla="*/ -3524 h 823"/>
                <a:gd name="T128" fmla="+- 0 10937 10261"/>
                <a:gd name="T129" fmla="*/ T128 w 823"/>
                <a:gd name="T130" fmla="+- 0 -3574 -3670"/>
                <a:gd name="T131" fmla="*/ -3574 h 823"/>
                <a:gd name="T132" fmla="+- 0 10880 10261"/>
                <a:gd name="T133" fmla="*/ T132 w 823"/>
                <a:gd name="T134" fmla="+- 0 -3614 -3670"/>
                <a:gd name="T135" fmla="*/ -3614 h 823"/>
                <a:gd name="T136" fmla="+- 0 10816 10261"/>
                <a:gd name="T137" fmla="*/ T136 w 823"/>
                <a:gd name="T138" fmla="+- 0 -3645 -3670"/>
                <a:gd name="T139" fmla="*/ -3645 h 823"/>
                <a:gd name="T140" fmla="+- 0 10746 10261"/>
                <a:gd name="T141" fmla="*/ T140 w 823"/>
                <a:gd name="T142" fmla="+- 0 -3664 -3670"/>
                <a:gd name="T143" fmla="*/ -3664 h 823"/>
                <a:gd name="T144" fmla="+- 0 10672 10261"/>
                <a:gd name="T145" fmla="*/ T144 w 823"/>
                <a:gd name="T146" fmla="+- 0 -3670 -3670"/>
                <a:gd name="T147" fmla="*/ -3670 h 82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823" h="823">
                  <a:moveTo>
                    <a:pt x="411" y="0"/>
                  </a:moveTo>
                  <a:lnTo>
                    <a:pt x="338" y="6"/>
                  </a:lnTo>
                  <a:lnTo>
                    <a:pt x="268" y="25"/>
                  </a:lnTo>
                  <a:lnTo>
                    <a:pt x="204" y="56"/>
                  </a:lnTo>
                  <a:lnTo>
                    <a:pt x="147" y="96"/>
                  </a:lnTo>
                  <a:lnTo>
                    <a:pt x="97" y="146"/>
                  </a:lnTo>
                  <a:lnTo>
                    <a:pt x="57" y="203"/>
                  </a:lnTo>
                  <a:lnTo>
                    <a:pt x="26" y="267"/>
                  </a:lnTo>
                  <a:lnTo>
                    <a:pt x="7" y="337"/>
                  </a:lnTo>
                  <a:lnTo>
                    <a:pt x="0" y="411"/>
                  </a:lnTo>
                  <a:lnTo>
                    <a:pt x="7" y="485"/>
                  </a:lnTo>
                  <a:lnTo>
                    <a:pt x="26" y="554"/>
                  </a:lnTo>
                  <a:lnTo>
                    <a:pt x="57" y="618"/>
                  </a:lnTo>
                  <a:lnTo>
                    <a:pt x="97" y="676"/>
                  </a:lnTo>
                  <a:lnTo>
                    <a:pt x="147" y="725"/>
                  </a:lnTo>
                  <a:lnTo>
                    <a:pt x="204" y="766"/>
                  </a:lnTo>
                  <a:lnTo>
                    <a:pt x="268" y="796"/>
                  </a:lnTo>
                  <a:lnTo>
                    <a:pt x="338" y="815"/>
                  </a:lnTo>
                  <a:lnTo>
                    <a:pt x="411" y="822"/>
                  </a:lnTo>
                  <a:lnTo>
                    <a:pt x="485" y="815"/>
                  </a:lnTo>
                  <a:lnTo>
                    <a:pt x="555" y="796"/>
                  </a:lnTo>
                  <a:lnTo>
                    <a:pt x="619" y="766"/>
                  </a:lnTo>
                  <a:lnTo>
                    <a:pt x="676" y="725"/>
                  </a:lnTo>
                  <a:lnTo>
                    <a:pt x="726" y="676"/>
                  </a:lnTo>
                  <a:lnTo>
                    <a:pt x="766" y="618"/>
                  </a:lnTo>
                  <a:lnTo>
                    <a:pt x="797" y="554"/>
                  </a:lnTo>
                  <a:lnTo>
                    <a:pt x="816" y="485"/>
                  </a:lnTo>
                  <a:lnTo>
                    <a:pt x="822" y="411"/>
                  </a:lnTo>
                  <a:lnTo>
                    <a:pt x="816" y="337"/>
                  </a:lnTo>
                  <a:lnTo>
                    <a:pt x="797" y="267"/>
                  </a:lnTo>
                  <a:lnTo>
                    <a:pt x="766" y="203"/>
                  </a:lnTo>
                  <a:lnTo>
                    <a:pt x="726" y="146"/>
                  </a:lnTo>
                  <a:lnTo>
                    <a:pt x="676" y="96"/>
                  </a:lnTo>
                  <a:lnTo>
                    <a:pt x="619" y="56"/>
                  </a:lnTo>
                  <a:lnTo>
                    <a:pt x="555" y="25"/>
                  </a:lnTo>
                  <a:lnTo>
                    <a:pt x="485" y="6"/>
                  </a:lnTo>
                  <a:lnTo>
                    <a:pt x="411" y="0"/>
                  </a:lnTo>
                  <a:close/>
                </a:path>
              </a:pathLst>
            </a:custGeom>
            <a:solidFill>
              <a:srgbClr val="FAA61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grpSp>
      <p:pic>
        <p:nvPicPr>
          <p:cNvPr id="22" name="Picture 2">
            <a:extLst>
              <a:ext uri="{FF2B5EF4-FFF2-40B4-BE49-F238E27FC236}">
                <a16:creationId xmlns:a16="http://schemas.microsoft.com/office/drawing/2014/main" id="{CC38AA30-F6EF-4EEB-A435-08E4F5FB23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3973" y="873498"/>
            <a:ext cx="2049463"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Fußzeilenplatzhalter 22">
            <a:extLst>
              <a:ext uri="{FF2B5EF4-FFF2-40B4-BE49-F238E27FC236}">
                <a16:creationId xmlns:a16="http://schemas.microsoft.com/office/drawing/2014/main" id="{BF8CC564-C674-4B57-85A7-DC7DF0458E7B}"/>
              </a:ext>
            </a:extLst>
          </p:cNvPr>
          <p:cNvSpPr>
            <a:spLocks noGrp="1"/>
          </p:cNvSpPr>
          <p:nvPr>
            <p:ph type="ftr" sz="quarter" idx="11"/>
          </p:nvPr>
        </p:nvSpPr>
        <p:spPr/>
        <p:txBody>
          <a:bodyPr/>
          <a:lstStyle/>
          <a:p>
            <a:r>
              <a:rPr lang="en-US" sz="900" dirty="0" err="1"/>
              <a:t>MÉdiation</a:t>
            </a:r>
            <a:r>
              <a:rPr lang="en-US" sz="900" dirty="0"/>
              <a:t> En </a:t>
            </a:r>
            <a:r>
              <a:rPr lang="en-US" sz="900" dirty="0" err="1"/>
              <a:t>Allemagne</a:t>
            </a:r>
            <a:r>
              <a:rPr lang="en-US" sz="900" dirty="0"/>
              <a:t> – </a:t>
            </a:r>
            <a:r>
              <a:rPr lang="en-US" sz="900" dirty="0" err="1">
                <a:solidFill>
                  <a:schemeClr val="bg1"/>
                </a:solidFill>
              </a:rPr>
              <a:t>Avocate</a:t>
            </a:r>
            <a:r>
              <a:rPr lang="en-US" sz="900" dirty="0">
                <a:solidFill>
                  <a:schemeClr val="bg1"/>
                </a:solidFill>
              </a:rPr>
              <a:t> et </a:t>
            </a:r>
            <a:r>
              <a:rPr lang="en-US" sz="900" dirty="0" err="1">
                <a:solidFill>
                  <a:schemeClr val="bg1"/>
                </a:solidFill>
              </a:rPr>
              <a:t>Médiatrice</a:t>
            </a:r>
            <a:r>
              <a:rPr lang="en-US" sz="900" dirty="0">
                <a:solidFill>
                  <a:schemeClr val="bg1"/>
                </a:solidFill>
              </a:rPr>
              <a:t> </a:t>
            </a:r>
            <a:r>
              <a:rPr lang="en-US" sz="900" dirty="0"/>
              <a:t>Ingrid Hönlinger</a:t>
            </a:r>
            <a:endParaRPr lang="de-DE" sz="900" dirty="0"/>
          </a:p>
        </p:txBody>
      </p:sp>
      <p:sp>
        <p:nvSpPr>
          <p:cNvPr id="24" name="Foliennummernplatzhalter 23">
            <a:extLst>
              <a:ext uri="{FF2B5EF4-FFF2-40B4-BE49-F238E27FC236}">
                <a16:creationId xmlns:a16="http://schemas.microsoft.com/office/drawing/2014/main" id="{C9A3D3B3-7FEE-4E1F-955C-E5344DCE4947}"/>
              </a:ext>
            </a:extLst>
          </p:cNvPr>
          <p:cNvSpPr>
            <a:spLocks noGrp="1"/>
          </p:cNvSpPr>
          <p:nvPr>
            <p:ph type="sldNum" sz="quarter" idx="12"/>
          </p:nvPr>
        </p:nvSpPr>
        <p:spPr/>
        <p:txBody>
          <a:bodyPr/>
          <a:lstStyle/>
          <a:p>
            <a:fld id="{6E092E10-1193-4142-AB02-F68BE95F7433}" type="slidenum">
              <a:rPr lang="de-DE" smtClean="0"/>
              <a:t>6</a:t>
            </a:fld>
            <a:endParaRPr lang="de-DE"/>
          </a:p>
        </p:txBody>
      </p:sp>
      <p:sp>
        <p:nvSpPr>
          <p:cNvPr id="25" name="Textfeld 24">
            <a:extLst>
              <a:ext uri="{FF2B5EF4-FFF2-40B4-BE49-F238E27FC236}">
                <a16:creationId xmlns:a16="http://schemas.microsoft.com/office/drawing/2014/main" id="{2B69ED12-B9B7-4EC1-87E7-851A9F289890}"/>
              </a:ext>
            </a:extLst>
          </p:cNvPr>
          <p:cNvSpPr txBox="1"/>
          <p:nvPr/>
        </p:nvSpPr>
        <p:spPr>
          <a:xfrm>
            <a:off x="7848879" y="2648401"/>
            <a:ext cx="2409825" cy="369332"/>
          </a:xfrm>
          <a:prstGeom prst="rect">
            <a:avLst/>
          </a:prstGeom>
          <a:noFill/>
        </p:spPr>
        <p:txBody>
          <a:bodyPr wrap="square" rtlCol="0">
            <a:spAutoFit/>
          </a:bodyPr>
          <a:lstStyle/>
          <a:p>
            <a:r>
              <a:rPr lang="de-DE" i="1" dirty="0"/>
              <a:t>Situation Initiale</a:t>
            </a:r>
            <a:endParaRPr lang="de-DE" dirty="0"/>
          </a:p>
        </p:txBody>
      </p:sp>
      <p:sp>
        <p:nvSpPr>
          <p:cNvPr id="26" name="Inhaltsplatzhalter 2">
            <a:extLst>
              <a:ext uri="{FF2B5EF4-FFF2-40B4-BE49-F238E27FC236}">
                <a16:creationId xmlns:a16="http://schemas.microsoft.com/office/drawing/2014/main" id="{9453DC94-2083-4604-896D-54EDDE30A44F}"/>
              </a:ext>
            </a:extLst>
          </p:cNvPr>
          <p:cNvSpPr txBox="1">
            <a:spLocks/>
          </p:cNvSpPr>
          <p:nvPr/>
        </p:nvSpPr>
        <p:spPr>
          <a:xfrm>
            <a:off x="1097280" y="4178264"/>
            <a:ext cx="10058400" cy="1935691"/>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de-DE" sz="1900" dirty="0"/>
              <a:t>2. Stage</a:t>
            </a:r>
            <a:r>
              <a:rPr lang="de-DE" sz="1900" dirty="0">
                <a:solidFill>
                  <a:schemeClr val="tx1"/>
                </a:solidFill>
              </a:rPr>
              <a:t>: </a:t>
            </a:r>
            <a:r>
              <a:rPr lang="fr-FR" sz="1900" i="1" dirty="0">
                <a:solidFill>
                  <a:schemeClr val="tx1"/>
                </a:solidFill>
              </a:rPr>
              <a:t>De la position au sujet</a:t>
            </a:r>
            <a:endParaRPr lang="de-DE" sz="1900" i="1" dirty="0">
              <a:solidFill>
                <a:schemeClr val="tx1"/>
              </a:solidFill>
            </a:endParaRPr>
          </a:p>
          <a:p>
            <a:endParaRPr lang="de-DE" sz="100" dirty="0">
              <a:solidFill>
                <a:schemeClr val="tx1"/>
              </a:solidFill>
            </a:endParaRPr>
          </a:p>
          <a:p>
            <a:pPr lvl="1">
              <a:buFont typeface="Arial" panose="020B0604020202020204" pitchFamily="34" charset="0"/>
              <a:buChar char="•"/>
            </a:pPr>
            <a:r>
              <a:rPr lang="fr-FR" sz="1400" i="1" dirty="0">
                <a:solidFill>
                  <a:schemeClr val="tx1"/>
                </a:solidFill>
              </a:rPr>
              <a:t>Les parties décrivent leurs positions</a:t>
            </a:r>
            <a:endParaRPr lang="de-DE" sz="1400" i="1" dirty="0">
              <a:solidFill>
                <a:schemeClr val="tx1"/>
              </a:solidFill>
            </a:endParaRPr>
          </a:p>
          <a:p>
            <a:pPr lvl="1">
              <a:buFont typeface="Arial" panose="020B0604020202020204" pitchFamily="34" charset="0"/>
              <a:buChar char="•"/>
            </a:pPr>
            <a:r>
              <a:rPr lang="de-DE" sz="1400" i="1" dirty="0">
                <a:solidFill>
                  <a:schemeClr val="tx1"/>
                </a:solidFill>
              </a:rPr>
              <a:t>Message en „Je"</a:t>
            </a:r>
          </a:p>
          <a:p>
            <a:pPr lvl="1">
              <a:buFont typeface="Arial" panose="020B0604020202020204" pitchFamily="34" charset="0"/>
              <a:buChar char="•"/>
            </a:pPr>
            <a:r>
              <a:rPr lang="de-DE" sz="1400" i="1" dirty="0" err="1">
                <a:solidFill>
                  <a:schemeClr val="tx1"/>
                </a:solidFill>
              </a:rPr>
              <a:t>Techniques</a:t>
            </a:r>
            <a:r>
              <a:rPr lang="de-DE" sz="1400" i="1" dirty="0">
                <a:solidFill>
                  <a:schemeClr val="tx1"/>
                </a:solidFill>
              </a:rPr>
              <a:t> de </a:t>
            </a:r>
            <a:r>
              <a:rPr lang="de-DE" sz="1400" i="1" dirty="0" err="1">
                <a:solidFill>
                  <a:schemeClr val="tx1"/>
                </a:solidFill>
              </a:rPr>
              <a:t>Médiation</a:t>
            </a:r>
            <a:endParaRPr lang="de-DE" sz="1400" i="1" dirty="0">
              <a:solidFill>
                <a:schemeClr val="tx1"/>
              </a:solidFill>
            </a:endParaRPr>
          </a:p>
          <a:p>
            <a:pPr lvl="1">
              <a:buFont typeface="Arial" panose="020B0604020202020204" pitchFamily="34" charset="0"/>
              <a:buChar char="•"/>
            </a:pPr>
            <a:r>
              <a:rPr lang="de-DE" sz="1400" i="1" dirty="0">
                <a:solidFill>
                  <a:schemeClr val="tx1"/>
                </a:solidFill>
              </a:rPr>
              <a:t>Collection de </a:t>
            </a:r>
            <a:r>
              <a:rPr lang="de-DE" sz="1400" i="1" dirty="0" err="1">
                <a:solidFill>
                  <a:schemeClr val="tx1"/>
                </a:solidFill>
              </a:rPr>
              <a:t>sujets</a:t>
            </a:r>
            <a:endParaRPr lang="de-DE" sz="1400" i="1" dirty="0">
              <a:solidFill>
                <a:schemeClr val="tx1"/>
              </a:solidFill>
            </a:endParaRPr>
          </a:p>
          <a:p>
            <a:pPr lvl="1">
              <a:buFont typeface="Arial" panose="020B0604020202020204" pitchFamily="34" charset="0"/>
              <a:buChar char="•"/>
            </a:pPr>
            <a:endParaRPr lang="de-DE" dirty="0"/>
          </a:p>
          <a:p>
            <a:pPr marL="201168" lvl="1" indent="0">
              <a:buFont typeface="Calibri" pitchFamily="34" charset="0"/>
              <a:buNone/>
            </a:pPr>
            <a:endParaRPr lang="de-DE" dirty="0"/>
          </a:p>
        </p:txBody>
      </p:sp>
      <p:grpSp>
        <p:nvGrpSpPr>
          <p:cNvPr id="28" name="Group 25">
            <a:extLst>
              <a:ext uri="{FF2B5EF4-FFF2-40B4-BE49-F238E27FC236}">
                <a16:creationId xmlns:a16="http://schemas.microsoft.com/office/drawing/2014/main" id="{903E43AA-7944-4785-994B-DC66F1C0B3C0}"/>
              </a:ext>
            </a:extLst>
          </p:cNvPr>
          <p:cNvGrpSpPr>
            <a:grpSpLocks/>
          </p:cNvGrpSpPr>
          <p:nvPr/>
        </p:nvGrpSpPr>
        <p:grpSpPr bwMode="auto">
          <a:xfrm>
            <a:off x="5430044" y="4573584"/>
            <a:ext cx="1394460" cy="1278890"/>
            <a:chOff x="8888" y="-500"/>
            <a:chExt cx="2196" cy="2014"/>
          </a:xfrm>
        </p:grpSpPr>
        <p:pic>
          <p:nvPicPr>
            <p:cNvPr id="29" name="Picture 31">
              <a:extLst>
                <a:ext uri="{FF2B5EF4-FFF2-40B4-BE49-F238E27FC236}">
                  <a16:creationId xmlns:a16="http://schemas.microsoft.com/office/drawing/2014/main" id="{4DC8A063-5AED-4D56-A896-74574493B9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74" y="335"/>
              <a:ext cx="198" cy="315"/>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30">
              <a:extLst>
                <a:ext uri="{FF2B5EF4-FFF2-40B4-BE49-F238E27FC236}">
                  <a16:creationId xmlns:a16="http://schemas.microsoft.com/office/drawing/2014/main" id="{829ED80C-3509-47F5-9E14-858B5D00A93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75" y="338"/>
              <a:ext cx="198" cy="315"/>
            </a:xfrm>
            <a:prstGeom prst="rect">
              <a:avLst/>
            </a:prstGeom>
            <a:noFill/>
            <a:extLst>
              <a:ext uri="{909E8E84-426E-40DD-AFC4-6F175D3DCCD1}">
                <a14:hiddenFill xmlns:a14="http://schemas.microsoft.com/office/drawing/2010/main">
                  <a:solidFill>
                    <a:srgbClr val="FFFFFF"/>
                  </a:solidFill>
                </a14:hiddenFill>
              </a:ext>
            </a:extLst>
          </p:spPr>
        </p:pic>
        <p:sp>
          <p:nvSpPr>
            <p:cNvPr id="31" name="Freeform 29">
              <a:extLst>
                <a:ext uri="{FF2B5EF4-FFF2-40B4-BE49-F238E27FC236}">
                  <a16:creationId xmlns:a16="http://schemas.microsoft.com/office/drawing/2014/main" id="{F865404E-422C-4D84-904A-53AE4E7EA267}"/>
                </a:ext>
              </a:extLst>
            </p:cNvPr>
            <p:cNvSpPr>
              <a:spLocks/>
            </p:cNvSpPr>
            <p:nvPr/>
          </p:nvSpPr>
          <p:spPr bwMode="auto">
            <a:xfrm>
              <a:off x="9552" y="691"/>
              <a:ext cx="823" cy="823"/>
            </a:xfrm>
            <a:custGeom>
              <a:avLst/>
              <a:gdLst>
                <a:gd name="T0" fmla="+- 0 9964 9553"/>
                <a:gd name="T1" fmla="*/ T0 w 823"/>
                <a:gd name="T2" fmla="+- 0 692 692"/>
                <a:gd name="T3" fmla="*/ 692 h 823"/>
                <a:gd name="T4" fmla="+- 0 9890 9553"/>
                <a:gd name="T5" fmla="*/ T4 w 823"/>
                <a:gd name="T6" fmla="+- 0 698 692"/>
                <a:gd name="T7" fmla="*/ 698 h 823"/>
                <a:gd name="T8" fmla="+- 0 9820 9553"/>
                <a:gd name="T9" fmla="*/ T8 w 823"/>
                <a:gd name="T10" fmla="+- 0 717 692"/>
                <a:gd name="T11" fmla="*/ 717 h 823"/>
                <a:gd name="T12" fmla="+- 0 9756 9553"/>
                <a:gd name="T13" fmla="*/ T12 w 823"/>
                <a:gd name="T14" fmla="+- 0 748 692"/>
                <a:gd name="T15" fmla="*/ 748 h 823"/>
                <a:gd name="T16" fmla="+- 0 9699 9553"/>
                <a:gd name="T17" fmla="*/ T16 w 823"/>
                <a:gd name="T18" fmla="+- 0 788 692"/>
                <a:gd name="T19" fmla="*/ 788 h 823"/>
                <a:gd name="T20" fmla="+- 0 9649 9553"/>
                <a:gd name="T21" fmla="*/ T20 w 823"/>
                <a:gd name="T22" fmla="+- 0 838 692"/>
                <a:gd name="T23" fmla="*/ 838 h 823"/>
                <a:gd name="T24" fmla="+- 0 9609 9553"/>
                <a:gd name="T25" fmla="*/ T24 w 823"/>
                <a:gd name="T26" fmla="+- 0 895 692"/>
                <a:gd name="T27" fmla="*/ 895 h 823"/>
                <a:gd name="T28" fmla="+- 0 9578 9553"/>
                <a:gd name="T29" fmla="*/ T28 w 823"/>
                <a:gd name="T30" fmla="+- 0 959 692"/>
                <a:gd name="T31" fmla="*/ 959 h 823"/>
                <a:gd name="T32" fmla="+- 0 9559 9553"/>
                <a:gd name="T33" fmla="*/ T32 w 823"/>
                <a:gd name="T34" fmla="+- 0 1029 692"/>
                <a:gd name="T35" fmla="*/ 1029 h 823"/>
                <a:gd name="T36" fmla="+- 0 9553 9553"/>
                <a:gd name="T37" fmla="*/ T36 w 823"/>
                <a:gd name="T38" fmla="+- 0 1103 692"/>
                <a:gd name="T39" fmla="*/ 1103 h 823"/>
                <a:gd name="T40" fmla="+- 0 9559 9553"/>
                <a:gd name="T41" fmla="*/ T40 w 823"/>
                <a:gd name="T42" fmla="+- 0 1177 692"/>
                <a:gd name="T43" fmla="*/ 1177 h 823"/>
                <a:gd name="T44" fmla="+- 0 9578 9553"/>
                <a:gd name="T45" fmla="*/ T44 w 823"/>
                <a:gd name="T46" fmla="+- 0 1246 692"/>
                <a:gd name="T47" fmla="*/ 1246 h 823"/>
                <a:gd name="T48" fmla="+- 0 9609 9553"/>
                <a:gd name="T49" fmla="*/ T48 w 823"/>
                <a:gd name="T50" fmla="+- 0 1310 692"/>
                <a:gd name="T51" fmla="*/ 1310 h 823"/>
                <a:gd name="T52" fmla="+- 0 9649 9553"/>
                <a:gd name="T53" fmla="*/ T52 w 823"/>
                <a:gd name="T54" fmla="+- 0 1367 692"/>
                <a:gd name="T55" fmla="*/ 1367 h 823"/>
                <a:gd name="T56" fmla="+- 0 9699 9553"/>
                <a:gd name="T57" fmla="*/ T56 w 823"/>
                <a:gd name="T58" fmla="+- 0 1417 692"/>
                <a:gd name="T59" fmla="*/ 1417 h 823"/>
                <a:gd name="T60" fmla="+- 0 9756 9553"/>
                <a:gd name="T61" fmla="*/ T60 w 823"/>
                <a:gd name="T62" fmla="+- 0 1458 692"/>
                <a:gd name="T63" fmla="*/ 1458 h 823"/>
                <a:gd name="T64" fmla="+- 0 9820 9553"/>
                <a:gd name="T65" fmla="*/ T64 w 823"/>
                <a:gd name="T66" fmla="+- 0 1488 692"/>
                <a:gd name="T67" fmla="*/ 1488 h 823"/>
                <a:gd name="T68" fmla="+- 0 9890 9553"/>
                <a:gd name="T69" fmla="*/ T68 w 823"/>
                <a:gd name="T70" fmla="+- 0 1507 692"/>
                <a:gd name="T71" fmla="*/ 1507 h 823"/>
                <a:gd name="T72" fmla="+- 0 9964 9553"/>
                <a:gd name="T73" fmla="*/ T72 w 823"/>
                <a:gd name="T74" fmla="+- 0 1514 692"/>
                <a:gd name="T75" fmla="*/ 1514 h 823"/>
                <a:gd name="T76" fmla="+- 0 10038 9553"/>
                <a:gd name="T77" fmla="*/ T76 w 823"/>
                <a:gd name="T78" fmla="+- 0 1507 692"/>
                <a:gd name="T79" fmla="*/ 1507 h 823"/>
                <a:gd name="T80" fmla="+- 0 10107 9553"/>
                <a:gd name="T81" fmla="*/ T80 w 823"/>
                <a:gd name="T82" fmla="+- 0 1488 692"/>
                <a:gd name="T83" fmla="*/ 1488 h 823"/>
                <a:gd name="T84" fmla="+- 0 10171 9553"/>
                <a:gd name="T85" fmla="*/ T84 w 823"/>
                <a:gd name="T86" fmla="+- 0 1458 692"/>
                <a:gd name="T87" fmla="*/ 1458 h 823"/>
                <a:gd name="T88" fmla="+- 0 10229 9553"/>
                <a:gd name="T89" fmla="*/ T88 w 823"/>
                <a:gd name="T90" fmla="+- 0 1417 692"/>
                <a:gd name="T91" fmla="*/ 1417 h 823"/>
                <a:gd name="T92" fmla="+- 0 10278 9553"/>
                <a:gd name="T93" fmla="*/ T92 w 823"/>
                <a:gd name="T94" fmla="+- 0 1367 692"/>
                <a:gd name="T95" fmla="*/ 1367 h 823"/>
                <a:gd name="T96" fmla="+- 0 10319 9553"/>
                <a:gd name="T97" fmla="*/ T96 w 823"/>
                <a:gd name="T98" fmla="+- 0 1310 692"/>
                <a:gd name="T99" fmla="*/ 1310 h 823"/>
                <a:gd name="T100" fmla="+- 0 10349 9553"/>
                <a:gd name="T101" fmla="*/ T100 w 823"/>
                <a:gd name="T102" fmla="+- 0 1246 692"/>
                <a:gd name="T103" fmla="*/ 1246 h 823"/>
                <a:gd name="T104" fmla="+- 0 10368 9553"/>
                <a:gd name="T105" fmla="*/ T104 w 823"/>
                <a:gd name="T106" fmla="+- 0 1177 692"/>
                <a:gd name="T107" fmla="*/ 1177 h 823"/>
                <a:gd name="T108" fmla="+- 0 10375 9553"/>
                <a:gd name="T109" fmla="*/ T108 w 823"/>
                <a:gd name="T110" fmla="+- 0 1103 692"/>
                <a:gd name="T111" fmla="*/ 1103 h 823"/>
                <a:gd name="T112" fmla="+- 0 10368 9553"/>
                <a:gd name="T113" fmla="*/ T112 w 823"/>
                <a:gd name="T114" fmla="+- 0 1029 692"/>
                <a:gd name="T115" fmla="*/ 1029 h 823"/>
                <a:gd name="T116" fmla="+- 0 10349 9553"/>
                <a:gd name="T117" fmla="*/ T116 w 823"/>
                <a:gd name="T118" fmla="+- 0 959 692"/>
                <a:gd name="T119" fmla="*/ 959 h 823"/>
                <a:gd name="T120" fmla="+- 0 10319 9553"/>
                <a:gd name="T121" fmla="*/ T120 w 823"/>
                <a:gd name="T122" fmla="+- 0 895 692"/>
                <a:gd name="T123" fmla="*/ 895 h 823"/>
                <a:gd name="T124" fmla="+- 0 10278 9553"/>
                <a:gd name="T125" fmla="*/ T124 w 823"/>
                <a:gd name="T126" fmla="+- 0 838 692"/>
                <a:gd name="T127" fmla="*/ 838 h 823"/>
                <a:gd name="T128" fmla="+- 0 10229 9553"/>
                <a:gd name="T129" fmla="*/ T128 w 823"/>
                <a:gd name="T130" fmla="+- 0 788 692"/>
                <a:gd name="T131" fmla="*/ 788 h 823"/>
                <a:gd name="T132" fmla="+- 0 10171 9553"/>
                <a:gd name="T133" fmla="*/ T132 w 823"/>
                <a:gd name="T134" fmla="+- 0 748 692"/>
                <a:gd name="T135" fmla="*/ 748 h 823"/>
                <a:gd name="T136" fmla="+- 0 10107 9553"/>
                <a:gd name="T137" fmla="*/ T136 w 823"/>
                <a:gd name="T138" fmla="+- 0 717 692"/>
                <a:gd name="T139" fmla="*/ 717 h 823"/>
                <a:gd name="T140" fmla="+- 0 10038 9553"/>
                <a:gd name="T141" fmla="*/ T140 w 823"/>
                <a:gd name="T142" fmla="+- 0 698 692"/>
                <a:gd name="T143" fmla="*/ 698 h 823"/>
                <a:gd name="T144" fmla="+- 0 9964 9553"/>
                <a:gd name="T145" fmla="*/ T144 w 823"/>
                <a:gd name="T146" fmla="+- 0 692 692"/>
                <a:gd name="T147" fmla="*/ 692 h 82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823" h="823">
                  <a:moveTo>
                    <a:pt x="411" y="0"/>
                  </a:moveTo>
                  <a:lnTo>
                    <a:pt x="337" y="6"/>
                  </a:lnTo>
                  <a:lnTo>
                    <a:pt x="267" y="25"/>
                  </a:lnTo>
                  <a:lnTo>
                    <a:pt x="203" y="56"/>
                  </a:lnTo>
                  <a:lnTo>
                    <a:pt x="146" y="96"/>
                  </a:lnTo>
                  <a:lnTo>
                    <a:pt x="96" y="146"/>
                  </a:lnTo>
                  <a:lnTo>
                    <a:pt x="56" y="203"/>
                  </a:lnTo>
                  <a:lnTo>
                    <a:pt x="25" y="267"/>
                  </a:lnTo>
                  <a:lnTo>
                    <a:pt x="6" y="337"/>
                  </a:lnTo>
                  <a:lnTo>
                    <a:pt x="0" y="411"/>
                  </a:lnTo>
                  <a:lnTo>
                    <a:pt x="6" y="485"/>
                  </a:lnTo>
                  <a:lnTo>
                    <a:pt x="25" y="554"/>
                  </a:lnTo>
                  <a:lnTo>
                    <a:pt x="56" y="618"/>
                  </a:lnTo>
                  <a:lnTo>
                    <a:pt x="96" y="675"/>
                  </a:lnTo>
                  <a:lnTo>
                    <a:pt x="146" y="725"/>
                  </a:lnTo>
                  <a:lnTo>
                    <a:pt x="203" y="766"/>
                  </a:lnTo>
                  <a:lnTo>
                    <a:pt x="267" y="796"/>
                  </a:lnTo>
                  <a:lnTo>
                    <a:pt x="337" y="815"/>
                  </a:lnTo>
                  <a:lnTo>
                    <a:pt x="411" y="822"/>
                  </a:lnTo>
                  <a:lnTo>
                    <a:pt x="485" y="815"/>
                  </a:lnTo>
                  <a:lnTo>
                    <a:pt x="554" y="796"/>
                  </a:lnTo>
                  <a:lnTo>
                    <a:pt x="618" y="766"/>
                  </a:lnTo>
                  <a:lnTo>
                    <a:pt x="676" y="725"/>
                  </a:lnTo>
                  <a:lnTo>
                    <a:pt x="725" y="675"/>
                  </a:lnTo>
                  <a:lnTo>
                    <a:pt x="766" y="618"/>
                  </a:lnTo>
                  <a:lnTo>
                    <a:pt x="796" y="554"/>
                  </a:lnTo>
                  <a:lnTo>
                    <a:pt x="815" y="485"/>
                  </a:lnTo>
                  <a:lnTo>
                    <a:pt x="822" y="411"/>
                  </a:lnTo>
                  <a:lnTo>
                    <a:pt x="815" y="337"/>
                  </a:lnTo>
                  <a:lnTo>
                    <a:pt x="796" y="267"/>
                  </a:lnTo>
                  <a:lnTo>
                    <a:pt x="766" y="203"/>
                  </a:lnTo>
                  <a:lnTo>
                    <a:pt x="725" y="146"/>
                  </a:lnTo>
                  <a:lnTo>
                    <a:pt x="676" y="96"/>
                  </a:lnTo>
                  <a:lnTo>
                    <a:pt x="618" y="56"/>
                  </a:lnTo>
                  <a:lnTo>
                    <a:pt x="554" y="25"/>
                  </a:lnTo>
                  <a:lnTo>
                    <a:pt x="485" y="6"/>
                  </a:lnTo>
                  <a:lnTo>
                    <a:pt x="411" y="0"/>
                  </a:lnTo>
                  <a:close/>
                </a:path>
              </a:pathLst>
            </a:custGeom>
            <a:solidFill>
              <a:srgbClr val="40AD4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sp>
          <p:nvSpPr>
            <p:cNvPr id="32" name="Freeform 28">
              <a:extLst>
                <a:ext uri="{FF2B5EF4-FFF2-40B4-BE49-F238E27FC236}">
                  <a16:creationId xmlns:a16="http://schemas.microsoft.com/office/drawing/2014/main" id="{84BD2484-640B-4098-9D88-0CF407F8002C}"/>
                </a:ext>
              </a:extLst>
            </p:cNvPr>
            <p:cNvSpPr>
              <a:spLocks/>
            </p:cNvSpPr>
            <p:nvPr/>
          </p:nvSpPr>
          <p:spPr bwMode="auto">
            <a:xfrm>
              <a:off x="8900" y="-471"/>
              <a:ext cx="823" cy="823"/>
            </a:xfrm>
            <a:custGeom>
              <a:avLst/>
              <a:gdLst>
                <a:gd name="T0" fmla="+- 0 9312 8901"/>
                <a:gd name="T1" fmla="*/ T0 w 823"/>
                <a:gd name="T2" fmla="+- 0 -471 -471"/>
                <a:gd name="T3" fmla="*/ -471 h 823"/>
                <a:gd name="T4" fmla="+- 0 9238 8901"/>
                <a:gd name="T5" fmla="*/ T4 w 823"/>
                <a:gd name="T6" fmla="+- 0 -464 -471"/>
                <a:gd name="T7" fmla="*/ -464 h 823"/>
                <a:gd name="T8" fmla="+- 0 9168 8901"/>
                <a:gd name="T9" fmla="*/ T8 w 823"/>
                <a:gd name="T10" fmla="+- 0 -445 -471"/>
                <a:gd name="T11" fmla="*/ -445 h 823"/>
                <a:gd name="T12" fmla="+- 0 9104 8901"/>
                <a:gd name="T13" fmla="*/ T12 w 823"/>
                <a:gd name="T14" fmla="+- 0 -414 -471"/>
                <a:gd name="T15" fmla="*/ -414 h 823"/>
                <a:gd name="T16" fmla="+- 0 9047 8901"/>
                <a:gd name="T17" fmla="*/ T16 w 823"/>
                <a:gd name="T18" fmla="+- 0 -374 -471"/>
                <a:gd name="T19" fmla="*/ -374 h 823"/>
                <a:gd name="T20" fmla="+- 0 8997 8901"/>
                <a:gd name="T21" fmla="*/ T20 w 823"/>
                <a:gd name="T22" fmla="+- 0 -324 -471"/>
                <a:gd name="T23" fmla="*/ -324 h 823"/>
                <a:gd name="T24" fmla="+- 0 8957 8901"/>
                <a:gd name="T25" fmla="*/ T24 w 823"/>
                <a:gd name="T26" fmla="+- 0 -267 -471"/>
                <a:gd name="T27" fmla="*/ -267 h 823"/>
                <a:gd name="T28" fmla="+- 0 8927 8901"/>
                <a:gd name="T29" fmla="*/ T28 w 823"/>
                <a:gd name="T30" fmla="+- 0 -203 -471"/>
                <a:gd name="T31" fmla="*/ -203 h 823"/>
                <a:gd name="T32" fmla="+- 0 8907 8901"/>
                <a:gd name="T33" fmla="*/ T32 w 823"/>
                <a:gd name="T34" fmla="+- 0 -133 -471"/>
                <a:gd name="T35" fmla="*/ -133 h 823"/>
                <a:gd name="T36" fmla="+- 0 8901 8901"/>
                <a:gd name="T37" fmla="*/ T36 w 823"/>
                <a:gd name="T38" fmla="+- 0 -60 -471"/>
                <a:gd name="T39" fmla="*/ -60 h 823"/>
                <a:gd name="T40" fmla="+- 0 8907 8901"/>
                <a:gd name="T41" fmla="*/ T40 w 823"/>
                <a:gd name="T42" fmla="+- 0 14 -471"/>
                <a:gd name="T43" fmla="*/ 14 h 823"/>
                <a:gd name="T44" fmla="+- 0 8927 8901"/>
                <a:gd name="T45" fmla="*/ T44 w 823"/>
                <a:gd name="T46" fmla="+- 0 84 -471"/>
                <a:gd name="T47" fmla="*/ 84 h 823"/>
                <a:gd name="T48" fmla="+- 0 8957 8901"/>
                <a:gd name="T49" fmla="*/ T48 w 823"/>
                <a:gd name="T50" fmla="+- 0 148 -471"/>
                <a:gd name="T51" fmla="*/ 148 h 823"/>
                <a:gd name="T52" fmla="+- 0 8997 8901"/>
                <a:gd name="T53" fmla="*/ T52 w 823"/>
                <a:gd name="T54" fmla="+- 0 205 -471"/>
                <a:gd name="T55" fmla="*/ 205 h 823"/>
                <a:gd name="T56" fmla="+- 0 9047 8901"/>
                <a:gd name="T57" fmla="*/ T56 w 823"/>
                <a:gd name="T58" fmla="+- 0 255 -471"/>
                <a:gd name="T59" fmla="*/ 255 h 823"/>
                <a:gd name="T60" fmla="+- 0 9104 8901"/>
                <a:gd name="T61" fmla="*/ T60 w 823"/>
                <a:gd name="T62" fmla="+- 0 295 -471"/>
                <a:gd name="T63" fmla="*/ 295 h 823"/>
                <a:gd name="T64" fmla="+- 0 9168 8901"/>
                <a:gd name="T65" fmla="*/ T64 w 823"/>
                <a:gd name="T66" fmla="+- 0 326 -471"/>
                <a:gd name="T67" fmla="*/ 326 h 823"/>
                <a:gd name="T68" fmla="+- 0 9238 8901"/>
                <a:gd name="T69" fmla="*/ T68 w 823"/>
                <a:gd name="T70" fmla="+- 0 345 -471"/>
                <a:gd name="T71" fmla="*/ 345 h 823"/>
                <a:gd name="T72" fmla="+- 0 9312 8901"/>
                <a:gd name="T73" fmla="*/ T72 w 823"/>
                <a:gd name="T74" fmla="+- 0 351 -471"/>
                <a:gd name="T75" fmla="*/ 351 h 823"/>
                <a:gd name="T76" fmla="+- 0 9386 8901"/>
                <a:gd name="T77" fmla="*/ T76 w 823"/>
                <a:gd name="T78" fmla="+- 0 345 -471"/>
                <a:gd name="T79" fmla="*/ 345 h 823"/>
                <a:gd name="T80" fmla="+- 0 9455 8901"/>
                <a:gd name="T81" fmla="*/ T80 w 823"/>
                <a:gd name="T82" fmla="+- 0 326 -471"/>
                <a:gd name="T83" fmla="*/ 326 h 823"/>
                <a:gd name="T84" fmla="+- 0 9519 8901"/>
                <a:gd name="T85" fmla="*/ T84 w 823"/>
                <a:gd name="T86" fmla="+- 0 295 -471"/>
                <a:gd name="T87" fmla="*/ 295 h 823"/>
                <a:gd name="T88" fmla="+- 0 9577 8901"/>
                <a:gd name="T89" fmla="*/ T88 w 823"/>
                <a:gd name="T90" fmla="+- 0 255 -471"/>
                <a:gd name="T91" fmla="*/ 255 h 823"/>
                <a:gd name="T92" fmla="+- 0 9626 8901"/>
                <a:gd name="T93" fmla="*/ T92 w 823"/>
                <a:gd name="T94" fmla="+- 0 205 -471"/>
                <a:gd name="T95" fmla="*/ 205 h 823"/>
                <a:gd name="T96" fmla="+- 0 9667 8901"/>
                <a:gd name="T97" fmla="*/ T96 w 823"/>
                <a:gd name="T98" fmla="+- 0 148 -471"/>
                <a:gd name="T99" fmla="*/ 148 h 823"/>
                <a:gd name="T100" fmla="+- 0 9697 8901"/>
                <a:gd name="T101" fmla="*/ T100 w 823"/>
                <a:gd name="T102" fmla="+- 0 84 -471"/>
                <a:gd name="T103" fmla="*/ 84 h 823"/>
                <a:gd name="T104" fmla="+- 0 9716 8901"/>
                <a:gd name="T105" fmla="*/ T104 w 823"/>
                <a:gd name="T106" fmla="+- 0 14 -471"/>
                <a:gd name="T107" fmla="*/ 14 h 823"/>
                <a:gd name="T108" fmla="+- 0 9723 8901"/>
                <a:gd name="T109" fmla="*/ T108 w 823"/>
                <a:gd name="T110" fmla="+- 0 -60 -471"/>
                <a:gd name="T111" fmla="*/ -60 h 823"/>
                <a:gd name="T112" fmla="+- 0 9716 8901"/>
                <a:gd name="T113" fmla="*/ T112 w 823"/>
                <a:gd name="T114" fmla="+- 0 -133 -471"/>
                <a:gd name="T115" fmla="*/ -133 h 823"/>
                <a:gd name="T116" fmla="+- 0 9697 8901"/>
                <a:gd name="T117" fmla="*/ T116 w 823"/>
                <a:gd name="T118" fmla="+- 0 -203 -471"/>
                <a:gd name="T119" fmla="*/ -203 h 823"/>
                <a:gd name="T120" fmla="+- 0 9667 8901"/>
                <a:gd name="T121" fmla="*/ T120 w 823"/>
                <a:gd name="T122" fmla="+- 0 -267 -471"/>
                <a:gd name="T123" fmla="*/ -267 h 823"/>
                <a:gd name="T124" fmla="+- 0 9626 8901"/>
                <a:gd name="T125" fmla="*/ T124 w 823"/>
                <a:gd name="T126" fmla="+- 0 -324 -471"/>
                <a:gd name="T127" fmla="*/ -324 h 823"/>
                <a:gd name="T128" fmla="+- 0 9577 8901"/>
                <a:gd name="T129" fmla="*/ T128 w 823"/>
                <a:gd name="T130" fmla="+- 0 -374 -471"/>
                <a:gd name="T131" fmla="*/ -374 h 823"/>
                <a:gd name="T132" fmla="+- 0 9519 8901"/>
                <a:gd name="T133" fmla="*/ T132 w 823"/>
                <a:gd name="T134" fmla="+- 0 -414 -471"/>
                <a:gd name="T135" fmla="*/ -414 h 823"/>
                <a:gd name="T136" fmla="+- 0 9455 8901"/>
                <a:gd name="T137" fmla="*/ T136 w 823"/>
                <a:gd name="T138" fmla="+- 0 -445 -471"/>
                <a:gd name="T139" fmla="*/ -445 h 823"/>
                <a:gd name="T140" fmla="+- 0 9386 8901"/>
                <a:gd name="T141" fmla="*/ T140 w 823"/>
                <a:gd name="T142" fmla="+- 0 -464 -471"/>
                <a:gd name="T143" fmla="*/ -464 h 823"/>
                <a:gd name="T144" fmla="+- 0 9312 8901"/>
                <a:gd name="T145" fmla="*/ T144 w 823"/>
                <a:gd name="T146" fmla="+- 0 -471 -471"/>
                <a:gd name="T147" fmla="*/ -471 h 82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823" h="823">
                  <a:moveTo>
                    <a:pt x="411" y="0"/>
                  </a:moveTo>
                  <a:lnTo>
                    <a:pt x="337" y="7"/>
                  </a:lnTo>
                  <a:lnTo>
                    <a:pt x="267" y="26"/>
                  </a:lnTo>
                  <a:lnTo>
                    <a:pt x="203" y="57"/>
                  </a:lnTo>
                  <a:lnTo>
                    <a:pt x="146" y="97"/>
                  </a:lnTo>
                  <a:lnTo>
                    <a:pt x="96" y="147"/>
                  </a:lnTo>
                  <a:lnTo>
                    <a:pt x="56" y="204"/>
                  </a:lnTo>
                  <a:lnTo>
                    <a:pt x="26" y="268"/>
                  </a:lnTo>
                  <a:lnTo>
                    <a:pt x="6" y="338"/>
                  </a:lnTo>
                  <a:lnTo>
                    <a:pt x="0" y="411"/>
                  </a:lnTo>
                  <a:lnTo>
                    <a:pt x="6" y="485"/>
                  </a:lnTo>
                  <a:lnTo>
                    <a:pt x="26" y="555"/>
                  </a:lnTo>
                  <a:lnTo>
                    <a:pt x="56" y="619"/>
                  </a:lnTo>
                  <a:lnTo>
                    <a:pt x="96" y="676"/>
                  </a:lnTo>
                  <a:lnTo>
                    <a:pt x="146" y="726"/>
                  </a:lnTo>
                  <a:lnTo>
                    <a:pt x="203" y="766"/>
                  </a:lnTo>
                  <a:lnTo>
                    <a:pt x="267" y="797"/>
                  </a:lnTo>
                  <a:lnTo>
                    <a:pt x="337" y="816"/>
                  </a:lnTo>
                  <a:lnTo>
                    <a:pt x="411" y="822"/>
                  </a:lnTo>
                  <a:lnTo>
                    <a:pt x="485" y="816"/>
                  </a:lnTo>
                  <a:lnTo>
                    <a:pt x="554" y="797"/>
                  </a:lnTo>
                  <a:lnTo>
                    <a:pt x="618" y="766"/>
                  </a:lnTo>
                  <a:lnTo>
                    <a:pt x="676" y="726"/>
                  </a:lnTo>
                  <a:lnTo>
                    <a:pt x="725" y="676"/>
                  </a:lnTo>
                  <a:lnTo>
                    <a:pt x="766" y="619"/>
                  </a:lnTo>
                  <a:lnTo>
                    <a:pt x="796" y="555"/>
                  </a:lnTo>
                  <a:lnTo>
                    <a:pt x="815" y="485"/>
                  </a:lnTo>
                  <a:lnTo>
                    <a:pt x="822" y="411"/>
                  </a:lnTo>
                  <a:lnTo>
                    <a:pt x="815" y="338"/>
                  </a:lnTo>
                  <a:lnTo>
                    <a:pt x="796" y="268"/>
                  </a:lnTo>
                  <a:lnTo>
                    <a:pt x="766" y="204"/>
                  </a:lnTo>
                  <a:lnTo>
                    <a:pt x="725" y="147"/>
                  </a:lnTo>
                  <a:lnTo>
                    <a:pt x="676" y="97"/>
                  </a:lnTo>
                  <a:lnTo>
                    <a:pt x="618" y="57"/>
                  </a:lnTo>
                  <a:lnTo>
                    <a:pt x="554" y="26"/>
                  </a:lnTo>
                  <a:lnTo>
                    <a:pt x="485" y="7"/>
                  </a:lnTo>
                  <a:lnTo>
                    <a:pt x="411" y="0"/>
                  </a:lnTo>
                  <a:close/>
                </a:path>
              </a:pathLst>
            </a:custGeom>
            <a:solidFill>
              <a:srgbClr val="D2232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sp>
          <p:nvSpPr>
            <p:cNvPr id="33" name="Freeform 27">
              <a:extLst>
                <a:ext uri="{FF2B5EF4-FFF2-40B4-BE49-F238E27FC236}">
                  <a16:creationId xmlns:a16="http://schemas.microsoft.com/office/drawing/2014/main" id="{38E01A02-807B-4C6E-BC70-7BB940366C74}"/>
                </a:ext>
              </a:extLst>
            </p:cNvPr>
            <p:cNvSpPr>
              <a:spLocks/>
            </p:cNvSpPr>
            <p:nvPr/>
          </p:nvSpPr>
          <p:spPr bwMode="auto">
            <a:xfrm>
              <a:off x="10261" y="-471"/>
              <a:ext cx="823" cy="823"/>
            </a:xfrm>
            <a:custGeom>
              <a:avLst/>
              <a:gdLst>
                <a:gd name="T0" fmla="+- 0 10672 10261"/>
                <a:gd name="T1" fmla="*/ T0 w 823"/>
                <a:gd name="T2" fmla="+- 0 -471 -471"/>
                <a:gd name="T3" fmla="*/ -471 h 823"/>
                <a:gd name="T4" fmla="+- 0 10599 10261"/>
                <a:gd name="T5" fmla="*/ T4 w 823"/>
                <a:gd name="T6" fmla="+- 0 -464 -471"/>
                <a:gd name="T7" fmla="*/ -464 h 823"/>
                <a:gd name="T8" fmla="+- 0 10529 10261"/>
                <a:gd name="T9" fmla="*/ T8 w 823"/>
                <a:gd name="T10" fmla="+- 0 -445 -471"/>
                <a:gd name="T11" fmla="*/ -445 h 823"/>
                <a:gd name="T12" fmla="+- 0 10465 10261"/>
                <a:gd name="T13" fmla="*/ T12 w 823"/>
                <a:gd name="T14" fmla="+- 0 -414 -471"/>
                <a:gd name="T15" fmla="*/ -414 h 823"/>
                <a:gd name="T16" fmla="+- 0 10408 10261"/>
                <a:gd name="T17" fmla="*/ T16 w 823"/>
                <a:gd name="T18" fmla="+- 0 -374 -471"/>
                <a:gd name="T19" fmla="*/ -374 h 823"/>
                <a:gd name="T20" fmla="+- 0 10358 10261"/>
                <a:gd name="T21" fmla="*/ T20 w 823"/>
                <a:gd name="T22" fmla="+- 0 -324 -471"/>
                <a:gd name="T23" fmla="*/ -324 h 823"/>
                <a:gd name="T24" fmla="+- 0 10318 10261"/>
                <a:gd name="T25" fmla="*/ T24 w 823"/>
                <a:gd name="T26" fmla="+- 0 -267 -471"/>
                <a:gd name="T27" fmla="*/ -267 h 823"/>
                <a:gd name="T28" fmla="+- 0 10287 10261"/>
                <a:gd name="T29" fmla="*/ T28 w 823"/>
                <a:gd name="T30" fmla="+- 0 -203 -471"/>
                <a:gd name="T31" fmla="*/ -203 h 823"/>
                <a:gd name="T32" fmla="+- 0 10268 10261"/>
                <a:gd name="T33" fmla="*/ T32 w 823"/>
                <a:gd name="T34" fmla="+- 0 -133 -471"/>
                <a:gd name="T35" fmla="*/ -133 h 823"/>
                <a:gd name="T36" fmla="+- 0 10261 10261"/>
                <a:gd name="T37" fmla="*/ T36 w 823"/>
                <a:gd name="T38" fmla="+- 0 -60 -471"/>
                <a:gd name="T39" fmla="*/ -60 h 823"/>
                <a:gd name="T40" fmla="+- 0 10268 10261"/>
                <a:gd name="T41" fmla="*/ T40 w 823"/>
                <a:gd name="T42" fmla="+- 0 14 -471"/>
                <a:gd name="T43" fmla="*/ 14 h 823"/>
                <a:gd name="T44" fmla="+- 0 10287 10261"/>
                <a:gd name="T45" fmla="*/ T44 w 823"/>
                <a:gd name="T46" fmla="+- 0 84 -471"/>
                <a:gd name="T47" fmla="*/ 84 h 823"/>
                <a:gd name="T48" fmla="+- 0 10318 10261"/>
                <a:gd name="T49" fmla="*/ T48 w 823"/>
                <a:gd name="T50" fmla="+- 0 148 -471"/>
                <a:gd name="T51" fmla="*/ 148 h 823"/>
                <a:gd name="T52" fmla="+- 0 10358 10261"/>
                <a:gd name="T53" fmla="*/ T52 w 823"/>
                <a:gd name="T54" fmla="+- 0 205 -471"/>
                <a:gd name="T55" fmla="*/ 205 h 823"/>
                <a:gd name="T56" fmla="+- 0 10408 10261"/>
                <a:gd name="T57" fmla="*/ T56 w 823"/>
                <a:gd name="T58" fmla="+- 0 255 -471"/>
                <a:gd name="T59" fmla="*/ 255 h 823"/>
                <a:gd name="T60" fmla="+- 0 10465 10261"/>
                <a:gd name="T61" fmla="*/ T60 w 823"/>
                <a:gd name="T62" fmla="+- 0 295 -471"/>
                <a:gd name="T63" fmla="*/ 295 h 823"/>
                <a:gd name="T64" fmla="+- 0 10529 10261"/>
                <a:gd name="T65" fmla="*/ T64 w 823"/>
                <a:gd name="T66" fmla="+- 0 326 -471"/>
                <a:gd name="T67" fmla="*/ 326 h 823"/>
                <a:gd name="T68" fmla="+- 0 10599 10261"/>
                <a:gd name="T69" fmla="*/ T68 w 823"/>
                <a:gd name="T70" fmla="+- 0 345 -471"/>
                <a:gd name="T71" fmla="*/ 345 h 823"/>
                <a:gd name="T72" fmla="+- 0 10672 10261"/>
                <a:gd name="T73" fmla="*/ T72 w 823"/>
                <a:gd name="T74" fmla="+- 0 351 -471"/>
                <a:gd name="T75" fmla="*/ 351 h 823"/>
                <a:gd name="T76" fmla="+- 0 10746 10261"/>
                <a:gd name="T77" fmla="*/ T76 w 823"/>
                <a:gd name="T78" fmla="+- 0 345 -471"/>
                <a:gd name="T79" fmla="*/ 345 h 823"/>
                <a:gd name="T80" fmla="+- 0 10816 10261"/>
                <a:gd name="T81" fmla="*/ T80 w 823"/>
                <a:gd name="T82" fmla="+- 0 326 -471"/>
                <a:gd name="T83" fmla="*/ 326 h 823"/>
                <a:gd name="T84" fmla="+- 0 10880 10261"/>
                <a:gd name="T85" fmla="*/ T84 w 823"/>
                <a:gd name="T86" fmla="+- 0 295 -471"/>
                <a:gd name="T87" fmla="*/ 295 h 823"/>
                <a:gd name="T88" fmla="+- 0 10937 10261"/>
                <a:gd name="T89" fmla="*/ T88 w 823"/>
                <a:gd name="T90" fmla="+- 0 255 -471"/>
                <a:gd name="T91" fmla="*/ 255 h 823"/>
                <a:gd name="T92" fmla="+- 0 10987 10261"/>
                <a:gd name="T93" fmla="*/ T92 w 823"/>
                <a:gd name="T94" fmla="+- 0 205 -471"/>
                <a:gd name="T95" fmla="*/ 205 h 823"/>
                <a:gd name="T96" fmla="+- 0 11027 10261"/>
                <a:gd name="T97" fmla="*/ T96 w 823"/>
                <a:gd name="T98" fmla="+- 0 148 -471"/>
                <a:gd name="T99" fmla="*/ 148 h 823"/>
                <a:gd name="T100" fmla="+- 0 11058 10261"/>
                <a:gd name="T101" fmla="*/ T100 w 823"/>
                <a:gd name="T102" fmla="+- 0 84 -471"/>
                <a:gd name="T103" fmla="*/ 84 h 823"/>
                <a:gd name="T104" fmla="+- 0 11077 10261"/>
                <a:gd name="T105" fmla="*/ T104 w 823"/>
                <a:gd name="T106" fmla="+- 0 14 -471"/>
                <a:gd name="T107" fmla="*/ 14 h 823"/>
                <a:gd name="T108" fmla="+- 0 11083 10261"/>
                <a:gd name="T109" fmla="*/ T108 w 823"/>
                <a:gd name="T110" fmla="+- 0 -60 -471"/>
                <a:gd name="T111" fmla="*/ -60 h 823"/>
                <a:gd name="T112" fmla="+- 0 11077 10261"/>
                <a:gd name="T113" fmla="*/ T112 w 823"/>
                <a:gd name="T114" fmla="+- 0 -133 -471"/>
                <a:gd name="T115" fmla="*/ -133 h 823"/>
                <a:gd name="T116" fmla="+- 0 11058 10261"/>
                <a:gd name="T117" fmla="*/ T116 w 823"/>
                <a:gd name="T118" fmla="+- 0 -203 -471"/>
                <a:gd name="T119" fmla="*/ -203 h 823"/>
                <a:gd name="T120" fmla="+- 0 11027 10261"/>
                <a:gd name="T121" fmla="*/ T120 w 823"/>
                <a:gd name="T122" fmla="+- 0 -267 -471"/>
                <a:gd name="T123" fmla="*/ -267 h 823"/>
                <a:gd name="T124" fmla="+- 0 10987 10261"/>
                <a:gd name="T125" fmla="*/ T124 w 823"/>
                <a:gd name="T126" fmla="+- 0 -324 -471"/>
                <a:gd name="T127" fmla="*/ -324 h 823"/>
                <a:gd name="T128" fmla="+- 0 10937 10261"/>
                <a:gd name="T129" fmla="*/ T128 w 823"/>
                <a:gd name="T130" fmla="+- 0 -374 -471"/>
                <a:gd name="T131" fmla="*/ -374 h 823"/>
                <a:gd name="T132" fmla="+- 0 10880 10261"/>
                <a:gd name="T133" fmla="*/ T132 w 823"/>
                <a:gd name="T134" fmla="+- 0 -414 -471"/>
                <a:gd name="T135" fmla="*/ -414 h 823"/>
                <a:gd name="T136" fmla="+- 0 10816 10261"/>
                <a:gd name="T137" fmla="*/ T136 w 823"/>
                <a:gd name="T138" fmla="+- 0 -445 -471"/>
                <a:gd name="T139" fmla="*/ -445 h 823"/>
                <a:gd name="T140" fmla="+- 0 10746 10261"/>
                <a:gd name="T141" fmla="*/ T140 w 823"/>
                <a:gd name="T142" fmla="+- 0 -464 -471"/>
                <a:gd name="T143" fmla="*/ -464 h 823"/>
                <a:gd name="T144" fmla="+- 0 10672 10261"/>
                <a:gd name="T145" fmla="*/ T144 w 823"/>
                <a:gd name="T146" fmla="+- 0 -471 -471"/>
                <a:gd name="T147" fmla="*/ -471 h 82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823" h="823">
                  <a:moveTo>
                    <a:pt x="411" y="0"/>
                  </a:moveTo>
                  <a:lnTo>
                    <a:pt x="338" y="7"/>
                  </a:lnTo>
                  <a:lnTo>
                    <a:pt x="268" y="26"/>
                  </a:lnTo>
                  <a:lnTo>
                    <a:pt x="204" y="57"/>
                  </a:lnTo>
                  <a:lnTo>
                    <a:pt x="147" y="97"/>
                  </a:lnTo>
                  <a:lnTo>
                    <a:pt x="97" y="147"/>
                  </a:lnTo>
                  <a:lnTo>
                    <a:pt x="57" y="204"/>
                  </a:lnTo>
                  <a:lnTo>
                    <a:pt x="26" y="268"/>
                  </a:lnTo>
                  <a:lnTo>
                    <a:pt x="7" y="338"/>
                  </a:lnTo>
                  <a:lnTo>
                    <a:pt x="0" y="411"/>
                  </a:lnTo>
                  <a:lnTo>
                    <a:pt x="7" y="485"/>
                  </a:lnTo>
                  <a:lnTo>
                    <a:pt x="26" y="555"/>
                  </a:lnTo>
                  <a:lnTo>
                    <a:pt x="57" y="619"/>
                  </a:lnTo>
                  <a:lnTo>
                    <a:pt x="97" y="676"/>
                  </a:lnTo>
                  <a:lnTo>
                    <a:pt x="147" y="726"/>
                  </a:lnTo>
                  <a:lnTo>
                    <a:pt x="204" y="766"/>
                  </a:lnTo>
                  <a:lnTo>
                    <a:pt x="268" y="797"/>
                  </a:lnTo>
                  <a:lnTo>
                    <a:pt x="338" y="816"/>
                  </a:lnTo>
                  <a:lnTo>
                    <a:pt x="411" y="822"/>
                  </a:lnTo>
                  <a:lnTo>
                    <a:pt x="485" y="816"/>
                  </a:lnTo>
                  <a:lnTo>
                    <a:pt x="555" y="797"/>
                  </a:lnTo>
                  <a:lnTo>
                    <a:pt x="619" y="766"/>
                  </a:lnTo>
                  <a:lnTo>
                    <a:pt x="676" y="726"/>
                  </a:lnTo>
                  <a:lnTo>
                    <a:pt x="726" y="676"/>
                  </a:lnTo>
                  <a:lnTo>
                    <a:pt x="766" y="619"/>
                  </a:lnTo>
                  <a:lnTo>
                    <a:pt x="797" y="555"/>
                  </a:lnTo>
                  <a:lnTo>
                    <a:pt x="816" y="485"/>
                  </a:lnTo>
                  <a:lnTo>
                    <a:pt x="822" y="411"/>
                  </a:lnTo>
                  <a:lnTo>
                    <a:pt x="816" y="338"/>
                  </a:lnTo>
                  <a:lnTo>
                    <a:pt x="797" y="268"/>
                  </a:lnTo>
                  <a:lnTo>
                    <a:pt x="766" y="204"/>
                  </a:lnTo>
                  <a:lnTo>
                    <a:pt x="726" y="147"/>
                  </a:lnTo>
                  <a:lnTo>
                    <a:pt x="676" y="97"/>
                  </a:lnTo>
                  <a:lnTo>
                    <a:pt x="619" y="57"/>
                  </a:lnTo>
                  <a:lnTo>
                    <a:pt x="555" y="26"/>
                  </a:lnTo>
                  <a:lnTo>
                    <a:pt x="485" y="7"/>
                  </a:lnTo>
                  <a:lnTo>
                    <a:pt x="411" y="0"/>
                  </a:lnTo>
                  <a:close/>
                </a:path>
              </a:pathLst>
            </a:custGeom>
            <a:solidFill>
              <a:srgbClr val="FAA61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sp>
          <p:nvSpPr>
            <p:cNvPr id="34" name="Text Box 26">
              <a:extLst>
                <a:ext uri="{FF2B5EF4-FFF2-40B4-BE49-F238E27FC236}">
                  <a16:creationId xmlns:a16="http://schemas.microsoft.com/office/drawing/2014/main" id="{1C1A9B77-DED0-4810-8FF0-A5BF1876241A}"/>
                </a:ext>
              </a:extLst>
            </p:cNvPr>
            <p:cNvSpPr txBox="1">
              <a:spLocks noChangeArrowheads="1"/>
            </p:cNvSpPr>
            <p:nvPr/>
          </p:nvSpPr>
          <p:spPr bwMode="auto">
            <a:xfrm>
              <a:off x="8888" y="-500"/>
              <a:ext cx="2183" cy="1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en-US" sz="2800" b="1" dirty="0">
                  <a:effectLst/>
                  <a:latin typeface="Myriad Pro Light"/>
                  <a:ea typeface="Myriad Pro"/>
                  <a:cs typeface="Myriad Pro"/>
                </a:rPr>
                <a:t> </a:t>
              </a:r>
              <a:endParaRPr lang="de-DE" sz="1100" dirty="0">
                <a:effectLst/>
                <a:latin typeface="Myriad Pro"/>
                <a:ea typeface="Myriad Pro"/>
                <a:cs typeface="Myriad Pro"/>
              </a:endParaRPr>
            </a:p>
            <a:p>
              <a:pPr>
                <a:spcBef>
                  <a:spcPts val="40"/>
                </a:spcBef>
                <a:spcAft>
                  <a:spcPts val="0"/>
                </a:spcAft>
              </a:pPr>
              <a:r>
                <a:rPr lang="en-US" sz="2550" b="1" dirty="0">
                  <a:effectLst/>
                  <a:latin typeface="Myriad Pro Light"/>
                  <a:ea typeface="Myriad Pro"/>
                  <a:cs typeface="Myriad Pro"/>
                </a:rPr>
                <a:t> </a:t>
              </a:r>
              <a:endParaRPr lang="de-DE" sz="1100" dirty="0">
                <a:effectLst/>
                <a:latin typeface="Myriad Pro"/>
                <a:ea typeface="Myriad Pro"/>
                <a:cs typeface="Myriad Pro"/>
              </a:endParaRPr>
            </a:p>
            <a:p>
              <a:pPr marR="22225" algn="ctr">
                <a:spcBef>
                  <a:spcPts val="5"/>
                </a:spcBef>
                <a:spcAft>
                  <a:spcPts val="0"/>
                </a:spcAft>
              </a:pPr>
              <a:r>
                <a:rPr lang="en-US" sz="2500" b="1" dirty="0">
                  <a:solidFill>
                    <a:srgbClr val="FFFFFF"/>
                  </a:solidFill>
                  <a:effectLst/>
                  <a:latin typeface="Myriad Pro SemiCond"/>
                  <a:ea typeface="Myriad Pro"/>
                  <a:cs typeface="Myriad Pro"/>
                </a:rPr>
                <a:t>M</a:t>
              </a:r>
              <a:endParaRPr lang="de-DE" sz="1100" dirty="0">
                <a:effectLst/>
                <a:latin typeface="Myriad Pro"/>
                <a:ea typeface="Myriad Pro"/>
                <a:cs typeface="Myriad Pro"/>
              </a:endParaRPr>
            </a:p>
          </p:txBody>
        </p:sp>
      </p:grpSp>
      <p:sp>
        <p:nvSpPr>
          <p:cNvPr id="35" name="Textfeld 34">
            <a:extLst>
              <a:ext uri="{FF2B5EF4-FFF2-40B4-BE49-F238E27FC236}">
                <a16:creationId xmlns:a16="http://schemas.microsoft.com/office/drawing/2014/main" id="{A6889B58-4319-47E7-8C8D-5CD2B1657813}"/>
              </a:ext>
            </a:extLst>
          </p:cNvPr>
          <p:cNvSpPr txBox="1"/>
          <p:nvPr/>
        </p:nvSpPr>
        <p:spPr>
          <a:xfrm>
            <a:off x="7848878" y="4880655"/>
            <a:ext cx="2409825" cy="646331"/>
          </a:xfrm>
          <a:prstGeom prst="rect">
            <a:avLst/>
          </a:prstGeom>
          <a:noFill/>
        </p:spPr>
        <p:txBody>
          <a:bodyPr wrap="square" rtlCol="0">
            <a:spAutoFit/>
          </a:bodyPr>
          <a:lstStyle/>
          <a:p>
            <a:r>
              <a:rPr lang="de-DE" i="1" dirty="0"/>
              <a:t>Le </a:t>
            </a:r>
            <a:r>
              <a:rPr lang="de-DE" i="1" dirty="0" err="1"/>
              <a:t>Médiateur</a:t>
            </a:r>
            <a:r>
              <a:rPr lang="de-DE" i="1" dirty="0"/>
              <a:t> </a:t>
            </a:r>
            <a:r>
              <a:rPr lang="de-DE" i="1" dirty="0" err="1"/>
              <a:t>maîtrise</a:t>
            </a:r>
            <a:r>
              <a:rPr lang="de-DE" i="1" dirty="0"/>
              <a:t> la </a:t>
            </a:r>
            <a:r>
              <a:rPr lang="de-DE" i="1" dirty="0" err="1"/>
              <a:t>communication</a:t>
            </a:r>
            <a:endParaRPr lang="de-DE" i="1" dirty="0"/>
          </a:p>
        </p:txBody>
      </p:sp>
      <p:sp>
        <p:nvSpPr>
          <p:cNvPr id="4" name="Rectangle 1">
            <a:extLst>
              <a:ext uri="{FF2B5EF4-FFF2-40B4-BE49-F238E27FC236}">
                <a16:creationId xmlns:a16="http://schemas.microsoft.com/office/drawing/2014/main" id="{A8BE9E40-7348-6742-D813-3E90E0B7F523}"/>
              </a:ext>
            </a:extLst>
          </p:cNvPr>
          <p:cNvSpPr>
            <a:spLocks noChangeArrowheads="1"/>
          </p:cNvSpPr>
          <p:nvPr/>
        </p:nvSpPr>
        <p:spPr bwMode="auto">
          <a:xfrm>
            <a:off x="0" y="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E601981D-62C2-A825-7467-FC311CF34847}"/>
              </a:ext>
            </a:extLst>
          </p:cNvPr>
          <p:cNvSpPr>
            <a:spLocks noChangeArrowheads="1"/>
          </p:cNvSpPr>
          <p:nvPr/>
        </p:nvSpPr>
        <p:spPr bwMode="auto">
          <a:xfrm>
            <a:off x="152400" y="1524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6" name="Rectangle 3">
            <a:extLst>
              <a:ext uri="{FF2B5EF4-FFF2-40B4-BE49-F238E27FC236}">
                <a16:creationId xmlns:a16="http://schemas.microsoft.com/office/drawing/2014/main" id="{57290A85-79BE-7BBD-CB23-F9EC494B7FD5}"/>
              </a:ext>
            </a:extLst>
          </p:cNvPr>
          <p:cNvSpPr>
            <a:spLocks noChangeArrowheads="1"/>
          </p:cNvSpPr>
          <p:nvPr/>
        </p:nvSpPr>
        <p:spPr bwMode="auto">
          <a:xfrm>
            <a:off x="304800" y="3048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7" name="Rectangle 4">
            <a:extLst>
              <a:ext uri="{FF2B5EF4-FFF2-40B4-BE49-F238E27FC236}">
                <a16:creationId xmlns:a16="http://schemas.microsoft.com/office/drawing/2014/main" id="{E97D1CF5-9EC0-9A6B-52BA-D0EEC9853D82}"/>
              </a:ext>
            </a:extLst>
          </p:cNvPr>
          <p:cNvSpPr>
            <a:spLocks noChangeArrowheads="1"/>
          </p:cNvSpPr>
          <p:nvPr/>
        </p:nvSpPr>
        <p:spPr bwMode="auto">
          <a:xfrm>
            <a:off x="457200" y="4572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8" name="Rectangle 5">
            <a:extLst>
              <a:ext uri="{FF2B5EF4-FFF2-40B4-BE49-F238E27FC236}">
                <a16:creationId xmlns:a16="http://schemas.microsoft.com/office/drawing/2014/main" id="{5A084DDD-D297-0E31-72E6-1A259DECF4DD}"/>
              </a:ext>
            </a:extLst>
          </p:cNvPr>
          <p:cNvSpPr>
            <a:spLocks noChangeArrowheads="1"/>
          </p:cNvSpPr>
          <p:nvPr/>
        </p:nvSpPr>
        <p:spPr bwMode="auto">
          <a:xfrm>
            <a:off x="609600" y="6096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8629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7FD46F-426E-4E4E-A41D-F04037409346}"/>
              </a:ext>
            </a:extLst>
          </p:cNvPr>
          <p:cNvSpPr>
            <a:spLocks noGrp="1"/>
          </p:cNvSpPr>
          <p:nvPr>
            <p:ph type="title"/>
          </p:nvPr>
        </p:nvSpPr>
        <p:spPr>
          <a:xfrm>
            <a:off x="1097280" y="479064"/>
            <a:ext cx="10058400" cy="1106768"/>
          </a:xfrm>
        </p:spPr>
        <p:txBody>
          <a:bodyPr/>
          <a:lstStyle/>
          <a:p>
            <a:r>
              <a:rPr lang="en-GB" i="1" dirty="0" err="1">
                <a:solidFill>
                  <a:schemeClr val="tx1"/>
                </a:solidFill>
              </a:rPr>
              <a:t>Etapes</a:t>
            </a:r>
            <a:r>
              <a:rPr lang="en-GB" i="1" dirty="0">
                <a:solidFill>
                  <a:schemeClr val="tx1"/>
                </a:solidFill>
              </a:rPr>
              <a:t> de la</a:t>
            </a:r>
            <a:r>
              <a:rPr lang="de-DE" dirty="0">
                <a:solidFill>
                  <a:schemeClr val="tx1"/>
                </a:solidFill>
              </a:rPr>
              <a:t> </a:t>
            </a:r>
            <a:r>
              <a:rPr lang="de-DE" i="1" dirty="0"/>
              <a:t>Mediation</a:t>
            </a:r>
          </a:p>
        </p:txBody>
      </p:sp>
      <p:sp>
        <p:nvSpPr>
          <p:cNvPr id="3" name="Inhaltsplatzhalter 2">
            <a:extLst>
              <a:ext uri="{FF2B5EF4-FFF2-40B4-BE49-F238E27FC236}">
                <a16:creationId xmlns:a16="http://schemas.microsoft.com/office/drawing/2014/main" id="{36E9644D-A431-4907-AD36-92D169C958EF}"/>
              </a:ext>
            </a:extLst>
          </p:cNvPr>
          <p:cNvSpPr>
            <a:spLocks noGrp="1"/>
          </p:cNvSpPr>
          <p:nvPr>
            <p:ph idx="1"/>
          </p:nvPr>
        </p:nvSpPr>
        <p:spPr>
          <a:xfrm>
            <a:off x="1097280" y="1845734"/>
            <a:ext cx="10058400" cy="1935691"/>
          </a:xfrm>
        </p:spPr>
        <p:txBody>
          <a:bodyPr>
            <a:normAutofit/>
          </a:bodyPr>
          <a:lstStyle/>
          <a:p>
            <a:r>
              <a:rPr lang="de-DE" dirty="0"/>
              <a:t>3. Stage: </a:t>
            </a:r>
            <a:r>
              <a:rPr lang="de-DE" i="1" dirty="0">
                <a:solidFill>
                  <a:schemeClr val="tx1"/>
                </a:solidFill>
              </a:rPr>
              <a:t>Du </a:t>
            </a:r>
            <a:r>
              <a:rPr lang="de-DE" i="1" dirty="0" err="1">
                <a:solidFill>
                  <a:schemeClr val="tx1"/>
                </a:solidFill>
              </a:rPr>
              <a:t>sujet</a:t>
            </a:r>
            <a:r>
              <a:rPr lang="de-DE" i="1" dirty="0">
                <a:solidFill>
                  <a:schemeClr val="tx1"/>
                </a:solidFill>
              </a:rPr>
              <a:t> à </a:t>
            </a:r>
            <a:r>
              <a:rPr lang="de-DE" i="1" dirty="0" err="1">
                <a:solidFill>
                  <a:schemeClr val="tx1"/>
                </a:solidFill>
              </a:rPr>
              <a:t>l'intérêt</a:t>
            </a:r>
            <a:endParaRPr lang="de-DE" i="1" dirty="0">
              <a:solidFill>
                <a:schemeClr val="tx1"/>
              </a:solidFill>
            </a:endParaRPr>
          </a:p>
          <a:p>
            <a:endParaRPr lang="de-DE" sz="100" dirty="0">
              <a:solidFill>
                <a:schemeClr val="tx1"/>
              </a:solidFill>
            </a:endParaRPr>
          </a:p>
          <a:p>
            <a:pPr lvl="1">
              <a:buFont typeface="Arial" panose="020B0604020202020204" pitchFamily="34" charset="0"/>
              <a:buChar char="•"/>
            </a:pPr>
            <a:r>
              <a:rPr lang="de-DE" sz="1400" i="1" dirty="0" err="1">
                <a:solidFill>
                  <a:schemeClr val="tx1"/>
                </a:solidFill>
              </a:rPr>
              <a:t>Eclaircir</a:t>
            </a:r>
            <a:r>
              <a:rPr lang="de-DE" sz="1400" i="1" dirty="0">
                <a:solidFill>
                  <a:schemeClr val="tx1"/>
                </a:solidFill>
              </a:rPr>
              <a:t> le </a:t>
            </a:r>
            <a:r>
              <a:rPr lang="de-DE" sz="1400" i="1" dirty="0" err="1">
                <a:solidFill>
                  <a:schemeClr val="tx1"/>
                </a:solidFill>
              </a:rPr>
              <a:t>conflit</a:t>
            </a:r>
            <a:endParaRPr lang="de-DE" sz="1400" i="1" dirty="0">
              <a:solidFill>
                <a:schemeClr val="tx1"/>
              </a:solidFill>
            </a:endParaRPr>
          </a:p>
          <a:p>
            <a:pPr lvl="1">
              <a:buFont typeface="Arial" panose="020B0604020202020204" pitchFamily="34" charset="0"/>
              <a:buChar char="•"/>
            </a:pPr>
            <a:r>
              <a:rPr lang="fr-FR" sz="1400" i="1" dirty="0">
                <a:solidFill>
                  <a:schemeClr val="tx1"/>
                </a:solidFill>
              </a:rPr>
              <a:t>Clarifier les intérêts et émotions</a:t>
            </a:r>
            <a:endParaRPr lang="de-DE" sz="1400" i="1" dirty="0">
              <a:solidFill>
                <a:schemeClr val="tx1"/>
              </a:solidFill>
            </a:endParaRPr>
          </a:p>
          <a:p>
            <a:pPr lvl="1">
              <a:buFont typeface="Arial" panose="020B0604020202020204" pitchFamily="34" charset="0"/>
              <a:buChar char="•"/>
            </a:pPr>
            <a:r>
              <a:rPr lang="fr-FR" sz="1400" i="1" dirty="0">
                <a:solidFill>
                  <a:schemeClr val="tx1"/>
                </a:solidFill>
              </a:rPr>
              <a:t>Reconnaître les besoins, formuler des souhaits</a:t>
            </a:r>
            <a:endParaRPr lang="de-DE" sz="1400" i="1" dirty="0">
              <a:solidFill>
                <a:schemeClr val="tx1"/>
              </a:solidFill>
            </a:endParaRPr>
          </a:p>
          <a:p>
            <a:pPr lvl="1">
              <a:buFont typeface="Arial" panose="020B0604020202020204" pitchFamily="34" charset="0"/>
              <a:buChar char="•"/>
            </a:pPr>
            <a:r>
              <a:rPr lang="de-DE" sz="1400" i="1" dirty="0">
                <a:solidFill>
                  <a:schemeClr val="tx1"/>
                </a:solidFill>
              </a:rPr>
              <a:t>Dissolution des </a:t>
            </a:r>
            <a:r>
              <a:rPr lang="de-DE" sz="1400" i="1" dirty="0" err="1">
                <a:solidFill>
                  <a:schemeClr val="tx1"/>
                </a:solidFill>
              </a:rPr>
              <a:t>positions</a:t>
            </a:r>
            <a:endParaRPr lang="de-DE" sz="1400" i="1" dirty="0">
              <a:solidFill>
                <a:schemeClr val="tx1"/>
              </a:solidFill>
            </a:endParaRPr>
          </a:p>
          <a:p>
            <a:pPr lvl="1">
              <a:buFont typeface="Arial" panose="020B0604020202020204" pitchFamily="34" charset="0"/>
              <a:buChar char="•"/>
            </a:pPr>
            <a:endParaRPr lang="de-DE" dirty="0"/>
          </a:p>
          <a:p>
            <a:pPr marL="201168" lvl="1" indent="0">
              <a:buNone/>
            </a:pPr>
            <a:endParaRPr lang="de-DE" dirty="0"/>
          </a:p>
        </p:txBody>
      </p:sp>
      <p:pic>
        <p:nvPicPr>
          <p:cNvPr id="22" name="Picture 2">
            <a:extLst>
              <a:ext uri="{FF2B5EF4-FFF2-40B4-BE49-F238E27FC236}">
                <a16:creationId xmlns:a16="http://schemas.microsoft.com/office/drawing/2014/main" id="{CC38AA30-F6EF-4EEB-A435-08E4F5FB23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3973" y="873498"/>
            <a:ext cx="2049463"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Fußzeilenplatzhalter 22">
            <a:extLst>
              <a:ext uri="{FF2B5EF4-FFF2-40B4-BE49-F238E27FC236}">
                <a16:creationId xmlns:a16="http://schemas.microsoft.com/office/drawing/2014/main" id="{BF8CC564-C674-4B57-85A7-DC7DF0458E7B}"/>
              </a:ext>
            </a:extLst>
          </p:cNvPr>
          <p:cNvSpPr>
            <a:spLocks noGrp="1"/>
          </p:cNvSpPr>
          <p:nvPr>
            <p:ph type="ftr" sz="quarter" idx="11"/>
          </p:nvPr>
        </p:nvSpPr>
        <p:spPr/>
        <p:txBody>
          <a:bodyPr/>
          <a:lstStyle/>
          <a:p>
            <a:r>
              <a:rPr lang="en-US" sz="900" dirty="0" err="1"/>
              <a:t>MÉdiation</a:t>
            </a:r>
            <a:r>
              <a:rPr lang="en-US" sz="900" dirty="0"/>
              <a:t> En </a:t>
            </a:r>
            <a:r>
              <a:rPr lang="en-US" sz="900" dirty="0" err="1"/>
              <a:t>Allemagne</a:t>
            </a:r>
            <a:r>
              <a:rPr lang="en-US" sz="900" dirty="0"/>
              <a:t> – </a:t>
            </a:r>
            <a:r>
              <a:rPr lang="en-US" sz="900" dirty="0" err="1">
                <a:solidFill>
                  <a:schemeClr val="bg1"/>
                </a:solidFill>
              </a:rPr>
              <a:t>Avocate</a:t>
            </a:r>
            <a:r>
              <a:rPr lang="en-US" sz="900" dirty="0">
                <a:solidFill>
                  <a:schemeClr val="bg1"/>
                </a:solidFill>
              </a:rPr>
              <a:t> et </a:t>
            </a:r>
            <a:r>
              <a:rPr lang="en-US" sz="900" dirty="0" err="1">
                <a:solidFill>
                  <a:schemeClr val="bg1"/>
                </a:solidFill>
              </a:rPr>
              <a:t>Médiatrice</a:t>
            </a:r>
            <a:r>
              <a:rPr lang="en-US" sz="900" dirty="0">
                <a:solidFill>
                  <a:schemeClr val="bg1"/>
                </a:solidFill>
              </a:rPr>
              <a:t> </a:t>
            </a:r>
            <a:r>
              <a:rPr lang="en-US" sz="900" dirty="0"/>
              <a:t>Ingrid Hönlinger</a:t>
            </a:r>
            <a:endParaRPr lang="de-DE" sz="900" dirty="0"/>
          </a:p>
        </p:txBody>
      </p:sp>
      <p:sp>
        <p:nvSpPr>
          <p:cNvPr id="24" name="Foliennummernplatzhalter 23">
            <a:extLst>
              <a:ext uri="{FF2B5EF4-FFF2-40B4-BE49-F238E27FC236}">
                <a16:creationId xmlns:a16="http://schemas.microsoft.com/office/drawing/2014/main" id="{C9A3D3B3-7FEE-4E1F-955C-E5344DCE4947}"/>
              </a:ext>
            </a:extLst>
          </p:cNvPr>
          <p:cNvSpPr>
            <a:spLocks noGrp="1"/>
          </p:cNvSpPr>
          <p:nvPr>
            <p:ph type="sldNum" sz="quarter" idx="12"/>
          </p:nvPr>
        </p:nvSpPr>
        <p:spPr/>
        <p:txBody>
          <a:bodyPr/>
          <a:lstStyle/>
          <a:p>
            <a:fld id="{6E092E10-1193-4142-AB02-F68BE95F7433}" type="slidenum">
              <a:rPr lang="de-DE" smtClean="0"/>
              <a:t>7</a:t>
            </a:fld>
            <a:endParaRPr lang="de-DE"/>
          </a:p>
        </p:txBody>
      </p:sp>
      <p:sp>
        <p:nvSpPr>
          <p:cNvPr id="25" name="Textfeld 24">
            <a:extLst>
              <a:ext uri="{FF2B5EF4-FFF2-40B4-BE49-F238E27FC236}">
                <a16:creationId xmlns:a16="http://schemas.microsoft.com/office/drawing/2014/main" id="{2B69ED12-B9B7-4EC1-87E7-851A9F289890}"/>
              </a:ext>
            </a:extLst>
          </p:cNvPr>
          <p:cNvSpPr txBox="1"/>
          <p:nvPr/>
        </p:nvSpPr>
        <p:spPr>
          <a:xfrm>
            <a:off x="7870677" y="2144994"/>
            <a:ext cx="2594123" cy="923330"/>
          </a:xfrm>
          <a:prstGeom prst="rect">
            <a:avLst/>
          </a:prstGeom>
          <a:noFill/>
        </p:spPr>
        <p:txBody>
          <a:bodyPr wrap="square" rtlCol="0">
            <a:spAutoFit/>
          </a:bodyPr>
          <a:lstStyle/>
          <a:p>
            <a:r>
              <a:rPr lang="fr-FR" i="1" dirty="0"/>
              <a:t>La communication directe est mise en œuvre étape par étape</a:t>
            </a:r>
            <a:endParaRPr lang="de-DE" i="1" dirty="0"/>
          </a:p>
        </p:txBody>
      </p:sp>
      <p:sp>
        <p:nvSpPr>
          <p:cNvPr id="26" name="Inhaltsplatzhalter 2">
            <a:extLst>
              <a:ext uri="{FF2B5EF4-FFF2-40B4-BE49-F238E27FC236}">
                <a16:creationId xmlns:a16="http://schemas.microsoft.com/office/drawing/2014/main" id="{9453DC94-2083-4604-896D-54EDDE30A44F}"/>
              </a:ext>
            </a:extLst>
          </p:cNvPr>
          <p:cNvSpPr txBox="1">
            <a:spLocks/>
          </p:cNvSpPr>
          <p:nvPr/>
        </p:nvSpPr>
        <p:spPr>
          <a:xfrm>
            <a:off x="1097280" y="4178264"/>
            <a:ext cx="10058400" cy="1935691"/>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de-DE" sz="1900" dirty="0"/>
              <a:t>4. Stage: </a:t>
            </a:r>
            <a:r>
              <a:rPr lang="de-DE" sz="1900" i="1" dirty="0" err="1">
                <a:solidFill>
                  <a:schemeClr val="tx1"/>
                </a:solidFill>
              </a:rPr>
              <a:t>Elaborer</a:t>
            </a:r>
            <a:r>
              <a:rPr lang="de-DE" sz="1900" i="1" dirty="0">
                <a:solidFill>
                  <a:schemeClr val="tx1"/>
                </a:solidFill>
              </a:rPr>
              <a:t> des </a:t>
            </a:r>
            <a:r>
              <a:rPr lang="de-DE" sz="1900" i="1" dirty="0" err="1">
                <a:solidFill>
                  <a:schemeClr val="tx1"/>
                </a:solidFill>
              </a:rPr>
              <a:t>solutions</a:t>
            </a:r>
            <a:endParaRPr lang="de-DE" sz="1900" i="1" dirty="0">
              <a:solidFill>
                <a:schemeClr val="tx1"/>
              </a:solidFill>
            </a:endParaRPr>
          </a:p>
          <a:p>
            <a:pPr lvl="1">
              <a:buFont typeface="Arial" panose="020B0604020202020204" pitchFamily="34" charset="0"/>
              <a:buChar char="•"/>
            </a:pPr>
            <a:r>
              <a:rPr lang="de-DE" sz="1500" i="1" dirty="0">
                <a:solidFill>
                  <a:schemeClr val="tx1"/>
                </a:solidFill>
              </a:rPr>
              <a:t>Brainstorming</a:t>
            </a:r>
          </a:p>
          <a:p>
            <a:pPr lvl="1">
              <a:buFont typeface="Arial" panose="020B0604020202020204" pitchFamily="34" charset="0"/>
              <a:buChar char="•"/>
            </a:pPr>
            <a:r>
              <a:rPr lang="fr-FR" sz="1500" i="1" dirty="0">
                <a:solidFill>
                  <a:schemeClr val="tx1"/>
                </a:solidFill>
              </a:rPr>
              <a:t>Recueillir des idées de solutions</a:t>
            </a:r>
            <a:endParaRPr lang="de-DE" sz="1500" i="1" dirty="0">
              <a:solidFill>
                <a:schemeClr val="tx1"/>
              </a:solidFill>
            </a:endParaRPr>
          </a:p>
          <a:p>
            <a:pPr lvl="1">
              <a:buFont typeface="Arial" panose="020B0604020202020204" pitchFamily="34" charset="0"/>
              <a:buChar char="•"/>
            </a:pPr>
            <a:r>
              <a:rPr lang="de-DE" sz="1500" i="1" dirty="0" err="1">
                <a:solidFill>
                  <a:schemeClr val="tx1"/>
                </a:solidFill>
              </a:rPr>
              <a:t>Évaluer</a:t>
            </a:r>
            <a:r>
              <a:rPr lang="de-DE" sz="1500" i="1" dirty="0">
                <a:solidFill>
                  <a:schemeClr val="tx1"/>
                </a:solidFill>
              </a:rPr>
              <a:t> </a:t>
            </a:r>
            <a:r>
              <a:rPr lang="de-DE" sz="1500" i="1" dirty="0" err="1">
                <a:solidFill>
                  <a:schemeClr val="tx1"/>
                </a:solidFill>
              </a:rPr>
              <a:t>les</a:t>
            </a:r>
            <a:r>
              <a:rPr lang="de-DE" sz="1500" i="1" dirty="0">
                <a:solidFill>
                  <a:schemeClr val="tx1"/>
                </a:solidFill>
              </a:rPr>
              <a:t> </a:t>
            </a:r>
            <a:r>
              <a:rPr lang="de-DE" sz="1500" i="1" dirty="0" err="1">
                <a:solidFill>
                  <a:schemeClr val="tx1"/>
                </a:solidFill>
              </a:rPr>
              <a:t>idées</a:t>
            </a:r>
            <a:endParaRPr lang="de-DE" sz="1500" i="1" dirty="0">
              <a:solidFill>
                <a:schemeClr val="tx1"/>
              </a:solidFill>
            </a:endParaRPr>
          </a:p>
          <a:p>
            <a:pPr lvl="1">
              <a:buFont typeface="Arial" panose="020B0604020202020204" pitchFamily="34" charset="0"/>
              <a:buChar char="•"/>
            </a:pPr>
            <a:r>
              <a:rPr lang="fr-FR" sz="1500" i="1" dirty="0">
                <a:solidFill>
                  <a:schemeClr val="tx1"/>
                </a:solidFill>
              </a:rPr>
              <a:t>Recherche de terrains d'entente</a:t>
            </a:r>
            <a:endParaRPr lang="de-DE" sz="1500" i="1" dirty="0">
              <a:solidFill>
                <a:schemeClr val="tx1"/>
              </a:solidFill>
            </a:endParaRPr>
          </a:p>
          <a:p>
            <a:pPr lvl="1">
              <a:buFont typeface="Arial" panose="020B0604020202020204" pitchFamily="34" charset="0"/>
              <a:buChar char="•"/>
            </a:pPr>
            <a:endParaRPr lang="de-DE" dirty="0"/>
          </a:p>
          <a:p>
            <a:pPr marL="201168" lvl="1" indent="0">
              <a:buFont typeface="Calibri" pitchFamily="34" charset="0"/>
              <a:buNone/>
            </a:pPr>
            <a:endParaRPr lang="de-DE" dirty="0"/>
          </a:p>
        </p:txBody>
      </p:sp>
      <p:sp>
        <p:nvSpPr>
          <p:cNvPr id="35" name="Textfeld 34">
            <a:extLst>
              <a:ext uri="{FF2B5EF4-FFF2-40B4-BE49-F238E27FC236}">
                <a16:creationId xmlns:a16="http://schemas.microsoft.com/office/drawing/2014/main" id="{A6889B58-4319-47E7-8C8D-5CD2B1657813}"/>
              </a:ext>
            </a:extLst>
          </p:cNvPr>
          <p:cNvSpPr txBox="1"/>
          <p:nvPr/>
        </p:nvSpPr>
        <p:spPr>
          <a:xfrm>
            <a:off x="7848878" y="4880655"/>
            <a:ext cx="2615922" cy="646331"/>
          </a:xfrm>
          <a:prstGeom prst="rect">
            <a:avLst/>
          </a:prstGeom>
          <a:noFill/>
        </p:spPr>
        <p:txBody>
          <a:bodyPr wrap="square" rtlCol="0">
            <a:spAutoFit/>
          </a:bodyPr>
          <a:lstStyle/>
          <a:p>
            <a:r>
              <a:rPr lang="de-DE" i="1" dirty="0" err="1"/>
              <a:t>Élaboration</a:t>
            </a:r>
            <a:r>
              <a:rPr lang="de-DE" i="1" dirty="0"/>
              <a:t> </a:t>
            </a:r>
            <a:r>
              <a:rPr lang="de-DE" i="1" dirty="0" err="1"/>
              <a:t>commune</a:t>
            </a:r>
            <a:r>
              <a:rPr lang="de-DE" i="1" dirty="0"/>
              <a:t> de </a:t>
            </a:r>
            <a:r>
              <a:rPr lang="de-DE" i="1" dirty="0" err="1"/>
              <a:t>solutions</a:t>
            </a:r>
            <a:endParaRPr lang="de-DE" i="1" dirty="0"/>
          </a:p>
        </p:txBody>
      </p:sp>
      <p:sp>
        <p:nvSpPr>
          <p:cNvPr id="36" name="Text Box 18">
            <a:extLst>
              <a:ext uri="{FF2B5EF4-FFF2-40B4-BE49-F238E27FC236}">
                <a16:creationId xmlns:a16="http://schemas.microsoft.com/office/drawing/2014/main" id="{60A1A96C-8B51-4616-A4BE-5A1F4A2FC690}"/>
              </a:ext>
            </a:extLst>
          </p:cNvPr>
          <p:cNvSpPr txBox="1">
            <a:spLocks noChangeArrowheads="1"/>
          </p:cNvSpPr>
          <p:nvPr/>
        </p:nvSpPr>
        <p:spPr bwMode="auto">
          <a:xfrm>
            <a:off x="5402898" y="2798763"/>
            <a:ext cx="1386205"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en-US" sz="2800" b="1" dirty="0">
                <a:effectLst/>
                <a:latin typeface="Myriad Pro Light"/>
                <a:ea typeface="Myriad Pro"/>
                <a:cs typeface="Myriad Pro"/>
              </a:rPr>
              <a:t> </a:t>
            </a:r>
            <a:endParaRPr lang="de-DE" sz="1100" dirty="0">
              <a:effectLst/>
              <a:latin typeface="Myriad Pro"/>
              <a:ea typeface="Myriad Pro"/>
              <a:cs typeface="Myriad Pro"/>
            </a:endParaRPr>
          </a:p>
          <a:p>
            <a:pPr>
              <a:spcBef>
                <a:spcPts val="15"/>
              </a:spcBef>
              <a:spcAft>
                <a:spcPts val="0"/>
              </a:spcAft>
            </a:pPr>
            <a:r>
              <a:rPr lang="en-US" sz="2400" b="1" dirty="0">
                <a:effectLst/>
                <a:latin typeface="Myriad Pro Light"/>
                <a:ea typeface="Myriad Pro"/>
                <a:cs typeface="Myriad Pro"/>
              </a:rPr>
              <a:t> </a:t>
            </a:r>
            <a:endParaRPr lang="de-DE" sz="1100" dirty="0">
              <a:effectLst/>
              <a:latin typeface="Myriad Pro"/>
              <a:ea typeface="Myriad Pro"/>
              <a:cs typeface="Myriad Pro"/>
            </a:endParaRPr>
          </a:p>
          <a:p>
            <a:pPr marR="40640" algn="ctr">
              <a:spcAft>
                <a:spcPts val="0"/>
              </a:spcAft>
            </a:pPr>
            <a:r>
              <a:rPr lang="en-US" sz="2500" b="1" dirty="0">
                <a:solidFill>
                  <a:srgbClr val="FFFFFF"/>
                </a:solidFill>
                <a:effectLst/>
                <a:latin typeface="Myriad Pro SemiCond"/>
                <a:ea typeface="Myriad Pro"/>
                <a:cs typeface="Myriad Pro"/>
              </a:rPr>
              <a:t>M</a:t>
            </a:r>
            <a:endParaRPr lang="de-DE" sz="1100" dirty="0">
              <a:effectLst/>
              <a:latin typeface="Myriad Pro"/>
              <a:ea typeface="Myriad Pro"/>
              <a:cs typeface="Myriad Pro"/>
            </a:endParaRPr>
          </a:p>
        </p:txBody>
      </p:sp>
      <p:grpSp>
        <p:nvGrpSpPr>
          <p:cNvPr id="37" name="Group 17">
            <a:extLst>
              <a:ext uri="{FF2B5EF4-FFF2-40B4-BE49-F238E27FC236}">
                <a16:creationId xmlns:a16="http://schemas.microsoft.com/office/drawing/2014/main" id="{8CA2082F-670C-4FDA-B81E-EA46D85A78A1}"/>
              </a:ext>
            </a:extLst>
          </p:cNvPr>
          <p:cNvGrpSpPr>
            <a:grpSpLocks/>
          </p:cNvGrpSpPr>
          <p:nvPr/>
        </p:nvGrpSpPr>
        <p:grpSpPr bwMode="auto">
          <a:xfrm>
            <a:off x="5402893" y="2263141"/>
            <a:ext cx="1386210" cy="1260475"/>
            <a:chOff x="8900" y="-620"/>
            <a:chExt cx="2184" cy="1985"/>
          </a:xfrm>
        </p:grpSpPr>
        <p:pic>
          <p:nvPicPr>
            <p:cNvPr id="38" name="Picture 24">
              <a:extLst>
                <a:ext uri="{FF2B5EF4-FFF2-40B4-BE49-F238E27FC236}">
                  <a16:creationId xmlns:a16="http://schemas.microsoft.com/office/drawing/2014/main" id="{81F292F7-F554-4F4C-BC54-583144FF47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38" y="212"/>
              <a:ext cx="194" cy="30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3">
              <a:extLst>
                <a:ext uri="{FF2B5EF4-FFF2-40B4-BE49-F238E27FC236}">
                  <a16:creationId xmlns:a16="http://schemas.microsoft.com/office/drawing/2014/main" id="{35B1F4C8-B3E6-4D0C-BD7B-71728965F5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1" y="215"/>
              <a:ext cx="194" cy="309"/>
            </a:xfrm>
            <a:prstGeom prst="rect">
              <a:avLst/>
            </a:prstGeom>
            <a:noFill/>
            <a:extLst>
              <a:ext uri="{909E8E84-426E-40DD-AFC4-6F175D3DCCD1}">
                <a14:hiddenFill xmlns:a14="http://schemas.microsoft.com/office/drawing/2010/main">
                  <a:solidFill>
                    <a:srgbClr val="FFFFFF"/>
                  </a:solidFill>
                </a14:hiddenFill>
              </a:ext>
            </a:extLst>
          </p:spPr>
        </p:pic>
        <p:sp>
          <p:nvSpPr>
            <p:cNvPr id="40" name="Freeform 22">
              <a:extLst>
                <a:ext uri="{FF2B5EF4-FFF2-40B4-BE49-F238E27FC236}">
                  <a16:creationId xmlns:a16="http://schemas.microsoft.com/office/drawing/2014/main" id="{20BB50F8-273A-43A4-86A2-F231F2D764CD}"/>
                </a:ext>
              </a:extLst>
            </p:cNvPr>
            <p:cNvSpPr>
              <a:spLocks/>
            </p:cNvSpPr>
            <p:nvPr/>
          </p:nvSpPr>
          <p:spPr bwMode="auto">
            <a:xfrm>
              <a:off x="9552" y="542"/>
              <a:ext cx="823" cy="823"/>
            </a:xfrm>
            <a:custGeom>
              <a:avLst/>
              <a:gdLst>
                <a:gd name="T0" fmla="+- 0 9964 9553"/>
                <a:gd name="T1" fmla="*/ T0 w 823"/>
                <a:gd name="T2" fmla="+- 0 543 543"/>
                <a:gd name="T3" fmla="*/ 543 h 823"/>
                <a:gd name="T4" fmla="+- 0 9890 9553"/>
                <a:gd name="T5" fmla="*/ T4 w 823"/>
                <a:gd name="T6" fmla="+- 0 550 543"/>
                <a:gd name="T7" fmla="*/ 550 h 823"/>
                <a:gd name="T8" fmla="+- 0 9820 9553"/>
                <a:gd name="T9" fmla="*/ T8 w 823"/>
                <a:gd name="T10" fmla="+- 0 569 543"/>
                <a:gd name="T11" fmla="*/ 569 h 823"/>
                <a:gd name="T12" fmla="+- 0 9756 9553"/>
                <a:gd name="T13" fmla="*/ T12 w 823"/>
                <a:gd name="T14" fmla="+- 0 599 543"/>
                <a:gd name="T15" fmla="*/ 599 h 823"/>
                <a:gd name="T16" fmla="+- 0 9699 9553"/>
                <a:gd name="T17" fmla="*/ T16 w 823"/>
                <a:gd name="T18" fmla="+- 0 640 543"/>
                <a:gd name="T19" fmla="*/ 640 h 823"/>
                <a:gd name="T20" fmla="+- 0 9649 9553"/>
                <a:gd name="T21" fmla="*/ T20 w 823"/>
                <a:gd name="T22" fmla="+- 0 689 543"/>
                <a:gd name="T23" fmla="*/ 689 h 823"/>
                <a:gd name="T24" fmla="+- 0 9609 9553"/>
                <a:gd name="T25" fmla="*/ T24 w 823"/>
                <a:gd name="T26" fmla="+- 0 746 543"/>
                <a:gd name="T27" fmla="*/ 746 h 823"/>
                <a:gd name="T28" fmla="+- 0 9578 9553"/>
                <a:gd name="T29" fmla="*/ T28 w 823"/>
                <a:gd name="T30" fmla="+- 0 811 543"/>
                <a:gd name="T31" fmla="*/ 811 h 823"/>
                <a:gd name="T32" fmla="+- 0 9559 9553"/>
                <a:gd name="T33" fmla="*/ T32 w 823"/>
                <a:gd name="T34" fmla="+- 0 880 543"/>
                <a:gd name="T35" fmla="*/ 880 h 823"/>
                <a:gd name="T36" fmla="+- 0 9553 9553"/>
                <a:gd name="T37" fmla="*/ T36 w 823"/>
                <a:gd name="T38" fmla="+- 0 954 543"/>
                <a:gd name="T39" fmla="*/ 954 h 823"/>
                <a:gd name="T40" fmla="+- 0 9559 9553"/>
                <a:gd name="T41" fmla="*/ T40 w 823"/>
                <a:gd name="T42" fmla="+- 0 1028 543"/>
                <a:gd name="T43" fmla="*/ 1028 h 823"/>
                <a:gd name="T44" fmla="+- 0 9578 9553"/>
                <a:gd name="T45" fmla="*/ T44 w 823"/>
                <a:gd name="T46" fmla="+- 0 1097 543"/>
                <a:gd name="T47" fmla="*/ 1097 h 823"/>
                <a:gd name="T48" fmla="+- 0 9609 9553"/>
                <a:gd name="T49" fmla="*/ T48 w 823"/>
                <a:gd name="T50" fmla="+- 0 1161 543"/>
                <a:gd name="T51" fmla="*/ 1161 h 823"/>
                <a:gd name="T52" fmla="+- 0 9649 9553"/>
                <a:gd name="T53" fmla="*/ T52 w 823"/>
                <a:gd name="T54" fmla="+- 0 1219 543"/>
                <a:gd name="T55" fmla="*/ 1219 h 823"/>
                <a:gd name="T56" fmla="+- 0 9699 9553"/>
                <a:gd name="T57" fmla="*/ T56 w 823"/>
                <a:gd name="T58" fmla="+- 0 1268 543"/>
                <a:gd name="T59" fmla="*/ 1268 h 823"/>
                <a:gd name="T60" fmla="+- 0 9756 9553"/>
                <a:gd name="T61" fmla="*/ T60 w 823"/>
                <a:gd name="T62" fmla="+- 0 1309 543"/>
                <a:gd name="T63" fmla="*/ 1309 h 823"/>
                <a:gd name="T64" fmla="+- 0 9820 9553"/>
                <a:gd name="T65" fmla="*/ T64 w 823"/>
                <a:gd name="T66" fmla="+- 0 1339 543"/>
                <a:gd name="T67" fmla="*/ 1339 h 823"/>
                <a:gd name="T68" fmla="+- 0 9890 9553"/>
                <a:gd name="T69" fmla="*/ T68 w 823"/>
                <a:gd name="T70" fmla="+- 0 1358 543"/>
                <a:gd name="T71" fmla="*/ 1358 h 823"/>
                <a:gd name="T72" fmla="+- 0 9964 9553"/>
                <a:gd name="T73" fmla="*/ T72 w 823"/>
                <a:gd name="T74" fmla="+- 0 1365 543"/>
                <a:gd name="T75" fmla="*/ 1365 h 823"/>
                <a:gd name="T76" fmla="+- 0 10038 9553"/>
                <a:gd name="T77" fmla="*/ T76 w 823"/>
                <a:gd name="T78" fmla="+- 0 1358 543"/>
                <a:gd name="T79" fmla="*/ 1358 h 823"/>
                <a:gd name="T80" fmla="+- 0 10107 9553"/>
                <a:gd name="T81" fmla="*/ T80 w 823"/>
                <a:gd name="T82" fmla="+- 0 1339 543"/>
                <a:gd name="T83" fmla="*/ 1339 h 823"/>
                <a:gd name="T84" fmla="+- 0 10171 9553"/>
                <a:gd name="T85" fmla="*/ T84 w 823"/>
                <a:gd name="T86" fmla="+- 0 1309 543"/>
                <a:gd name="T87" fmla="*/ 1309 h 823"/>
                <a:gd name="T88" fmla="+- 0 10229 9553"/>
                <a:gd name="T89" fmla="*/ T88 w 823"/>
                <a:gd name="T90" fmla="+- 0 1268 543"/>
                <a:gd name="T91" fmla="*/ 1268 h 823"/>
                <a:gd name="T92" fmla="+- 0 10278 9553"/>
                <a:gd name="T93" fmla="*/ T92 w 823"/>
                <a:gd name="T94" fmla="+- 0 1219 543"/>
                <a:gd name="T95" fmla="*/ 1219 h 823"/>
                <a:gd name="T96" fmla="+- 0 10319 9553"/>
                <a:gd name="T97" fmla="*/ T96 w 823"/>
                <a:gd name="T98" fmla="+- 0 1161 543"/>
                <a:gd name="T99" fmla="*/ 1161 h 823"/>
                <a:gd name="T100" fmla="+- 0 10349 9553"/>
                <a:gd name="T101" fmla="*/ T100 w 823"/>
                <a:gd name="T102" fmla="+- 0 1097 543"/>
                <a:gd name="T103" fmla="*/ 1097 h 823"/>
                <a:gd name="T104" fmla="+- 0 10368 9553"/>
                <a:gd name="T105" fmla="*/ T104 w 823"/>
                <a:gd name="T106" fmla="+- 0 1028 543"/>
                <a:gd name="T107" fmla="*/ 1028 h 823"/>
                <a:gd name="T108" fmla="+- 0 10375 9553"/>
                <a:gd name="T109" fmla="*/ T108 w 823"/>
                <a:gd name="T110" fmla="+- 0 954 543"/>
                <a:gd name="T111" fmla="*/ 954 h 823"/>
                <a:gd name="T112" fmla="+- 0 10368 9553"/>
                <a:gd name="T113" fmla="*/ T112 w 823"/>
                <a:gd name="T114" fmla="+- 0 880 543"/>
                <a:gd name="T115" fmla="*/ 880 h 823"/>
                <a:gd name="T116" fmla="+- 0 10349 9553"/>
                <a:gd name="T117" fmla="*/ T116 w 823"/>
                <a:gd name="T118" fmla="+- 0 811 543"/>
                <a:gd name="T119" fmla="*/ 811 h 823"/>
                <a:gd name="T120" fmla="+- 0 10319 9553"/>
                <a:gd name="T121" fmla="*/ T120 w 823"/>
                <a:gd name="T122" fmla="+- 0 746 543"/>
                <a:gd name="T123" fmla="*/ 746 h 823"/>
                <a:gd name="T124" fmla="+- 0 10278 9553"/>
                <a:gd name="T125" fmla="*/ T124 w 823"/>
                <a:gd name="T126" fmla="+- 0 689 543"/>
                <a:gd name="T127" fmla="*/ 689 h 823"/>
                <a:gd name="T128" fmla="+- 0 10229 9553"/>
                <a:gd name="T129" fmla="*/ T128 w 823"/>
                <a:gd name="T130" fmla="+- 0 640 543"/>
                <a:gd name="T131" fmla="*/ 640 h 823"/>
                <a:gd name="T132" fmla="+- 0 10171 9553"/>
                <a:gd name="T133" fmla="*/ T132 w 823"/>
                <a:gd name="T134" fmla="+- 0 599 543"/>
                <a:gd name="T135" fmla="*/ 599 h 823"/>
                <a:gd name="T136" fmla="+- 0 10107 9553"/>
                <a:gd name="T137" fmla="*/ T136 w 823"/>
                <a:gd name="T138" fmla="+- 0 569 543"/>
                <a:gd name="T139" fmla="*/ 569 h 823"/>
                <a:gd name="T140" fmla="+- 0 10038 9553"/>
                <a:gd name="T141" fmla="*/ T140 w 823"/>
                <a:gd name="T142" fmla="+- 0 550 543"/>
                <a:gd name="T143" fmla="*/ 550 h 823"/>
                <a:gd name="T144" fmla="+- 0 9964 9553"/>
                <a:gd name="T145" fmla="*/ T144 w 823"/>
                <a:gd name="T146" fmla="+- 0 543 543"/>
                <a:gd name="T147" fmla="*/ 543 h 82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823" h="823">
                  <a:moveTo>
                    <a:pt x="411" y="0"/>
                  </a:moveTo>
                  <a:lnTo>
                    <a:pt x="337" y="7"/>
                  </a:lnTo>
                  <a:lnTo>
                    <a:pt x="267" y="26"/>
                  </a:lnTo>
                  <a:lnTo>
                    <a:pt x="203" y="56"/>
                  </a:lnTo>
                  <a:lnTo>
                    <a:pt x="146" y="97"/>
                  </a:lnTo>
                  <a:lnTo>
                    <a:pt x="96" y="146"/>
                  </a:lnTo>
                  <a:lnTo>
                    <a:pt x="56" y="203"/>
                  </a:lnTo>
                  <a:lnTo>
                    <a:pt x="25" y="268"/>
                  </a:lnTo>
                  <a:lnTo>
                    <a:pt x="6" y="337"/>
                  </a:lnTo>
                  <a:lnTo>
                    <a:pt x="0" y="411"/>
                  </a:lnTo>
                  <a:lnTo>
                    <a:pt x="6" y="485"/>
                  </a:lnTo>
                  <a:lnTo>
                    <a:pt x="25" y="554"/>
                  </a:lnTo>
                  <a:lnTo>
                    <a:pt x="56" y="618"/>
                  </a:lnTo>
                  <a:lnTo>
                    <a:pt x="96" y="676"/>
                  </a:lnTo>
                  <a:lnTo>
                    <a:pt x="146" y="725"/>
                  </a:lnTo>
                  <a:lnTo>
                    <a:pt x="203" y="766"/>
                  </a:lnTo>
                  <a:lnTo>
                    <a:pt x="267" y="796"/>
                  </a:lnTo>
                  <a:lnTo>
                    <a:pt x="337" y="815"/>
                  </a:lnTo>
                  <a:lnTo>
                    <a:pt x="411" y="822"/>
                  </a:lnTo>
                  <a:lnTo>
                    <a:pt x="485" y="815"/>
                  </a:lnTo>
                  <a:lnTo>
                    <a:pt x="554" y="796"/>
                  </a:lnTo>
                  <a:lnTo>
                    <a:pt x="618" y="766"/>
                  </a:lnTo>
                  <a:lnTo>
                    <a:pt x="676" y="725"/>
                  </a:lnTo>
                  <a:lnTo>
                    <a:pt x="725" y="676"/>
                  </a:lnTo>
                  <a:lnTo>
                    <a:pt x="766" y="618"/>
                  </a:lnTo>
                  <a:lnTo>
                    <a:pt x="796" y="554"/>
                  </a:lnTo>
                  <a:lnTo>
                    <a:pt x="815" y="485"/>
                  </a:lnTo>
                  <a:lnTo>
                    <a:pt x="822" y="411"/>
                  </a:lnTo>
                  <a:lnTo>
                    <a:pt x="815" y="337"/>
                  </a:lnTo>
                  <a:lnTo>
                    <a:pt x="796" y="268"/>
                  </a:lnTo>
                  <a:lnTo>
                    <a:pt x="766" y="203"/>
                  </a:lnTo>
                  <a:lnTo>
                    <a:pt x="725" y="146"/>
                  </a:lnTo>
                  <a:lnTo>
                    <a:pt x="676" y="97"/>
                  </a:lnTo>
                  <a:lnTo>
                    <a:pt x="618" y="56"/>
                  </a:lnTo>
                  <a:lnTo>
                    <a:pt x="554" y="26"/>
                  </a:lnTo>
                  <a:lnTo>
                    <a:pt x="485" y="7"/>
                  </a:lnTo>
                  <a:lnTo>
                    <a:pt x="411" y="0"/>
                  </a:lnTo>
                  <a:close/>
                </a:path>
              </a:pathLst>
            </a:custGeom>
            <a:solidFill>
              <a:srgbClr val="40AD4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pic>
          <p:nvPicPr>
            <p:cNvPr id="41" name="Picture 21">
              <a:extLst>
                <a:ext uri="{FF2B5EF4-FFF2-40B4-BE49-F238E27FC236}">
                  <a16:creationId xmlns:a16="http://schemas.microsoft.com/office/drawing/2014/main" id="{6A2CAD9A-9FE2-4F43-9000-58D48E47AB7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65" y="-379"/>
              <a:ext cx="481" cy="117"/>
            </a:xfrm>
            <a:prstGeom prst="rect">
              <a:avLst/>
            </a:prstGeom>
            <a:noFill/>
            <a:extLst>
              <a:ext uri="{909E8E84-426E-40DD-AFC4-6F175D3DCCD1}">
                <a14:hiddenFill xmlns:a14="http://schemas.microsoft.com/office/drawing/2010/main">
                  <a:solidFill>
                    <a:srgbClr val="FFFFFF"/>
                  </a:solidFill>
                </a14:hiddenFill>
              </a:ext>
            </a:extLst>
          </p:spPr>
        </p:pic>
        <p:sp>
          <p:nvSpPr>
            <p:cNvPr id="42" name="Freeform 20">
              <a:extLst>
                <a:ext uri="{FF2B5EF4-FFF2-40B4-BE49-F238E27FC236}">
                  <a16:creationId xmlns:a16="http://schemas.microsoft.com/office/drawing/2014/main" id="{A77DF7CF-548D-470C-891F-3DBCBC2B01F3}"/>
                </a:ext>
              </a:extLst>
            </p:cNvPr>
            <p:cNvSpPr>
              <a:spLocks/>
            </p:cNvSpPr>
            <p:nvPr/>
          </p:nvSpPr>
          <p:spPr bwMode="auto">
            <a:xfrm>
              <a:off x="8900" y="-620"/>
              <a:ext cx="823" cy="823"/>
            </a:xfrm>
            <a:custGeom>
              <a:avLst/>
              <a:gdLst>
                <a:gd name="T0" fmla="+- 0 9312 8901"/>
                <a:gd name="T1" fmla="*/ T0 w 823"/>
                <a:gd name="T2" fmla="+- 0 -619 -619"/>
                <a:gd name="T3" fmla="*/ -619 h 823"/>
                <a:gd name="T4" fmla="+- 0 9238 8901"/>
                <a:gd name="T5" fmla="*/ T4 w 823"/>
                <a:gd name="T6" fmla="+- 0 -613 -619"/>
                <a:gd name="T7" fmla="*/ -613 h 823"/>
                <a:gd name="T8" fmla="+- 0 9168 8901"/>
                <a:gd name="T9" fmla="*/ T8 w 823"/>
                <a:gd name="T10" fmla="+- 0 -594 -619"/>
                <a:gd name="T11" fmla="*/ -594 h 823"/>
                <a:gd name="T12" fmla="+- 0 9104 8901"/>
                <a:gd name="T13" fmla="*/ T12 w 823"/>
                <a:gd name="T14" fmla="+- 0 -563 -619"/>
                <a:gd name="T15" fmla="*/ -563 h 823"/>
                <a:gd name="T16" fmla="+- 0 9047 8901"/>
                <a:gd name="T17" fmla="*/ T16 w 823"/>
                <a:gd name="T18" fmla="+- 0 -523 -619"/>
                <a:gd name="T19" fmla="*/ -523 h 823"/>
                <a:gd name="T20" fmla="+- 0 8997 8901"/>
                <a:gd name="T21" fmla="*/ T20 w 823"/>
                <a:gd name="T22" fmla="+- 0 -473 -619"/>
                <a:gd name="T23" fmla="*/ -473 h 823"/>
                <a:gd name="T24" fmla="+- 0 8957 8901"/>
                <a:gd name="T25" fmla="*/ T24 w 823"/>
                <a:gd name="T26" fmla="+- 0 -416 -619"/>
                <a:gd name="T27" fmla="*/ -416 h 823"/>
                <a:gd name="T28" fmla="+- 0 8927 8901"/>
                <a:gd name="T29" fmla="*/ T28 w 823"/>
                <a:gd name="T30" fmla="+- 0 -352 -619"/>
                <a:gd name="T31" fmla="*/ -352 h 823"/>
                <a:gd name="T32" fmla="+- 0 8907 8901"/>
                <a:gd name="T33" fmla="*/ T32 w 823"/>
                <a:gd name="T34" fmla="+- 0 -282 -619"/>
                <a:gd name="T35" fmla="*/ -282 h 823"/>
                <a:gd name="T36" fmla="+- 0 8901 8901"/>
                <a:gd name="T37" fmla="*/ T36 w 823"/>
                <a:gd name="T38" fmla="+- 0 -208 -619"/>
                <a:gd name="T39" fmla="*/ -208 h 823"/>
                <a:gd name="T40" fmla="+- 0 8907 8901"/>
                <a:gd name="T41" fmla="*/ T40 w 823"/>
                <a:gd name="T42" fmla="+- 0 -134 -619"/>
                <a:gd name="T43" fmla="*/ -134 h 823"/>
                <a:gd name="T44" fmla="+- 0 8927 8901"/>
                <a:gd name="T45" fmla="*/ T44 w 823"/>
                <a:gd name="T46" fmla="+- 0 -65 -619"/>
                <a:gd name="T47" fmla="*/ -65 h 823"/>
                <a:gd name="T48" fmla="+- 0 8957 8901"/>
                <a:gd name="T49" fmla="*/ T48 w 823"/>
                <a:gd name="T50" fmla="+- 0 -1 -619"/>
                <a:gd name="T51" fmla="*/ -1 h 823"/>
                <a:gd name="T52" fmla="+- 0 8997 8901"/>
                <a:gd name="T53" fmla="*/ T52 w 823"/>
                <a:gd name="T54" fmla="+- 0 57 -619"/>
                <a:gd name="T55" fmla="*/ 57 h 823"/>
                <a:gd name="T56" fmla="+- 0 9047 8901"/>
                <a:gd name="T57" fmla="*/ T56 w 823"/>
                <a:gd name="T58" fmla="+- 0 106 -619"/>
                <a:gd name="T59" fmla="*/ 106 h 823"/>
                <a:gd name="T60" fmla="+- 0 9104 8901"/>
                <a:gd name="T61" fmla="*/ T60 w 823"/>
                <a:gd name="T62" fmla="+- 0 147 -619"/>
                <a:gd name="T63" fmla="*/ 147 h 823"/>
                <a:gd name="T64" fmla="+- 0 9168 8901"/>
                <a:gd name="T65" fmla="*/ T64 w 823"/>
                <a:gd name="T66" fmla="+- 0 177 -619"/>
                <a:gd name="T67" fmla="*/ 177 h 823"/>
                <a:gd name="T68" fmla="+- 0 9238 8901"/>
                <a:gd name="T69" fmla="*/ T68 w 823"/>
                <a:gd name="T70" fmla="+- 0 196 -619"/>
                <a:gd name="T71" fmla="*/ 196 h 823"/>
                <a:gd name="T72" fmla="+- 0 9312 8901"/>
                <a:gd name="T73" fmla="*/ T72 w 823"/>
                <a:gd name="T74" fmla="+- 0 203 -619"/>
                <a:gd name="T75" fmla="*/ 203 h 823"/>
                <a:gd name="T76" fmla="+- 0 9386 8901"/>
                <a:gd name="T77" fmla="*/ T76 w 823"/>
                <a:gd name="T78" fmla="+- 0 196 -619"/>
                <a:gd name="T79" fmla="*/ 196 h 823"/>
                <a:gd name="T80" fmla="+- 0 9455 8901"/>
                <a:gd name="T81" fmla="*/ T80 w 823"/>
                <a:gd name="T82" fmla="+- 0 177 -619"/>
                <a:gd name="T83" fmla="*/ 177 h 823"/>
                <a:gd name="T84" fmla="+- 0 9519 8901"/>
                <a:gd name="T85" fmla="*/ T84 w 823"/>
                <a:gd name="T86" fmla="+- 0 147 -619"/>
                <a:gd name="T87" fmla="*/ 147 h 823"/>
                <a:gd name="T88" fmla="+- 0 9577 8901"/>
                <a:gd name="T89" fmla="*/ T88 w 823"/>
                <a:gd name="T90" fmla="+- 0 106 -619"/>
                <a:gd name="T91" fmla="*/ 106 h 823"/>
                <a:gd name="T92" fmla="+- 0 9626 8901"/>
                <a:gd name="T93" fmla="*/ T92 w 823"/>
                <a:gd name="T94" fmla="+- 0 57 -619"/>
                <a:gd name="T95" fmla="*/ 57 h 823"/>
                <a:gd name="T96" fmla="+- 0 9667 8901"/>
                <a:gd name="T97" fmla="*/ T96 w 823"/>
                <a:gd name="T98" fmla="+- 0 -1 -619"/>
                <a:gd name="T99" fmla="*/ -1 h 823"/>
                <a:gd name="T100" fmla="+- 0 9697 8901"/>
                <a:gd name="T101" fmla="*/ T100 w 823"/>
                <a:gd name="T102" fmla="+- 0 -65 -619"/>
                <a:gd name="T103" fmla="*/ -65 h 823"/>
                <a:gd name="T104" fmla="+- 0 9716 8901"/>
                <a:gd name="T105" fmla="*/ T104 w 823"/>
                <a:gd name="T106" fmla="+- 0 -134 -619"/>
                <a:gd name="T107" fmla="*/ -134 h 823"/>
                <a:gd name="T108" fmla="+- 0 9723 8901"/>
                <a:gd name="T109" fmla="*/ T108 w 823"/>
                <a:gd name="T110" fmla="+- 0 -208 -619"/>
                <a:gd name="T111" fmla="*/ -208 h 823"/>
                <a:gd name="T112" fmla="+- 0 9716 8901"/>
                <a:gd name="T113" fmla="*/ T112 w 823"/>
                <a:gd name="T114" fmla="+- 0 -282 -619"/>
                <a:gd name="T115" fmla="*/ -282 h 823"/>
                <a:gd name="T116" fmla="+- 0 9697 8901"/>
                <a:gd name="T117" fmla="*/ T116 w 823"/>
                <a:gd name="T118" fmla="+- 0 -352 -619"/>
                <a:gd name="T119" fmla="*/ -352 h 823"/>
                <a:gd name="T120" fmla="+- 0 9667 8901"/>
                <a:gd name="T121" fmla="*/ T120 w 823"/>
                <a:gd name="T122" fmla="+- 0 -416 -619"/>
                <a:gd name="T123" fmla="*/ -416 h 823"/>
                <a:gd name="T124" fmla="+- 0 9626 8901"/>
                <a:gd name="T125" fmla="*/ T124 w 823"/>
                <a:gd name="T126" fmla="+- 0 -473 -619"/>
                <a:gd name="T127" fmla="*/ -473 h 823"/>
                <a:gd name="T128" fmla="+- 0 9577 8901"/>
                <a:gd name="T129" fmla="*/ T128 w 823"/>
                <a:gd name="T130" fmla="+- 0 -523 -619"/>
                <a:gd name="T131" fmla="*/ -523 h 823"/>
                <a:gd name="T132" fmla="+- 0 9519 8901"/>
                <a:gd name="T133" fmla="*/ T132 w 823"/>
                <a:gd name="T134" fmla="+- 0 -563 -619"/>
                <a:gd name="T135" fmla="*/ -563 h 823"/>
                <a:gd name="T136" fmla="+- 0 9455 8901"/>
                <a:gd name="T137" fmla="*/ T136 w 823"/>
                <a:gd name="T138" fmla="+- 0 -594 -619"/>
                <a:gd name="T139" fmla="*/ -594 h 823"/>
                <a:gd name="T140" fmla="+- 0 9386 8901"/>
                <a:gd name="T141" fmla="*/ T140 w 823"/>
                <a:gd name="T142" fmla="+- 0 -613 -619"/>
                <a:gd name="T143" fmla="*/ -613 h 823"/>
                <a:gd name="T144" fmla="+- 0 9312 8901"/>
                <a:gd name="T145" fmla="*/ T144 w 823"/>
                <a:gd name="T146" fmla="+- 0 -619 -619"/>
                <a:gd name="T147" fmla="*/ -619 h 82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823" h="823">
                  <a:moveTo>
                    <a:pt x="411" y="0"/>
                  </a:moveTo>
                  <a:lnTo>
                    <a:pt x="337" y="6"/>
                  </a:lnTo>
                  <a:lnTo>
                    <a:pt x="267" y="25"/>
                  </a:lnTo>
                  <a:lnTo>
                    <a:pt x="203" y="56"/>
                  </a:lnTo>
                  <a:lnTo>
                    <a:pt x="146" y="96"/>
                  </a:lnTo>
                  <a:lnTo>
                    <a:pt x="96" y="146"/>
                  </a:lnTo>
                  <a:lnTo>
                    <a:pt x="56" y="203"/>
                  </a:lnTo>
                  <a:lnTo>
                    <a:pt x="26" y="267"/>
                  </a:lnTo>
                  <a:lnTo>
                    <a:pt x="6" y="337"/>
                  </a:lnTo>
                  <a:lnTo>
                    <a:pt x="0" y="411"/>
                  </a:lnTo>
                  <a:lnTo>
                    <a:pt x="6" y="485"/>
                  </a:lnTo>
                  <a:lnTo>
                    <a:pt x="26" y="554"/>
                  </a:lnTo>
                  <a:lnTo>
                    <a:pt x="56" y="618"/>
                  </a:lnTo>
                  <a:lnTo>
                    <a:pt x="96" y="676"/>
                  </a:lnTo>
                  <a:lnTo>
                    <a:pt x="146" y="725"/>
                  </a:lnTo>
                  <a:lnTo>
                    <a:pt x="203" y="766"/>
                  </a:lnTo>
                  <a:lnTo>
                    <a:pt x="267" y="796"/>
                  </a:lnTo>
                  <a:lnTo>
                    <a:pt x="337" y="815"/>
                  </a:lnTo>
                  <a:lnTo>
                    <a:pt x="411" y="822"/>
                  </a:lnTo>
                  <a:lnTo>
                    <a:pt x="485" y="815"/>
                  </a:lnTo>
                  <a:lnTo>
                    <a:pt x="554" y="796"/>
                  </a:lnTo>
                  <a:lnTo>
                    <a:pt x="618" y="766"/>
                  </a:lnTo>
                  <a:lnTo>
                    <a:pt x="676" y="725"/>
                  </a:lnTo>
                  <a:lnTo>
                    <a:pt x="725" y="676"/>
                  </a:lnTo>
                  <a:lnTo>
                    <a:pt x="766" y="618"/>
                  </a:lnTo>
                  <a:lnTo>
                    <a:pt x="796" y="554"/>
                  </a:lnTo>
                  <a:lnTo>
                    <a:pt x="815" y="485"/>
                  </a:lnTo>
                  <a:lnTo>
                    <a:pt x="822" y="411"/>
                  </a:lnTo>
                  <a:lnTo>
                    <a:pt x="815" y="337"/>
                  </a:lnTo>
                  <a:lnTo>
                    <a:pt x="796" y="267"/>
                  </a:lnTo>
                  <a:lnTo>
                    <a:pt x="766" y="203"/>
                  </a:lnTo>
                  <a:lnTo>
                    <a:pt x="725" y="146"/>
                  </a:lnTo>
                  <a:lnTo>
                    <a:pt x="676" y="96"/>
                  </a:lnTo>
                  <a:lnTo>
                    <a:pt x="618" y="56"/>
                  </a:lnTo>
                  <a:lnTo>
                    <a:pt x="554" y="25"/>
                  </a:lnTo>
                  <a:lnTo>
                    <a:pt x="485" y="6"/>
                  </a:lnTo>
                  <a:lnTo>
                    <a:pt x="411" y="0"/>
                  </a:lnTo>
                  <a:close/>
                </a:path>
              </a:pathLst>
            </a:custGeom>
            <a:solidFill>
              <a:srgbClr val="D2232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sp>
          <p:nvSpPr>
            <p:cNvPr id="43" name="Freeform 19">
              <a:extLst>
                <a:ext uri="{FF2B5EF4-FFF2-40B4-BE49-F238E27FC236}">
                  <a16:creationId xmlns:a16="http://schemas.microsoft.com/office/drawing/2014/main" id="{EEDF6B85-328B-4E9A-8BC9-1D655DDB60DB}"/>
                </a:ext>
              </a:extLst>
            </p:cNvPr>
            <p:cNvSpPr>
              <a:spLocks/>
            </p:cNvSpPr>
            <p:nvPr/>
          </p:nvSpPr>
          <p:spPr bwMode="auto">
            <a:xfrm>
              <a:off x="10261" y="-620"/>
              <a:ext cx="823" cy="823"/>
            </a:xfrm>
            <a:custGeom>
              <a:avLst/>
              <a:gdLst>
                <a:gd name="T0" fmla="+- 0 10672 10261"/>
                <a:gd name="T1" fmla="*/ T0 w 823"/>
                <a:gd name="T2" fmla="+- 0 -619 -619"/>
                <a:gd name="T3" fmla="*/ -619 h 823"/>
                <a:gd name="T4" fmla="+- 0 10599 10261"/>
                <a:gd name="T5" fmla="*/ T4 w 823"/>
                <a:gd name="T6" fmla="+- 0 -613 -619"/>
                <a:gd name="T7" fmla="*/ -613 h 823"/>
                <a:gd name="T8" fmla="+- 0 10529 10261"/>
                <a:gd name="T9" fmla="*/ T8 w 823"/>
                <a:gd name="T10" fmla="+- 0 -594 -619"/>
                <a:gd name="T11" fmla="*/ -594 h 823"/>
                <a:gd name="T12" fmla="+- 0 10465 10261"/>
                <a:gd name="T13" fmla="*/ T12 w 823"/>
                <a:gd name="T14" fmla="+- 0 -563 -619"/>
                <a:gd name="T15" fmla="*/ -563 h 823"/>
                <a:gd name="T16" fmla="+- 0 10408 10261"/>
                <a:gd name="T17" fmla="*/ T16 w 823"/>
                <a:gd name="T18" fmla="+- 0 -523 -619"/>
                <a:gd name="T19" fmla="*/ -523 h 823"/>
                <a:gd name="T20" fmla="+- 0 10358 10261"/>
                <a:gd name="T21" fmla="*/ T20 w 823"/>
                <a:gd name="T22" fmla="+- 0 -473 -619"/>
                <a:gd name="T23" fmla="*/ -473 h 823"/>
                <a:gd name="T24" fmla="+- 0 10318 10261"/>
                <a:gd name="T25" fmla="*/ T24 w 823"/>
                <a:gd name="T26" fmla="+- 0 -416 -619"/>
                <a:gd name="T27" fmla="*/ -416 h 823"/>
                <a:gd name="T28" fmla="+- 0 10287 10261"/>
                <a:gd name="T29" fmla="*/ T28 w 823"/>
                <a:gd name="T30" fmla="+- 0 -352 -619"/>
                <a:gd name="T31" fmla="*/ -352 h 823"/>
                <a:gd name="T32" fmla="+- 0 10268 10261"/>
                <a:gd name="T33" fmla="*/ T32 w 823"/>
                <a:gd name="T34" fmla="+- 0 -282 -619"/>
                <a:gd name="T35" fmla="*/ -282 h 823"/>
                <a:gd name="T36" fmla="+- 0 10261 10261"/>
                <a:gd name="T37" fmla="*/ T36 w 823"/>
                <a:gd name="T38" fmla="+- 0 -208 -619"/>
                <a:gd name="T39" fmla="*/ -208 h 823"/>
                <a:gd name="T40" fmla="+- 0 10268 10261"/>
                <a:gd name="T41" fmla="*/ T40 w 823"/>
                <a:gd name="T42" fmla="+- 0 -134 -619"/>
                <a:gd name="T43" fmla="*/ -134 h 823"/>
                <a:gd name="T44" fmla="+- 0 10287 10261"/>
                <a:gd name="T45" fmla="*/ T44 w 823"/>
                <a:gd name="T46" fmla="+- 0 -65 -619"/>
                <a:gd name="T47" fmla="*/ -65 h 823"/>
                <a:gd name="T48" fmla="+- 0 10318 10261"/>
                <a:gd name="T49" fmla="*/ T48 w 823"/>
                <a:gd name="T50" fmla="+- 0 -1 -619"/>
                <a:gd name="T51" fmla="*/ -1 h 823"/>
                <a:gd name="T52" fmla="+- 0 10358 10261"/>
                <a:gd name="T53" fmla="*/ T52 w 823"/>
                <a:gd name="T54" fmla="+- 0 57 -619"/>
                <a:gd name="T55" fmla="*/ 57 h 823"/>
                <a:gd name="T56" fmla="+- 0 10408 10261"/>
                <a:gd name="T57" fmla="*/ T56 w 823"/>
                <a:gd name="T58" fmla="+- 0 106 -619"/>
                <a:gd name="T59" fmla="*/ 106 h 823"/>
                <a:gd name="T60" fmla="+- 0 10465 10261"/>
                <a:gd name="T61" fmla="*/ T60 w 823"/>
                <a:gd name="T62" fmla="+- 0 147 -619"/>
                <a:gd name="T63" fmla="*/ 147 h 823"/>
                <a:gd name="T64" fmla="+- 0 10529 10261"/>
                <a:gd name="T65" fmla="*/ T64 w 823"/>
                <a:gd name="T66" fmla="+- 0 177 -619"/>
                <a:gd name="T67" fmla="*/ 177 h 823"/>
                <a:gd name="T68" fmla="+- 0 10599 10261"/>
                <a:gd name="T69" fmla="*/ T68 w 823"/>
                <a:gd name="T70" fmla="+- 0 196 -619"/>
                <a:gd name="T71" fmla="*/ 196 h 823"/>
                <a:gd name="T72" fmla="+- 0 10672 10261"/>
                <a:gd name="T73" fmla="*/ T72 w 823"/>
                <a:gd name="T74" fmla="+- 0 203 -619"/>
                <a:gd name="T75" fmla="*/ 203 h 823"/>
                <a:gd name="T76" fmla="+- 0 10746 10261"/>
                <a:gd name="T77" fmla="*/ T76 w 823"/>
                <a:gd name="T78" fmla="+- 0 196 -619"/>
                <a:gd name="T79" fmla="*/ 196 h 823"/>
                <a:gd name="T80" fmla="+- 0 10816 10261"/>
                <a:gd name="T81" fmla="*/ T80 w 823"/>
                <a:gd name="T82" fmla="+- 0 177 -619"/>
                <a:gd name="T83" fmla="*/ 177 h 823"/>
                <a:gd name="T84" fmla="+- 0 10880 10261"/>
                <a:gd name="T85" fmla="*/ T84 w 823"/>
                <a:gd name="T86" fmla="+- 0 147 -619"/>
                <a:gd name="T87" fmla="*/ 147 h 823"/>
                <a:gd name="T88" fmla="+- 0 10937 10261"/>
                <a:gd name="T89" fmla="*/ T88 w 823"/>
                <a:gd name="T90" fmla="+- 0 106 -619"/>
                <a:gd name="T91" fmla="*/ 106 h 823"/>
                <a:gd name="T92" fmla="+- 0 10987 10261"/>
                <a:gd name="T93" fmla="*/ T92 w 823"/>
                <a:gd name="T94" fmla="+- 0 57 -619"/>
                <a:gd name="T95" fmla="*/ 57 h 823"/>
                <a:gd name="T96" fmla="+- 0 11027 10261"/>
                <a:gd name="T97" fmla="*/ T96 w 823"/>
                <a:gd name="T98" fmla="+- 0 -1 -619"/>
                <a:gd name="T99" fmla="*/ -1 h 823"/>
                <a:gd name="T100" fmla="+- 0 11058 10261"/>
                <a:gd name="T101" fmla="*/ T100 w 823"/>
                <a:gd name="T102" fmla="+- 0 -65 -619"/>
                <a:gd name="T103" fmla="*/ -65 h 823"/>
                <a:gd name="T104" fmla="+- 0 11077 10261"/>
                <a:gd name="T105" fmla="*/ T104 w 823"/>
                <a:gd name="T106" fmla="+- 0 -134 -619"/>
                <a:gd name="T107" fmla="*/ -134 h 823"/>
                <a:gd name="T108" fmla="+- 0 11083 10261"/>
                <a:gd name="T109" fmla="*/ T108 w 823"/>
                <a:gd name="T110" fmla="+- 0 -208 -619"/>
                <a:gd name="T111" fmla="*/ -208 h 823"/>
                <a:gd name="T112" fmla="+- 0 11077 10261"/>
                <a:gd name="T113" fmla="*/ T112 w 823"/>
                <a:gd name="T114" fmla="+- 0 -282 -619"/>
                <a:gd name="T115" fmla="*/ -282 h 823"/>
                <a:gd name="T116" fmla="+- 0 11058 10261"/>
                <a:gd name="T117" fmla="*/ T116 w 823"/>
                <a:gd name="T118" fmla="+- 0 -352 -619"/>
                <a:gd name="T119" fmla="*/ -352 h 823"/>
                <a:gd name="T120" fmla="+- 0 11027 10261"/>
                <a:gd name="T121" fmla="*/ T120 w 823"/>
                <a:gd name="T122" fmla="+- 0 -416 -619"/>
                <a:gd name="T123" fmla="*/ -416 h 823"/>
                <a:gd name="T124" fmla="+- 0 10987 10261"/>
                <a:gd name="T125" fmla="*/ T124 w 823"/>
                <a:gd name="T126" fmla="+- 0 -473 -619"/>
                <a:gd name="T127" fmla="*/ -473 h 823"/>
                <a:gd name="T128" fmla="+- 0 10937 10261"/>
                <a:gd name="T129" fmla="*/ T128 w 823"/>
                <a:gd name="T130" fmla="+- 0 -523 -619"/>
                <a:gd name="T131" fmla="*/ -523 h 823"/>
                <a:gd name="T132" fmla="+- 0 10880 10261"/>
                <a:gd name="T133" fmla="*/ T132 w 823"/>
                <a:gd name="T134" fmla="+- 0 -563 -619"/>
                <a:gd name="T135" fmla="*/ -563 h 823"/>
                <a:gd name="T136" fmla="+- 0 10816 10261"/>
                <a:gd name="T137" fmla="*/ T136 w 823"/>
                <a:gd name="T138" fmla="+- 0 -594 -619"/>
                <a:gd name="T139" fmla="*/ -594 h 823"/>
                <a:gd name="T140" fmla="+- 0 10746 10261"/>
                <a:gd name="T141" fmla="*/ T140 w 823"/>
                <a:gd name="T142" fmla="+- 0 -613 -619"/>
                <a:gd name="T143" fmla="*/ -613 h 823"/>
                <a:gd name="T144" fmla="+- 0 10672 10261"/>
                <a:gd name="T145" fmla="*/ T144 w 823"/>
                <a:gd name="T146" fmla="+- 0 -619 -619"/>
                <a:gd name="T147" fmla="*/ -619 h 82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823" h="823">
                  <a:moveTo>
                    <a:pt x="411" y="0"/>
                  </a:moveTo>
                  <a:lnTo>
                    <a:pt x="338" y="6"/>
                  </a:lnTo>
                  <a:lnTo>
                    <a:pt x="268" y="25"/>
                  </a:lnTo>
                  <a:lnTo>
                    <a:pt x="204" y="56"/>
                  </a:lnTo>
                  <a:lnTo>
                    <a:pt x="147" y="96"/>
                  </a:lnTo>
                  <a:lnTo>
                    <a:pt x="97" y="146"/>
                  </a:lnTo>
                  <a:lnTo>
                    <a:pt x="57" y="203"/>
                  </a:lnTo>
                  <a:lnTo>
                    <a:pt x="26" y="267"/>
                  </a:lnTo>
                  <a:lnTo>
                    <a:pt x="7" y="337"/>
                  </a:lnTo>
                  <a:lnTo>
                    <a:pt x="0" y="411"/>
                  </a:lnTo>
                  <a:lnTo>
                    <a:pt x="7" y="485"/>
                  </a:lnTo>
                  <a:lnTo>
                    <a:pt x="26" y="554"/>
                  </a:lnTo>
                  <a:lnTo>
                    <a:pt x="57" y="618"/>
                  </a:lnTo>
                  <a:lnTo>
                    <a:pt x="97" y="676"/>
                  </a:lnTo>
                  <a:lnTo>
                    <a:pt x="147" y="725"/>
                  </a:lnTo>
                  <a:lnTo>
                    <a:pt x="204" y="766"/>
                  </a:lnTo>
                  <a:lnTo>
                    <a:pt x="268" y="796"/>
                  </a:lnTo>
                  <a:lnTo>
                    <a:pt x="338" y="815"/>
                  </a:lnTo>
                  <a:lnTo>
                    <a:pt x="411" y="822"/>
                  </a:lnTo>
                  <a:lnTo>
                    <a:pt x="485" y="815"/>
                  </a:lnTo>
                  <a:lnTo>
                    <a:pt x="555" y="796"/>
                  </a:lnTo>
                  <a:lnTo>
                    <a:pt x="619" y="766"/>
                  </a:lnTo>
                  <a:lnTo>
                    <a:pt x="676" y="725"/>
                  </a:lnTo>
                  <a:lnTo>
                    <a:pt x="726" y="676"/>
                  </a:lnTo>
                  <a:lnTo>
                    <a:pt x="766" y="618"/>
                  </a:lnTo>
                  <a:lnTo>
                    <a:pt x="797" y="554"/>
                  </a:lnTo>
                  <a:lnTo>
                    <a:pt x="816" y="485"/>
                  </a:lnTo>
                  <a:lnTo>
                    <a:pt x="822" y="411"/>
                  </a:lnTo>
                  <a:lnTo>
                    <a:pt x="816" y="337"/>
                  </a:lnTo>
                  <a:lnTo>
                    <a:pt x="797" y="267"/>
                  </a:lnTo>
                  <a:lnTo>
                    <a:pt x="766" y="203"/>
                  </a:lnTo>
                  <a:lnTo>
                    <a:pt x="726" y="146"/>
                  </a:lnTo>
                  <a:lnTo>
                    <a:pt x="676" y="96"/>
                  </a:lnTo>
                  <a:lnTo>
                    <a:pt x="619" y="56"/>
                  </a:lnTo>
                  <a:lnTo>
                    <a:pt x="555" y="25"/>
                  </a:lnTo>
                  <a:lnTo>
                    <a:pt x="485" y="6"/>
                  </a:lnTo>
                  <a:lnTo>
                    <a:pt x="411" y="0"/>
                  </a:lnTo>
                  <a:close/>
                </a:path>
              </a:pathLst>
            </a:custGeom>
            <a:solidFill>
              <a:srgbClr val="FAA61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sp>
          <p:nvSpPr>
            <p:cNvPr id="44" name="Text Box 18">
              <a:extLst>
                <a:ext uri="{FF2B5EF4-FFF2-40B4-BE49-F238E27FC236}">
                  <a16:creationId xmlns:a16="http://schemas.microsoft.com/office/drawing/2014/main" id="{CD99E068-55B4-4F22-B7FA-B3E62A4D1116}"/>
                </a:ext>
              </a:extLst>
            </p:cNvPr>
            <p:cNvSpPr txBox="1">
              <a:spLocks noChangeArrowheads="1"/>
            </p:cNvSpPr>
            <p:nvPr/>
          </p:nvSpPr>
          <p:spPr bwMode="auto">
            <a:xfrm>
              <a:off x="8900" y="-620"/>
              <a:ext cx="2183" cy="1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en-US" sz="2800" b="1" dirty="0">
                  <a:effectLst/>
                  <a:latin typeface="Myriad Pro Light"/>
                  <a:ea typeface="Myriad Pro"/>
                  <a:cs typeface="Myriad Pro"/>
                </a:rPr>
                <a:t> </a:t>
              </a:r>
              <a:endParaRPr lang="de-DE" sz="1100" dirty="0">
                <a:effectLst/>
                <a:latin typeface="Myriad Pro"/>
                <a:ea typeface="Myriad Pro"/>
                <a:cs typeface="Myriad Pro"/>
              </a:endParaRPr>
            </a:p>
            <a:p>
              <a:pPr>
                <a:spcBef>
                  <a:spcPts val="15"/>
                </a:spcBef>
                <a:spcAft>
                  <a:spcPts val="0"/>
                </a:spcAft>
              </a:pPr>
              <a:r>
                <a:rPr lang="en-US" sz="2400" b="1" dirty="0">
                  <a:effectLst/>
                  <a:latin typeface="Myriad Pro Light"/>
                  <a:ea typeface="Myriad Pro"/>
                  <a:cs typeface="Myriad Pro"/>
                </a:rPr>
                <a:t> </a:t>
              </a:r>
              <a:endParaRPr lang="de-DE" sz="1100" dirty="0">
                <a:effectLst/>
                <a:latin typeface="Myriad Pro"/>
                <a:ea typeface="Myriad Pro"/>
                <a:cs typeface="Myriad Pro"/>
              </a:endParaRPr>
            </a:p>
            <a:p>
              <a:pPr marR="40640" algn="ctr">
                <a:spcAft>
                  <a:spcPts val="0"/>
                </a:spcAft>
              </a:pPr>
              <a:r>
                <a:rPr lang="en-US" sz="2500" b="1" dirty="0">
                  <a:solidFill>
                    <a:srgbClr val="FFFFFF"/>
                  </a:solidFill>
                  <a:effectLst/>
                  <a:latin typeface="Myriad Pro SemiCond"/>
                  <a:ea typeface="Myriad Pro"/>
                  <a:cs typeface="Myriad Pro"/>
                </a:rPr>
                <a:t>M</a:t>
              </a:r>
              <a:endParaRPr lang="de-DE" sz="1100" dirty="0">
                <a:effectLst/>
                <a:latin typeface="Myriad Pro"/>
                <a:ea typeface="Myriad Pro"/>
                <a:cs typeface="Myriad Pro"/>
              </a:endParaRPr>
            </a:p>
          </p:txBody>
        </p:sp>
      </p:grpSp>
      <p:grpSp>
        <p:nvGrpSpPr>
          <p:cNvPr id="45" name="Group 17">
            <a:extLst>
              <a:ext uri="{FF2B5EF4-FFF2-40B4-BE49-F238E27FC236}">
                <a16:creationId xmlns:a16="http://schemas.microsoft.com/office/drawing/2014/main" id="{34C09F00-BD8E-42AD-B83C-6334E37CA86E}"/>
              </a:ext>
            </a:extLst>
          </p:cNvPr>
          <p:cNvGrpSpPr>
            <a:grpSpLocks/>
          </p:cNvGrpSpPr>
          <p:nvPr/>
        </p:nvGrpSpPr>
        <p:grpSpPr bwMode="auto">
          <a:xfrm>
            <a:off x="5554589" y="4456077"/>
            <a:ext cx="1386210" cy="1260475"/>
            <a:chOff x="8900" y="-620"/>
            <a:chExt cx="2184" cy="1985"/>
          </a:xfrm>
        </p:grpSpPr>
        <p:pic>
          <p:nvPicPr>
            <p:cNvPr id="46" name="Picture 24">
              <a:extLst>
                <a:ext uri="{FF2B5EF4-FFF2-40B4-BE49-F238E27FC236}">
                  <a16:creationId xmlns:a16="http://schemas.microsoft.com/office/drawing/2014/main" id="{F859CC06-6270-4B43-B543-EE8EAA085B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38" y="212"/>
              <a:ext cx="194" cy="309"/>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23">
              <a:extLst>
                <a:ext uri="{FF2B5EF4-FFF2-40B4-BE49-F238E27FC236}">
                  <a16:creationId xmlns:a16="http://schemas.microsoft.com/office/drawing/2014/main" id="{EFE76ADA-7028-462B-A238-957C696CA19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31" y="215"/>
              <a:ext cx="194" cy="309"/>
            </a:xfrm>
            <a:prstGeom prst="rect">
              <a:avLst/>
            </a:prstGeom>
            <a:noFill/>
            <a:extLst>
              <a:ext uri="{909E8E84-426E-40DD-AFC4-6F175D3DCCD1}">
                <a14:hiddenFill xmlns:a14="http://schemas.microsoft.com/office/drawing/2010/main">
                  <a:solidFill>
                    <a:srgbClr val="FFFFFF"/>
                  </a:solidFill>
                </a14:hiddenFill>
              </a:ext>
            </a:extLst>
          </p:spPr>
        </p:pic>
        <p:sp>
          <p:nvSpPr>
            <p:cNvPr id="48" name="Freeform 22">
              <a:extLst>
                <a:ext uri="{FF2B5EF4-FFF2-40B4-BE49-F238E27FC236}">
                  <a16:creationId xmlns:a16="http://schemas.microsoft.com/office/drawing/2014/main" id="{264E34D1-65DF-4A7D-B739-8F855F745385}"/>
                </a:ext>
              </a:extLst>
            </p:cNvPr>
            <p:cNvSpPr>
              <a:spLocks/>
            </p:cNvSpPr>
            <p:nvPr/>
          </p:nvSpPr>
          <p:spPr bwMode="auto">
            <a:xfrm>
              <a:off x="9552" y="542"/>
              <a:ext cx="823" cy="823"/>
            </a:xfrm>
            <a:custGeom>
              <a:avLst/>
              <a:gdLst>
                <a:gd name="T0" fmla="+- 0 9964 9553"/>
                <a:gd name="T1" fmla="*/ T0 w 823"/>
                <a:gd name="T2" fmla="+- 0 543 543"/>
                <a:gd name="T3" fmla="*/ 543 h 823"/>
                <a:gd name="T4" fmla="+- 0 9890 9553"/>
                <a:gd name="T5" fmla="*/ T4 w 823"/>
                <a:gd name="T6" fmla="+- 0 550 543"/>
                <a:gd name="T7" fmla="*/ 550 h 823"/>
                <a:gd name="T8" fmla="+- 0 9820 9553"/>
                <a:gd name="T9" fmla="*/ T8 w 823"/>
                <a:gd name="T10" fmla="+- 0 569 543"/>
                <a:gd name="T11" fmla="*/ 569 h 823"/>
                <a:gd name="T12" fmla="+- 0 9756 9553"/>
                <a:gd name="T13" fmla="*/ T12 w 823"/>
                <a:gd name="T14" fmla="+- 0 599 543"/>
                <a:gd name="T15" fmla="*/ 599 h 823"/>
                <a:gd name="T16" fmla="+- 0 9699 9553"/>
                <a:gd name="T17" fmla="*/ T16 w 823"/>
                <a:gd name="T18" fmla="+- 0 640 543"/>
                <a:gd name="T19" fmla="*/ 640 h 823"/>
                <a:gd name="T20" fmla="+- 0 9649 9553"/>
                <a:gd name="T21" fmla="*/ T20 w 823"/>
                <a:gd name="T22" fmla="+- 0 689 543"/>
                <a:gd name="T23" fmla="*/ 689 h 823"/>
                <a:gd name="T24" fmla="+- 0 9609 9553"/>
                <a:gd name="T25" fmla="*/ T24 w 823"/>
                <a:gd name="T26" fmla="+- 0 746 543"/>
                <a:gd name="T27" fmla="*/ 746 h 823"/>
                <a:gd name="T28" fmla="+- 0 9578 9553"/>
                <a:gd name="T29" fmla="*/ T28 w 823"/>
                <a:gd name="T30" fmla="+- 0 811 543"/>
                <a:gd name="T31" fmla="*/ 811 h 823"/>
                <a:gd name="T32" fmla="+- 0 9559 9553"/>
                <a:gd name="T33" fmla="*/ T32 w 823"/>
                <a:gd name="T34" fmla="+- 0 880 543"/>
                <a:gd name="T35" fmla="*/ 880 h 823"/>
                <a:gd name="T36" fmla="+- 0 9553 9553"/>
                <a:gd name="T37" fmla="*/ T36 w 823"/>
                <a:gd name="T38" fmla="+- 0 954 543"/>
                <a:gd name="T39" fmla="*/ 954 h 823"/>
                <a:gd name="T40" fmla="+- 0 9559 9553"/>
                <a:gd name="T41" fmla="*/ T40 w 823"/>
                <a:gd name="T42" fmla="+- 0 1028 543"/>
                <a:gd name="T43" fmla="*/ 1028 h 823"/>
                <a:gd name="T44" fmla="+- 0 9578 9553"/>
                <a:gd name="T45" fmla="*/ T44 w 823"/>
                <a:gd name="T46" fmla="+- 0 1097 543"/>
                <a:gd name="T47" fmla="*/ 1097 h 823"/>
                <a:gd name="T48" fmla="+- 0 9609 9553"/>
                <a:gd name="T49" fmla="*/ T48 w 823"/>
                <a:gd name="T50" fmla="+- 0 1161 543"/>
                <a:gd name="T51" fmla="*/ 1161 h 823"/>
                <a:gd name="T52" fmla="+- 0 9649 9553"/>
                <a:gd name="T53" fmla="*/ T52 w 823"/>
                <a:gd name="T54" fmla="+- 0 1219 543"/>
                <a:gd name="T55" fmla="*/ 1219 h 823"/>
                <a:gd name="T56" fmla="+- 0 9699 9553"/>
                <a:gd name="T57" fmla="*/ T56 w 823"/>
                <a:gd name="T58" fmla="+- 0 1268 543"/>
                <a:gd name="T59" fmla="*/ 1268 h 823"/>
                <a:gd name="T60" fmla="+- 0 9756 9553"/>
                <a:gd name="T61" fmla="*/ T60 w 823"/>
                <a:gd name="T62" fmla="+- 0 1309 543"/>
                <a:gd name="T63" fmla="*/ 1309 h 823"/>
                <a:gd name="T64" fmla="+- 0 9820 9553"/>
                <a:gd name="T65" fmla="*/ T64 w 823"/>
                <a:gd name="T66" fmla="+- 0 1339 543"/>
                <a:gd name="T67" fmla="*/ 1339 h 823"/>
                <a:gd name="T68" fmla="+- 0 9890 9553"/>
                <a:gd name="T69" fmla="*/ T68 w 823"/>
                <a:gd name="T70" fmla="+- 0 1358 543"/>
                <a:gd name="T71" fmla="*/ 1358 h 823"/>
                <a:gd name="T72" fmla="+- 0 9964 9553"/>
                <a:gd name="T73" fmla="*/ T72 w 823"/>
                <a:gd name="T74" fmla="+- 0 1365 543"/>
                <a:gd name="T75" fmla="*/ 1365 h 823"/>
                <a:gd name="T76" fmla="+- 0 10038 9553"/>
                <a:gd name="T77" fmla="*/ T76 w 823"/>
                <a:gd name="T78" fmla="+- 0 1358 543"/>
                <a:gd name="T79" fmla="*/ 1358 h 823"/>
                <a:gd name="T80" fmla="+- 0 10107 9553"/>
                <a:gd name="T81" fmla="*/ T80 w 823"/>
                <a:gd name="T82" fmla="+- 0 1339 543"/>
                <a:gd name="T83" fmla="*/ 1339 h 823"/>
                <a:gd name="T84" fmla="+- 0 10171 9553"/>
                <a:gd name="T85" fmla="*/ T84 w 823"/>
                <a:gd name="T86" fmla="+- 0 1309 543"/>
                <a:gd name="T87" fmla="*/ 1309 h 823"/>
                <a:gd name="T88" fmla="+- 0 10229 9553"/>
                <a:gd name="T89" fmla="*/ T88 w 823"/>
                <a:gd name="T90" fmla="+- 0 1268 543"/>
                <a:gd name="T91" fmla="*/ 1268 h 823"/>
                <a:gd name="T92" fmla="+- 0 10278 9553"/>
                <a:gd name="T93" fmla="*/ T92 w 823"/>
                <a:gd name="T94" fmla="+- 0 1219 543"/>
                <a:gd name="T95" fmla="*/ 1219 h 823"/>
                <a:gd name="T96" fmla="+- 0 10319 9553"/>
                <a:gd name="T97" fmla="*/ T96 w 823"/>
                <a:gd name="T98" fmla="+- 0 1161 543"/>
                <a:gd name="T99" fmla="*/ 1161 h 823"/>
                <a:gd name="T100" fmla="+- 0 10349 9553"/>
                <a:gd name="T101" fmla="*/ T100 w 823"/>
                <a:gd name="T102" fmla="+- 0 1097 543"/>
                <a:gd name="T103" fmla="*/ 1097 h 823"/>
                <a:gd name="T104" fmla="+- 0 10368 9553"/>
                <a:gd name="T105" fmla="*/ T104 w 823"/>
                <a:gd name="T106" fmla="+- 0 1028 543"/>
                <a:gd name="T107" fmla="*/ 1028 h 823"/>
                <a:gd name="T108" fmla="+- 0 10375 9553"/>
                <a:gd name="T109" fmla="*/ T108 w 823"/>
                <a:gd name="T110" fmla="+- 0 954 543"/>
                <a:gd name="T111" fmla="*/ 954 h 823"/>
                <a:gd name="T112" fmla="+- 0 10368 9553"/>
                <a:gd name="T113" fmla="*/ T112 w 823"/>
                <a:gd name="T114" fmla="+- 0 880 543"/>
                <a:gd name="T115" fmla="*/ 880 h 823"/>
                <a:gd name="T116" fmla="+- 0 10349 9553"/>
                <a:gd name="T117" fmla="*/ T116 w 823"/>
                <a:gd name="T118" fmla="+- 0 811 543"/>
                <a:gd name="T119" fmla="*/ 811 h 823"/>
                <a:gd name="T120" fmla="+- 0 10319 9553"/>
                <a:gd name="T121" fmla="*/ T120 w 823"/>
                <a:gd name="T122" fmla="+- 0 746 543"/>
                <a:gd name="T123" fmla="*/ 746 h 823"/>
                <a:gd name="T124" fmla="+- 0 10278 9553"/>
                <a:gd name="T125" fmla="*/ T124 w 823"/>
                <a:gd name="T126" fmla="+- 0 689 543"/>
                <a:gd name="T127" fmla="*/ 689 h 823"/>
                <a:gd name="T128" fmla="+- 0 10229 9553"/>
                <a:gd name="T129" fmla="*/ T128 w 823"/>
                <a:gd name="T130" fmla="+- 0 640 543"/>
                <a:gd name="T131" fmla="*/ 640 h 823"/>
                <a:gd name="T132" fmla="+- 0 10171 9553"/>
                <a:gd name="T133" fmla="*/ T132 w 823"/>
                <a:gd name="T134" fmla="+- 0 599 543"/>
                <a:gd name="T135" fmla="*/ 599 h 823"/>
                <a:gd name="T136" fmla="+- 0 10107 9553"/>
                <a:gd name="T137" fmla="*/ T136 w 823"/>
                <a:gd name="T138" fmla="+- 0 569 543"/>
                <a:gd name="T139" fmla="*/ 569 h 823"/>
                <a:gd name="T140" fmla="+- 0 10038 9553"/>
                <a:gd name="T141" fmla="*/ T140 w 823"/>
                <a:gd name="T142" fmla="+- 0 550 543"/>
                <a:gd name="T143" fmla="*/ 550 h 823"/>
                <a:gd name="T144" fmla="+- 0 9964 9553"/>
                <a:gd name="T145" fmla="*/ T144 w 823"/>
                <a:gd name="T146" fmla="+- 0 543 543"/>
                <a:gd name="T147" fmla="*/ 543 h 82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823" h="823">
                  <a:moveTo>
                    <a:pt x="411" y="0"/>
                  </a:moveTo>
                  <a:lnTo>
                    <a:pt x="337" y="7"/>
                  </a:lnTo>
                  <a:lnTo>
                    <a:pt x="267" y="26"/>
                  </a:lnTo>
                  <a:lnTo>
                    <a:pt x="203" y="56"/>
                  </a:lnTo>
                  <a:lnTo>
                    <a:pt x="146" y="97"/>
                  </a:lnTo>
                  <a:lnTo>
                    <a:pt x="96" y="146"/>
                  </a:lnTo>
                  <a:lnTo>
                    <a:pt x="56" y="203"/>
                  </a:lnTo>
                  <a:lnTo>
                    <a:pt x="25" y="268"/>
                  </a:lnTo>
                  <a:lnTo>
                    <a:pt x="6" y="337"/>
                  </a:lnTo>
                  <a:lnTo>
                    <a:pt x="0" y="411"/>
                  </a:lnTo>
                  <a:lnTo>
                    <a:pt x="6" y="485"/>
                  </a:lnTo>
                  <a:lnTo>
                    <a:pt x="25" y="554"/>
                  </a:lnTo>
                  <a:lnTo>
                    <a:pt x="56" y="618"/>
                  </a:lnTo>
                  <a:lnTo>
                    <a:pt x="96" y="676"/>
                  </a:lnTo>
                  <a:lnTo>
                    <a:pt x="146" y="725"/>
                  </a:lnTo>
                  <a:lnTo>
                    <a:pt x="203" y="766"/>
                  </a:lnTo>
                  <a:lnTo>
                    <a:pt x="267" y="796"/>
                  </a:lnTo>
                  <a:lnTo>
                    <a:pt x="337" y="815"/>
                  </a:lnTo>
                  <a:lnTo>
                    <a:pt x="411" y="822"/>
                  </a:lnTo>
                  <a:lnTo>
                    <a:pt x="485" y="815"/>
                  </a:lnTo>
                  <a:lnTo>
                    <a:pt x="554" y="796"/>
                  </a:lnTo>
                  <a:lnTo>
                    <a:pt x="618" y="766"/>
                  </a:lnTo>
                  <a:lnTo>
                    <a:pt x="676" y="725"/>
                  </a:lnTo>
                  <a:lnTo>
                    <a:pt x="725" y="676"/>
                  </a:lnTo>
                  <a:lnTo>
                    <a:pt x="766" y="618"/>
                  </a:lnTo>
                  <a:lnTo>
                    <a:pt x="796" y="554"/>
                  </a:lnTo>
                  <a:lnTo>
                    <a:pt x="815" y="485"/>
                  </a:lnTo>
                  <a:lnTo>
                    <a:pt x="822" y="411"/>
                  </a:lnTo>
                  <a:lnTo>
                    <a:pt x="815" y="337"/>
                  </a:lnTo>
                  <a:lnTo>
                    <a:pt x="796" y="268"/>
                  </a:lnTo>
                  <a:lnTo>
                    <a:pt x="766" y="203"/>
                  </a:lnTo>
                  <a:lnTo>
                    <a:pt x="725" y="146"/>
                  </a:lnTo>
                  <a:lnTo>
                    <a:pt x="676" y="97"/>
                  </a:lnTo>
                  <a:lnTo>
                    <a:pt x="618" y="56"/>
                  </a:lnTo>
                  <a:lnTo>
                    <a:pt x="554" y="26"/>
                  </a:lnTo>
                  <a:lnTo>
                    <a:pt x="485" y="7"/>
                  </a:lnTo>
                  <a:lnTo>
                    <a:pt x="411" y="0"/>
                  </a:lnTo>
                  <a:close/>
                </a:path>
              </a:pathLst>
            </a:custGeom>
            <a:solidFill>
              <a:srgbClr val="40AD4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pic>
          <p:nvPicPr>
            <p:cNvPr id="49" name="Picture 21">
              <a:extLst>
                <a:ext uri="{FF2B5EF4-FFF2-40B4-BE49-F238E27FC236}">
                  <a16:creationId xmlns:a16="http://schemas.microsoft.com/office/drawing/2014/main" id="{2FEEDD3A-05A8-41D5-A551-1BA0F05CAA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65" y="-379"/>
              <a:ext cx="481" cy="117"/>
            </a:xfrm>
            <a:prstGeom prst="rect">
              <a:avLst/>
            </a:prstGeom>
            <a:noFill/>
            <a:extLst>
              <a:ext uri="{909E8E84-426E-40DD-AFC4-6F175D3DCCD1}">
                <a14:hiddenFill xmlns:a14="http://schemas.microsoft.com/office/drawing/2010/main">
                  <a:solidFill>
                    <a:srgbClr val="FFFFFF"/>
                  </a:solidFill>
                </a14:hiddenFill>
              </a:ext>
            </a:extLst>
          </p:spPr>
        </p:pic>
        <p:sp>
          <p:nvSpPr>
            <p:cNvPr id="50" name="Freeform 20">
              <a:extLst>
                <a:ext uri="{FF2B5EF4-FFF2-40B4-BE49-F238E27FC236}">
                  <a16:creationId xmlns:a16="http://schemas.microsoft.com/office/drawing/2014/main" id="{FB70B3BD-6060-4F4A-B31E-9C615A542511}"/>
                </a:ext>
              </a:extLst>
            </p:cNvPr>
            <p:cNvSpPr>
              <a:spLocks/>
            </p:cNvSpPr>
            <p:nvPr/>
          </p:nvSpPr>
          <p:spPr bwMode="auto">
            <a:xfrm>
              <a:off x="8900" y="-620"/>
              <a:ext cx="823" cy="823"/>
            </a:xfrm>
            <a:custGeom>
              <a:avLst/>
              <a:gdLst>
                <a:gd name="T0" fmla="+- 0 9312 8901"/>
                <a:gd name="T1" fmla="*/ T0 w 823"/>
                <a:gd name="T2" fmla="+- 0 -619 -619"/>
                <a:gd name="T3" fmla="*/ -619 h 823"/>
                <a:gd name="T4" fmla="+- 0 9238 8901"/>
                <a:gd name="T5" fmla="*/ T4 w 823"/>
                <a:gd name="T6" fmla="+- 0 -613 -619"/>
                <a:gd name="T7" fmla="*/ -613 h 823"/>
                <a:gd name="T8" fmla="+- 0 9168 8901"/>
                <a:gd name="T9" fmla="*/ T8 w 823"/>
                <a:gd name="T10" fmla="+- 0 -594 -619"/>
                <a:gd name="T11" fmla="*/ -594 h 823"/>
                <a:gd name="T12" fmla="+- 0 9104 8901"/>
                <a:gd name="T13" fmla="*/ T12 w 823"/>
                <a:gd name="T14" fmla="+- 0 -563 -619"/>
                <a:gd name="T15" fmla="*/ -563 h 823"/>
                <a:gd name="T16" fmla="+- 0 9047 8901"/>
                <a:gd name="T17" fmla="*/ T16 w 823"/>
                <a:gd name="T18" fmla="+- 0 -523 -619"/>
                <a:gd name="T19" fmla="*/ -523 h 823"/>
                <a:gd name="T20" fmla="+- 0 8997 8901"/>
                <a:gd name="T21" fmla="*/ T20 w 823"/>
                <a:gd name="T22" fmla="+- 0 -473 -619"/>
                <a:gd name="T23" fmla="*/ -473 h 823"/>
                <a:gd name="T24" fmla="+- 0 8957 8901"/>
                <a:gd name="T25" fmla="*/ T24 w 823"/>
                <a:gd name="T26" fmla="+- 0 -416 -619"/>
                <a:gd name="T27" fmla="*/ -416 h 823"/>
                <a:gd name="T28" fmla="+- 0 8927 8901"/>
                <a:gd name="T29" fmla="*/ T28 w 823"/>
                <a:gd name="T30" fmla="+- 0 -352 -619"/>
                <a:gd name="T31" fmla="*/ -352 h 823"/>
                <a:gd name="T32" fmla="+- 0 8907 8901"/>
                <a:gd name="T33" fmla="*/ T32 w 823"/>
                <a:gd name="T34" fmla="+- 0 -282 -619"/>
                <a:gd name="T35" fmla="*/ -282 h 823"/>
                <a:gd name="T36" fmla="+- 0 8901 8901"/>
                <a:gd name="T37" fmla="*/ T36 w 823"/>
                <a:gd name="T38" fmla="+- 0 -208 -619"/>
                <a:gd name="T39" fmla="*/ -208 h 823"/>
                <a:gd name="T40" fmla="+- 0 8907 8901"/>
                <a:gd name="T41" fmla="*/ T40 w 823"/>
                <a:gd name="T42" fmla="+- 0 -134 -619"/>
                <a:gd name="T43" fmla="*/ -134 h 823"/>
                <a:gd name="T44" fmla="+- 0 8927 8901"/>
                <a:gd name="T45" fmla="*/ T44 w 823"/>
                <a:gd name="T46" fmla="+- 0 -65 -619"/>
                <a:gd name="T47" fmla="*/ -65 h 823"/>
                <a:gd name="T48" fmla="+- 0 8957 8901"/>
                <a:gd name="T49" fmla="*/ T48 w 823"/>
                <a:gd name="T50" fmla="+- 0 -1 -619"/>
                <a:gd name="T51" fmla="*/ -1 h 823"/>
                <a:gd name="T52" fmla="+- 0 8997 8901"/>
                <a:gd name="T53" fmla="*/ T52 w 823"/>
                <a:gd name="T54" fmla="+- 0 57 -619"/>
                <a:gd name="T55" fmla="*/ 57 h 823"/>
                <a:gd name="T56" fmla="+- 0 9047 8901"/>
                <a:gd name="T57" fmla="*/ T56 w 823"/>
                <a:gd name="T58" fmla="+- 0 106 -619"/>
                <a:gd name="T59" fmla="*/ 106 h 823"/>
                <a:gd name="T60" fmla="+- 0 9104 8901"/>
                <a:gd name="T61" fmla="*/ T60 w 823"/>
                <a:gd name="T62" fmla="+- 0 147 -619"/>
                <a:gd name="T63" fmla="*/ 147 h 823"/>
                <a:gd name="T64" fmla="+- 0 9168 8901"/>
                <a:gd name="T65" fmla="*/ T64 w 823"/>
                <a:gd name="T66" fmla="+- 0 177 -619"/>
                <a:gd name="T67" fmla="*/ 177 h 823"/>
                <a:gd name="T68" fmla="+- 0 9238 8901"/>
                <a:gd name="T69" fmla="*/ T68 w 823"/>
                <a:gd name="T70" fmla="+- 0 196 -619"/>
                <a:gd name="T71" fmla="*/ 196 h 823"/>
                <a:gd name="T72" fmla="+- 0 9312 8901"/>
                <a:gd name="T73" fmla="*/ T72 w 823"/>
                <a:gd name="T74" fmla="+- 0 203 -619"/>
                <a:gd name="T75" fmla="*/ 203 h 823"/>
                <a:gd name="T76" fmla="+- 0 9386 8901"/>
                <a:gd name="T77" fmla="*/ T76 w 823"/>
                <a:gd name="T78" fmla="+- 0 196 -619"/>
                <a:gd name="T79" fmla="*/ 196 h 823"/>
                <a:gd name="T80" fmla="+- 0 9455 8901"/>
                <a:gd name="T81" fmla="*/ T80 w 823"/>
                <a:gd name="T82" fmla="+- 0 177 -619"/>
                <a:gd name="T83" fmla="*/ 177 h 823"/>
                <a:gd name="T84" fmla="+- 0 9519 8901"/>
                <a:gd name="T85" fmla="*/ T84 w 823"/>
                <a:gd name="T86" fmla="+- 0 147 -619"/>
                <a:gd name="T87" fmla="*/ 147 h 823"/>
                <a:gd name="T88" fmla="+- 0 9577 8901"/>
                <a:gd name="T89" fmla="*/ T88 w 823"/>
                <a:gd name="T90" fmla="+- 0 106 -619"/>
                <a:gd name="T91" fmla="*/ 106 h 823"/>
                <a:gd name="T92" fmla="+- 0 9626 8901"/>
                <a:gd name="T93" fmla="*/ T92 w 823"/>
                <a:gd name="T94" fmla="+- 0 57 -619"/>
                <a:gd name="T95" fmla="*/ 57 h 823"/>
                <a:gd name="T96" fmla="+- 0 9667 8901"/>
                <a:gd name="T97" fmla="*/ T96 w 823"/>
                <a:gd name="T98" fmla="+- 0 -1 -619"/>
                <a:gd name="T99" fmla="*/ -1 h 823"/>
                <a:gd name="T100" fmla="+- 0 9697 8901"/>
                <a:gd name="T101" fmla="*/ T100 w 823"/>
                <a:gd name="T102" fmla="+- 0 -65 -619"/>
                <a:gd name="T103" fmla="*/ -65 h 823"/>
                <a:gd name="T104" fmla="+- 0 9716 8901"/>
                <a:gd name="T105" fmla="*/ T104 w 823"/>
                <a:gd name="T106" fmla="+- 0 -134 -619"/>
                <a:gd name="T107" fmla="*/ -134 h 823"/>
                <a:gd name="T108" fmla="+- 0 9723 8901"/>
                <a:gd name="T109" fmla="*/ T108 w 823"/>
                <a:gd name="T110" fmla="+- 0 -208 -619"/>
                <a:gd name="T111" fmla="*/ -208 h 823"/>
                <a:gd name="T112" fmla="+- 0 9716 8901"/>
                <a:gd name="T113" fmla="*/ T112 w 823"/>
                <a:gd name="T114" fmla="+- 0 -282 -619"/>
                <a:gd name="T115" fmla="*/ -282 h 823"/>
                <a:gd name="T116" fmla="+- 0 9697 8901"/>
                <a:gd name="T117" fmla="*/ T116 w 823"/>
                <a:gd name="T118" fmla="+- 0 -352 -619"/>
                <a:gd name="T119" fmla="*/ -352 h 823"/>
                <a:gd name="T120" fmla="+- 0 9667 8901"/>
                <a:gd name="T121" fmla="*/ T120 w 823"/>
                <a:gd name="T122" fmla="+- 0 -416 -619"/>
                <a:gd name="T123" fmla="*/ -416 h 823"/>
                <a:gd name="T124" fmla="+- 0 9626 8901"/>
                <a:gd name="T125" fmla="*/ T124 w 823"/>
                <a:gd name="T126" fmla="+- 0 -473 -619"/>
                <a:gd name="T127" fmla="*/ -473 h 823"/>
                <a:gd name="T128" fmla="+- 0 9577 8901"/>
                <a:gd name="T129" fmla="*/ T128 w 823"/>
                <a:gd name="T130" fmla="+- 0 -523 -619"/>
                <a:gd name="T131" fmla="*/ -523 h 823"/>
                <a:gd name="T132" fmla="+- 0 9519 8901"/>
                <a:gd name="T133" fmla="*/ T132 w 823"/>
                <a:gd name="T134" fmla="+- 0 -563 -619"/>
                <a:gd name="T135" fmla="*/ -563 h 823"/>
                <a:gd name="T136" fmla="+- 0 9455 8901"/>
                <a:gd name="T137" fmla="*/ T136 w 823"/>
                <a:gd name="T138" fmla="+- 0 -594 -619"/>
                <a:gd name="T139" fmla="*/ -594 h 823"/>
                <a:gd name="T140" fmla="+- 0 9386 8901"/>
                <a:gd name="T141" fmla="*/ T140 w 823"/>
                <a:gd name="T142" fmla="+- 0 -613 -619"/>
                <a:gd name="T143" fmla="*/ -613 h 823"/>
                <a:gd name="T144" fmla="+- 0 9312 8901"/>
                <a:gd name="T145" fmla="*/ T144 w 823"/>
                <a:gd name="T146" fmla="+- 0 -619 -619"/>
                <a:gd name="T147" fmla="*/ -619 h 82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823" h="823">
                  <a:moveTo>
                    <a:pt x="411" y="0"/>
                  </a:moveTo>
                  <a:lnTo>
                    <a:pt x="337" y="6"/>
                  </a:lnTo>
                  <a:lnTo>
                    <a:pt x="267" y="25"/>
                  </a:lnTo>
                  <a:lnTo>
                    <a:pt x="203" y="56"/>
                  </a:lnTo>
                  <a:lnTo>
                    <a:pt x="146" y="96"/>
                  </a:lnTo>
                  <a:lnTo>
                    <a:pt x="96" y="146"/>
                  </a:lnTo>
                  <a:lnTo>
                    <a:pt x="56" y="203"/>
                  </a:lnTo>
                  <a:lnTo>
                    <a:pt x="26" y="267"/>
                  </a:lnTo>
                  <a:lnTo>
                    <a:pt x="6" y="337"/>
                  </a:lnTo>
                  <a:lnTo>
                    <a:pt x="0" y="411"/>
                  </a:lnTo>
                  <a:lnTo>
                    <a:pt x="6" y="485"/>
                  </a:lnTo>
                  <a:lnTo>
                    <a:pt x="26" y="554"/>
                  </a:lnTo>
                  <a:lnTo>
                    <a:pt x="56" y="618"/>
                  </a:lnTo>
                  <a:lnTo>
                    <a:pt x="96" y="676"/>
                  </a:lnTo>
                  <a:lnTo>
                    <a:pt x="146" y="725"/>
                  </a:lnTo>
                  <a:lnTo>
                    <a:pt x="203" y="766"/>
                  </a:lnTo>
                  <a:lnTo>
                    <a:pt x="267" y="796"/>
                  </a:lnTo>
                  <a:lnTo>
                    <a:pt x="337" y="815"/>
                  </a:lnTo>
                  <a:lnTo>
                    <a:pt x="411" y="822"/>
                  </a:lnTo>
                  <a:lnTo>
                    <a:pt x="485" y="815"/>
                  </a:lnTo>
                  <a:lnTo>
                    <a:pt x="554" y="796"/>
                  </a:lnTo>
                  <a:lnTo>
                    <a:pt x="618" y="766"/>
                  </a:lnTo>
                  <a:lnTo>
                    <a:pt x="676" y="725"/>
                  </a:lnTo>
                  <a:lnTo>
                    <a:pt x="725" y="676"/>
                  </a:lnTo>
                  <a:lnTo>
                    <a:pt x="766" y="618"/>
                  </a:lnTo>
                  <a:lnTo>
                    <a:pt x="796" y="554"/>
                  </a:lnTo>
                  <a:lnTo>
                    <a:pt x="815" y="485"/>
                  </a:lnTo>
                  <a:lnTo>
                    <a:pt x="822" y="411"/>
                  </a:lnTo>
                  <a:lnTo>
                    <a:pt x="815" y="337"/>
                  </a:lnTo>
                  <a:lnTo>
                    <a:pt x="796" y="267"/>
                  </a:lnTo>
                  <a:lnTo>
                    <a:pt x="766" y="203"/>
                  </a:lnTo>
                  <a:lnTo>
                    <a:pt x="725" y="146"/>
                  </a:lnTo>
                  <a:lnTo>
                    <a:pt x="676" y="96"/>
                  </a:lnTo>
                  <a:lnTo>
                    <a:pt x="618" y="56"/>
                  </a:lnTo>
                  <a:lnTo>
                    <a:pt x="554" y="25"/>
                  </a:lnTo>
                  <a:lnTo>
                    <a:pt x="485" y="6"/>
                  </a:lnTo>
                  <a:lnTo>
                    <a:pt x="411" y="0"/>
                  </a:lnTo>
                  <a:close/>
                </a:path>
              </a:pathLst>
            </a:custGeom>
            <a:solidFill>
              <a:srgbClr val="D2232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sp>
          <p:nvSpPr>
            <p:cNvPr id="51" name="Freeform 19">
              <a:extLst>
                <a:ext uri="{FF2B5EF4-FFF2-40B4-BE49-F238E27FC236}">
                  <a16:creationId xmlns:a16="http://schemas.microsoft.com/office/drawing/2014/main" id="{4851B8F2-82E1-46D4-B360-AF7495B27A9E}"/>
                </a:ext>
              </a:extLst>
            </p:cNvPr>
            <p:cNvSpPr>
              <a:spLocks/>
            </p:cNvSpPr>
            <p:nvPr/>
          </p:nvSpPr>
          <p:spPr bwMode="auto">
            <a:xfrm>
              <a:off x="10261" y="-620"/>
              <a:ext cx="823" cy="823"/>
            </a:xfrm>
            <a:custGeom>
              <a:avLst/>
              <a:gdLst>
                <a:gd name="T0" fmla="+- 0 10672 10261"/>
                <a:gd name="T1" fmla="*/ T0 w 823"/>
                <a:gd name="T2" fmla="+- 0 -619 -619"/>
                <a:gd name="T3" fmla="*/ -619 h 823"/>
                <a:gd name="T4" fmla="+- 0 10599 10261"/>
                <a:gd name="T5" fmla="*/ T4 w 823"/>
                <a:gd name="T6" fmla="+- 0 -613 -619"/>
                <a:gd name="T7" fmla="*/ -613 h 823"/>
                <a:gd name="T8" fmla="+- 0 10529 10261"/>
                <a:gd name="T9" fmla="*/ T8 w 823"/>
                <a:gd name="T10" fmla="+- 0 -594 -619"/>
                <a:gd name="T11" fmla="*/ -594 h 823"/>
                <a:gd name="T12" fmla="+- 0 10465 10261"/>
                <a:gd name="T13" fmla="*/ T12 w 823"/>
                <a:gd name="T14" fmla="+- 0 -563 -619"/>
                <a:gd name="T15" fmla="*/ -563 h 823"/>
                <a:gd name="T16" fmla="+- 0 10408 10261"/>
                <a:gd name="T17" fmla="*/ T16 w 823"/>
                <a:gd name="T18" fmla="+- 0 -523 -619"/>
                <a:gd name="T19" fmla="*/ -523 h 823"/>
                <a:gd name="T20" fmla="+- 0 10358 10261"/>
                <a:gd name="T21" fmla="*/ T20 w 823"/>
                <a:gd name="T22" fmla="+- 0 -473 -619"/>
                <a:gd name="T23" fmla="*/ -473 h 823"/>
                <a:gd name="T24" fmla="+- 0 10318 10261"/>
                <a:gd name="T25" fmla="*/ T24 w 823"/>
                <a:gd name="T26" fmla="+- 0 -416 -619"/>
                <a:gd name="T27" fmla="*/ -416 h 823"/>
                <a:gd name="T28" fmla="+- 0 10287 10261"/>
                <a:gd name="T29" fmla="*/ T28 w 823"/>
                <a:gd name="T30" fmla="+- 0 -352 -619"/>
                <a:gd name="T31" fmla="*/ -352 h 823"/>
                <a:gd name="T32" fmla="+- 0 10268 10261"/>
                <a:gd name="T33" fmla="*/ T32 w 823"/>
                <a:gd name="T34" fmla="+- 0 -282 -619"/>
                <a:gd name="T35" fmla="*/ -282 h 823"/>
                <a:gd name="T36" fmla="+- 0 10261 10261"/>
                <a:gd name="T37" fmla="*/ T36 w 823"/>
                <a:gd name="T38" fmla="+- 0 -208 -619"/>
                <a:gd name="T39" fmla="*/ -208 h 823"/>
                <a:gd name="T40" fmla="+- 0 10268 10261"/>
                <a:gd name="T41" fmla="*/ T40 w 823"/>
                <a:gd name="T42" fmla="+- 0 -134 -619"/>
                <a:gd name="T43" fmla="*/ -134 h 823"/>
                <a:gd name="T44" fmla="+- 0 10287 10261"/>
                <a:gd name="T45" fmla="*/ T44 w 823"/>
                <a:gd name="T46" fmla="+- 0 -65 -619"/>
                <a:gd name="T47" fmla="*/ -65 h 823"/>
                <a:gd name="T48" fmla="+- 0 10318 10261"/>
                <a:gd name="T49" fmla="*/ T48 w 823"/>
                <a:gd name="T50" fmla="+- 0 -1 -619"/>
                <a:gd name="T51" fmla="*/ -1 h 823"/>
                <a:gd name="T52" fmla="+- 0 10358 10261"/>
                <a:gd name="T53" fmla="*/ T52 w 823"/>
                <a:gd name="T54" fmla="+- 0 57 -619"/>
                <a:gd name="T55" fmla="*/ 57 h 823"/>
                <a:gd name="T56" fmla="+- 0 10408 10261"/>
                <a:gd name="T57" fmla="*/ T56 w 823"/>
                <a:gd name="T58" fmla="+- 0 106 -619"/>
                <a:gd name="T59" fmla="*/ 106 h 823"/>
                <a:gd name="T60" fmla="+- 0 10465 10261"/>
                <a:gd name="T61" fmla="*/ T60 w 823"/>
                <a:gd name="T62" fmla="+- 0 147 -619"/>
                <a:gd name="T63" fmla="*/ 147 h 823"/>
                <a:gd name="T64" fmla="+- 0 10529 10261"/>
                <a:gd name="T65" fmla="*/ T64 w 823"/>
                <a:gd name="T66" fmla="+- 0 177 -619"/>
                <a:gd name="T67" fmla="*/ 177 h 823"/>
                <a:gd name="T68" fmla="+- 0 10599 10261"/>
                <a:gd name="T69" fmla="*/ T68 w 823"/>
                <a:gd name="T70" fmla="+- 0 196 -619"/>
                <a:gd name="T71" fmla="*/ 196 h 823"/>
                <a:gd name="T72" fmla="+- 0 10672 10261"/>
                <a:gd name="T73" fmla="*/ T72 w 823"/>
                <a:gd name="T74" fmla="+- 0 203 -619"/>
                <a:gd name="T75" fmla="*/ 203 h 823"/>
                <a:gd name="T76" fmla="+- 0 10746 10261"/>
                <a:gd name="T77" fmla="*/ T76 w 823"/>
                <a:gd name="T78" fmla="+- 0 196 -619"/>
                <a:gd name="T79" fmla="*/ 196 h 823"/>
                <a:gd name="T80" fmla="+- 0 10816 10261"/>
                <a:gd name="T81" fmla="*/ T80 w 823"/>
                <a:gd name="T82" fmla="+- 0 177 -619"/>
                <a:gd name="T83" fmla="*/ 177 h 823"/>
                <a:gd name="T84" fmla="+- 0 10880 10261"/>
                <a:gd name="T85" fmla="*/ T84 w 823"/>
                <a:gd name="T86" fmla="+- 0 147 -619"/>
                <a:gd name="T87" fmla="*/ 147 h 823"/>
                <a:gd name="T88" fmla="+- 0 10937 10261"/>
                <a:gd name="T89" fmla="*/ T88 w 823"/>
                <a:gd name="T90" fmla="+- 0 106 -619"/>
                <a:gd name="T91" fmla="*/ 106 h 823"/>
                <a:gd name="T92" fmla="+- 0 10987 10261"/>
                <a:gd name="T93" fmla="*/ T92 w 823"/>
                <a:gd name="T94" fmla="+- 0 57 -619"/>
                <a:gd name="T95" fmla="*/ 57 h 823"/>
                <a:gd name="T96" fmla="+- 0 11027 10261"/>
                <a:gd name="T97" fmla="*/ T96 w 823"/>
                <a:gd name="T98" fmla="+- 0 -1 -619"/>
                <a:gd name="T99" fmla="*/ -1 h 823"/>
                <a:gd name="T100" fmla="+- 0 11058 10261"/>
                <a:gd name="T101" fmla="*/ T100 w 823"/>
                <a:gd name="T102" fmla="+- 0 -65 -619"/>
                <a:gd name="T103" fmla="*/ -65 h 823"/>
                <a:gd name="T104" fmla="+- 0 11077 10261"/>
                <a:gd name="T105" fmla="*/ T104 w 823"/>
                <a:gd name="T106" fmla="+- 0 -134 -619"/>
                <a:gd name="T107" fmla="*/ -134 h 823"/>
                <a:gd name="T108" fmla="+- 0 11083 10261"/>
                <a:gd name="T109" fmla="*/ T108 w 823"/>
                <a:gd name="T110" fmla="+- 0 -208 -619"/>
                <a:gd name="T111" fmla="*/ -208 h 823"/>
                <a:gd name="T112" fmla="+- 0 11077 10261"/>
                <a:gd name="T113" fmla="*/ T112 w 823"/>
                <a:gd name="T114" fmla="+- 0 -282 -619"/>
                <a:gd name="T115" fmla="*/ -282 h 823"/>
                <a:gd name="T116" fmla="+- 0 11058 10261"/>
                <a:gd name="T117" fmla="*/ T116 w 823"/>
                <a:gd name="T118" fmla="+- 0 -352 -619"/>
                <a:gd name="T119" fmla="*/ -352 h 823"/>
                <a:gd name="T120" fmla="+- 0 11027 10261"/>
                <a:gd name="T121" fmla="*/ T120 w 823"/>
                <a:gd name="T122" fmla="+- 0 -416 -619"/>
                <a:gd name="T123" fmla="*/ -416 h 823"/>
                <a:gd name="T124" fmla="+- 0 10987 10261"/>
                <a:gd name="T125" fmla="*/ T124 w 823"/>
                <a:gd name="T126" fmla="+- 0 -473 -619"/>
                <a:gd name="T127" fmla="*/ -473 h 823"/>
                <a:gd name="T128" fmla="+- 0 10937 10261"/>
                <a:gd name="T129" fmla="*/ T128 w 823"/>
                <a:gd name="T130" fmla="+- 0 -523 -619"/>
                <a:gd name="T131" fmla="*/ -523 h 823"/>
                <a:gd name="T132" fmla="+- 0 10880 10261"/>
                <a:gd name="T133" fmla="*/ T132 w 823"/>
                <a:gd name="T134" fmla="+- 0 -563 -619"/>
                <a:gd name="T135" fmla="*/ -563 h 823"/>
                <a:gd name="T136" fmla="+- 0 10816 10261"/>
                <a:gd name="T137" fmla="*/ T136 w 823"/>
                <a:gd name="T138" fmla="+- 0 -594 -619"/>
                <a:gd name="T139" fmla="*/ -594 h 823"/>
                <a:gd name="T140" fmla="+- 0 10746 10261"/>
                <a:gd name="T141" fmla="*/ T140 w 823"/>
                <a:gd name="T142" fmla="+- 0 -613 -619"/>
                <a:gd name="T143" fmla="*/ -613 h 823"/>
                <a:gd name="T144" fmla="+- 0 10672 10261"/>
                <a:gd name="T145" fmla="*/ T144 w 823"/>
                <a:gd name="T146" fmla="+- 0 -619 -619"/>
                <a:gd name="T147" fmla="*/ -619 h 82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823" h="823">
                  <a:moveTo>
                    <a:pt x="411" y="0"/>
                  </a:moveTo>
                  <a:lnTo>
                    <a:pt x="338" y="6"/>
                  </a:lnTo>
                  <a:lnTo>
                    <a:pt x="268" y="25"/>
                  </a:lnTo>
                  <a:lnTo>
                    <a:pt x="204" y="56"/>
                  </a:lnTo>
                  <a:lnTo>
                    <a:pt x="147" y="96"/>
                  </a:lnTo>
                  <a:lnTo>
                    <a:pt x="97" y="146"/>
                  </a:lnTo>
                  <a:lnTo>
                    <a:pt x="57" y="203"/>
                  </a:lnTo>
                  <a:lnTo>
                    <a:pt x="26" y="267"/>
                  </a:lnTo>
                  <a:lnTo>
                    <a:pt x="7" y="337"/>
                  </a:lnTo>
                  <a:lnTo>
                    <a:pt x="0" y="411"/>
                  </a:lnTo>
                  <a:lnTo>
                    <a:pt x="7" y="485"/>
                  </a:lnTo>
                  <a:lnTo>
                    <a:pt x="26" y="554"/>
                  </a:lnTo>
                  <a:lnTo>
                    <a:pt x="57" y="618"/>
                  </a:lnTo>
                  <a:lnTo>
                    <a:pt x="97" y="676"/>
                  </a:lnTo>
                  <a:lnTo>
                    <a:pt x="147" y="725"/>
                  </a:lnTo>
                  <a:lnTo>
                    <a:pt x="204" y="766"/>
                  </a:lnTo>
                  <a:lnTo>
                    <a:pt x="268" y="796"/>
                  </a:lnTo>
                  <a:lnTo>
                    <a:pt x="338" y="815"/>
                  </a:lnTo>
                  <a:lnTo>
                    <a:pt x="411" y="822"/>
                  </a:lnTo>
                  <a:lnTo>
                    <a:pt x="485" y="815"/>
                  </a:lnTo>
                  <a:lnTo>
                    <a:pt x="555" y="796"/>
                  </a:lnTo>
                  <a:lnTo>
                    <a:pt x="619" y="766"/>
                  </a:lnTo>
                  <a:lnTo>
                    <a:pt x="676" y="725"/>
                  </a:lnTo>
                  <a:lnTo>
                    <a:pt x="726" y="676"/>
                  </a:lnTo>
                  <a:lnTo>
                    <a:pt x="766" y="618"/>
                  </a:lnTo>
                  <a:lnTo>
                    <a:pt x="797" y="554"/>
                  </a:lnTo>
                  <a:lnTo>
                    <a:pt x="816" y="485"/>
                  </a:lnTo>
                  <a:lnTo>
                    <a:pt x="822" y="411"/>
                  </a:lnTo>
                  <a:lnTo>
                    <a:pt x="816" y="337"/>
                  </a:lnTo>
                  <a:lnTo>
                    <a:pt x="797" y="267"/>
                  </a:lnTo>
                  <a:lnTo>
                    <a:pt x="766" y="203"/>
                  </a:lnTo>
                  <a:lnTo>
                    <a:pt x="726" y="146"/>
                  </a:lnTo>
                  <a:lnTo>
                    <a:pt x="676" y="96"/>
                  </a:lnTo>
                  <a:lnTo>
                    <a:pt x="619" y="56"/>
                  </a:lnTo>
                  <a:lnTo>
                    <a:pt x="555" y="25"/>
                  </a:lnTo>
                  <a:lnTo>
                    <a:pt x="485" y="6"/>
                  </a:lnTo>
                  <a:lnTo>
                    <a:pt x="411" y="0"/>
                  </a:lnTo>
                  <a:close/>
                </a:path>
              </a:pathLst>
            </a:custGeom>
            <a:solidFill>
              <a:srgbClr val="FAA61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sp>
          <p:nvSpPr>
            <p:cNvPr id="52" name="Text Box 18">
              <a:extLst>
                <a:ext uri="{FF2B5EF4-FFF2-40B4-BE49-F238E27FC236}">
                  <a16:creationId xmlns:a16="http://schemas.microsoft.com/office/drawing/2014/main" id="{8506B0BE-881B-4515-B0C9-766830A8D4CB}"/>
                </a:ext>
              </a:extLst>
            </p:cNvPr>
            <p:cNvSpPr txBox="1">
              <a:spLocks noChangeArrowheads="1"/>
            </p:cNvSpPr>
            <p:nvPr/>
          </p:nvSpPr>
          <p:spPr bwMode="auto">
            <a:xfrm>
              <a:off x="8900" y="-620"/>
              <a:ext cx="2183" cy="1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en-US" sz="2800" b="1" dirty="0">
                  <a:effectLst/>
                  <a:latin typeface="Myriad Pro Light"/>
                  <a:ea typeface="Myriad Pro"/>
                  <a:cs typeface="Myriad Pro"/>
                </a:rPr>
                <a:t> </a:t>
              </a:r>
              <a:endParaRPr lang="de-DE" sz="1100" dirty="0">
                <a:effectLst/>
                <a:latin typeface="Myriad Pro"/>
                <a:ea typeface="Myriad Pro"/>
                <a:cs typeface="Myriad Pro"/>
              </a:endParaRPr>
            </a:p>
            <a:p>
              <a:pPr>
                <a:spcBef>
                  <a:spcPts val="15"/>
                </a:spcBef>
                <a:spcAft>
                  <a:spcPts val="0"/>
                </a:spcAft>
              </a:pPr>
              <a:r>
                <a:rPr lang="en-US" sz="2400" b="1" dirty="0">
                  <a:effectLst/>
                  <a:latin typeface="Myriad Pro Light"/>
                  <a:ea typeface="Myriad Pro"/>
                  <a:cs typeface="Myriad Pro"/>
                </a:rPr>
                <a:t> </a:t>
              </a:r>
              <a:endParaRPr lang="de-DE" sz="1100" dirty="0">
                <a:effectLst/>
                <a:latin typeface="Myriad Pro"/>
                <a:ea typeface="Myriad Pro"/>
                <a:cs typeface="Myriad Pro"/>
              </a:endParaRPr>
            </a:p>
            <a:p>
              <a:pPr marR="40640" algn="ctr">
                <a:spcAft>
                  <a:spcPts val="0"/>
                </a:spcAft>
              </a:pPr>
              <a:r>
                <a:rPr lang="en-US" sz="2500" b="1" dirty="0">
                  <a:solidFill>
                    <a:srgbClr val="FFFFFF"/>
                  </a:solidFill>
                  <a:effectLst/>
                  <a:latin typeface="Myriad Pro SemiCond"/>
                  <a:ea typeface="Myriad Pro"/>
                  <a:cs typeface="Myriad Pro"/>
                </a:rPr>
                <a:t>M</a:t>
              </a:r>
              <a:endParaRPr lang="de-DE" sz="1100" dirty="0">
                <a:effectLst/>
                <a:latin typeface="Myriad Pro"/>
                <a:ea typeface="Myriad Pro"/>
                <a:cs typeface="Myriad Pro"/>
              </a:endParaRPr>
            </a:p>
          </p:txBody>
        </p:sp>
      </p:grpSp>
    </p:spTree>
    <p:extLst>
      <p:ext uri="{BB962C8B-B14F-4D97-AF65-F5344CB8AC3E}">
        <p14:creationId xmlns:p14="http://schemas.microsoft.com/office/powerpoint/2010/main" val="3427141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7FD46F-426E-4E4E-A41D-F04037409346}"/>
              </a:ext>
            </a:extLst>
          </p:cNvPr>
          <p:cNvSpPr>
            <a:spLocks noGrp="1"/>
          </p:cNvSpPr>
          <p:nvPr>
            <p:ph type="title"/>
          </p:nvPr>
        </p:nvSpPr>
        <p:spPr>
          <a:xfrm>
            <a:off x="1097280" y="479064"/>
            <a:ext cx="10058400" cy="1106768"/>
          </a:xfrm>
        </p:spPr>
        <p:txBody>
          <a:bodyPr/>
          <a:lstStyle/>
          <a:p>
            <a:r>
              <a:rPr lang="en-GB" i="1" dirty="0" err="1">
                <a:solidFill>
                  <a:schemeClr val="tx1"/>
                </a:solidFill>
              </a:rPr>
              <a:t>Etapes</a:t>
            </a:r>
            <a:r>
              <a:rPr lang="en-GB" i="1" dirty="0">
                <a:solidFill>
                  <a:schemeClr val="tx1"/>
                </a:solidFill>
              </a:rPr>
              <a:t> de la</a:t>
            </a:r>
            <a:r>
              <a:rPr lang="de-DE" dirty="0">
                <a:solidFill>
                  <a:schemeClr val="tx1"/>
                </a:solidFill>
              </a:rPr>
              <a:t> </a:t>
            </a:r>
            <a:r>
              <a:rPr lang="de-DE" i="1" dirty="0"/>
              <a:t>Mediation</a:t>
            </a:r>
          </a:p>
        </p:txBody>
      </p:sp>
      <p:sp>
        <p:nvSpPr>
          <p:cNvPr id="3" name="Inhaltsplatzhalter 2">
            <a:extLst>
              <a:ext uri="{FF2B5EF4-FFF2-40B4-BE49-F238E27FC236}">
                <a16:creationId xmlns:a16="http://schemas.microsoft.com/office/drawing/2014/main" id="{36E9644D-A431-4907-AD36-92D169C958EF}"/>
              </a:ext>
            </a:extLst>
          </p:cNvPr>
          <p:cNvSpPr>
            <a:spLocks noGrp="1"/>
          </p:cNvSpPr>
          <p:nvPr>
            <p:ph idx="1"/>
          </p:nvPr>
        </p:nvSpPr>
        <p:spPr>
          <a:xfrm>
            <a:off x="1097280" y="1845734"/>
            <a:ext cx="10058400" cy="3443165"/>
          </a:xfrm>
        </p:spPr>
        <p:txBody>
          <a:bodyPr>
            <a:normAutofit/>
          </a:bodyPr>
          <a:lstStyle/>
          <a:p>
            <a:r>
              <a:rPr lang="de-DE" sz="1900" dirty="0"/>
              <a:t>5. Stage: </a:t>
            </a:r>
            <a:r>
              <a:rPr lang="de-DE" sz="1900" i="1" dirty="0" err="1">
                <a:solidFill>
                  <a:schemeClr val="tx1"/>
                </a:solidFill>
              </a:rPr>
              <a:t>Formuler</a:t>
            </a:r>
            <a:r>
              <a:rPr lang="de-DE" sz="1900" i="1" dirty="0">
                <a:solidFill>
                  <a:schemeClr val="tx1"/>
                </a:solidFill>
              </a:rPr>
              <a:t> des </a:t>
            </a:r>
            <a:r>
              <a:rPr lang="de-DE" sz="1900" i="1" dirty="0" err="1">
                <a:solidFill>
                  <a:schemeClr val="tx1"/>
                </a:solidFill>
              </a:rPr>
              <a:t>solutions</a:t>
            </a:r>
            <a:endParaRPr lang="de-DE" sz="1900" i="1" dirty="0">
              <a:solidFill>
                <a:schemeClr val="tx1"/>
              </a:solidFill>
            </a:endParaRPr>
          </a:p>
          <a:p>
            <a:endParaRPr lang="de-DE" sz="100" dirty="0"/>
          </a:p>
          <a:p>
            <a:pPr lvl="1">
              <a:buFont typeface="Arial" panose="020B0604020202020204" pitchFamily="34" charset="0"/>
              <a:buChar char="•"/>
            </a:pPr>
            <a:r>
              <a:rPr lang="de-DE" sz="1400" i="1" dirty="0" err="1">
                <a:solidFill>
                  <a:schemeClr val="tx1"/>
                </a:solidFill>
              </a:rPr>
              <a:t>Travailler</a:t>
            </a:r>
            <a:r>
              <a:rPr lang="de-DE" sz="1400" i="1" dirty="0">
                <a:solidFill>
                  <a:schemeClr val="tx1"/>
                </a:solidFill>
              </a:rPr>
              <a:t> </a:t>
            </a:r>
            <a:r>
              <a:rPr lang="de-DE" sz="1400" i="1" dirty="0" err="1">
                <a:solidFill>
                  <a:schemeClr val="tx1"/>
                </a:solidFill>
              </a:rPr>
              <a:t>sur</a:t>
            </a:r>
            <a:r>
              <a:rPr lang="de-DE" sz="1400" i="1" dirty="0">
                <a:solidFill>
                  <a:schemeClr val="tx1"/>
                </a:solidFill>
              </a:rPr>
              <a:t> </a:t>
            </a:r>
            <a:r>
              <a:rPr lang="de-DE" sz="1400" i="1" dirty="0" err="1">
                <a:solidFill>
                  <a:schemeClr val="tx1"/>
                </a:solidFill>
              </a:rPr>
              <a:t>les</a:t>
            </a:r>
            <a:r>
              <a:rPr lang="de-DE" sz="1400" i="1" dirty="0">
                <a:solidFill>
                  <a:schemeClr val="tx1"/>
                </a:solidFill>
              </a:rPr>
              <a:t> </a:t>
            </a:r>
            <a:r>
              <a:rPr lang="de-DE" sz="1400" i="1" dirty="0" err="1">
                <a:solidFill>
                  <a:schemeClr val="tx1"/>
                </a:solidFill>
              </a:rPr>
              <a:t>formulations</a:t>
            </a:r>
            <a:endParaRPr lang="de-DE" sz="1400" i="1" dirty="0">
              <a:solidFill>
                <a:schemeClr val="tx1"/>
              </a:solidFill>
            </a:endParaRPr>
          </a:p>
          <a:p>
            <a:pPr lvl="1">
              <a:buFont typeface="Arial" panose="020B0604020202020204" pitchFamily="34" charset="0"/>
              <a:buChar char="•"/>
            </a:pPr>
            <a:r>
              <a:rPr lang="de-DE" sz="1400" dirty="0">
                <a:solidFill>
                  <a:schemeClr val="tx1"/>
                </a:solidFill>
              </a:rPr>
              <a:t>SMART: </a:t>
            </a:r>
          </a:p>
          <a:p>
            <a:pPr marL="384048" lvl="2" indent="0">
              <a:buNone/>
            </a:pPr>
            <a:r>
              <a:rPr lang="de-DE" b="1" dirty="0">
                <a:solidFill>
                  <a:schemeClr val="tx1"/>
                </a:solidFill>
              </a:rPr>
              <a:t>&gt; </a:t>
            </a:r>
            <a:r>
              <a:rPr lang="de-DE" b="1" i="1" dirty="0" err="1">
                <a:solidFill>
                  <a:schemeClr val="tx1"/>
                </a:solidFill>
              </a:rPr>
              <a:t>S</a:t>
            </a:r>
            <a:r>
              <a:rPr lang="de-DE" i="1" dirty="0" err="1">
                <a:solidFill>
                  <a:schemeClr val="tx1"/>
                </a:solidFill>
              </a:rPr>
              <a:t>pécifiques</a:t>
            </a:r>
            <a:r>
              <a:rPr lang="de-DE" dirty="0">
                <a:solidFill>
                  <a:schemeClr val="tx1"/>
                </a:solidFill>
              </a:rPr>
              <a:t> </a:t>
            </a:r>
          </a:p>
          <a:p>
            <a:pPr marL="384048" lvl="2" indent="0">
              <a:buNone/>
            </a:pPr>
            <a:r>
              <a:rPr lang="de-DE" b="1" dirty="0">
                <a:solidFill>
                  <a:schemeClr val="tx1"/>
                </a:solidFill>
              </a:rPr>
              <a:t>&gt; </a:t>
            </a:r>
            <a:r>
              <a:rPr lang="de-DE" b="1" i="1" dirty="0" err="1">
                <a:solidFill>
                  <a:schemeClr val="tx1"/>
                </a:solidFill>
              </a:rPr>
              <a:t>M</a:t>
            </a:r>
            <a:r>
              <a:rPr lang="de-DE" i="1" dirty="0" err="1">
                <a:solidFill>
                  <a:schemeClr val="tx1"/>
                </a:solidFill>
              </a:rPr>
              <a:t>esurables</a:t>
            </a:r>
            <a:endParaRPr lang="de-DE" i="1" dirty="0">
              <a:solidFill>
                <a:schemeClr val="tx1"/>
              </a:solidFill>
            </a:endParaRPr>
          </a:p>
          <a:p>
            <a:pPr marL="384048" lvl="2" indent="0">
              <a:buNone/>
            </a:pPr>
            <a:r>
              <a:rPr lang="de-DE" b="1" dirty="0">
                <a:solidFill>
                  <a:schemeClr val="tx1"/>
                </a:solidFill>
              </a:rPr>
              <a:t>&gt; </a:t>
            </a:r>
            <a:r>
              <a:rPr lang="de-DE" b="1" i="1" dirty="0" err="1">
                <a:solidFill>
                  <a:schemeClr val="tx1"/>
                </a:solidFill>
              </a:rPr>
              <a:t>A</a:t>
            </a:r>
            <a:r>
              <a:rPr lang="de-DE" i="1" dirty="0" err="1">
                <a:solidFill>
                  <a:schemeClr val="tx1"/>
                </a:solidFill>
              </a:rPr>
              <a:t>cceptables</a:t>
            </a:r>
            <a:endParaRPr lang="de-DE" i="1" dirty="0">
              <a:solidFill>
                <a:schemeClr val="tx1"/>
              </a:solidFill>
            </a:endParaRPr>
          </a:p>
          <a:p>
            <a:pPr marL="384048" lvl="2" indent="0">
              <a:buNone/>
            </a:pPr>
            <a:r>
              <a:rPr lang="de-DE" b="1" dirty="0">
                <a:solidFill>
                  <a:schemeClr val="tx1"/>
                </a:solidFill>
              </a:rPr>
              <a:t>&gt; </a:t>
            </a:r>
            <a:r>
              <a:rPr lang="de-DE" b="1" i="1" dirty="0" err="1">
                <a:solidFill>
                  <a:schemeClr val="tx1"/>
                </a:solidFill>
              </a:rPr>
              <a:t>R</a:t>
            </a:r>
            <a:r>
              <a:rPr lang="de-DE" i="1" dirty="0" err="1">
                <a:solidFill>
                  <a:schemeClr val="tx1"/>
                </a:solidFill>
              </a:rPr>
              <a:t>éalistes</a:t>
            </a:r>
            <a:r>
              <a:rPr lang="de-DE" dirty="0">
                <a:solidFill>
                  <a:schemeClr val="tx1"/>
                </a:solidFill>
              </a:rPr>
              <a:t> </a:t>
            </a:r>
          </a:p>
          <a:p>
            <a:pPr marL="384048" lvl="2" indent="0">
              <a:buNone/>
            </a:pPr>
            <a:r>
              <a:rPr lang="de-DE" b="1" dirty="0">
                <a:solidFill>
                  <a:schemeClr val="tx1"/>
                </a:solidFill>
              </a:rPr>
              <a:t>&gt; </a:t>
            </a:r>
            <a:r>
              <a:rPr lang="de-DE" b="1" i="1" dirty="0" err="1">
                <a:solidFill>
                  <a:schemeClr val="tx1"/>
                </a:solidFill>
              </a:rPr>
              <a:t>T</a:t>
            </a:r>
            <a:r>
              <a:rPr lang="de-DE" i="1" dirty="0" err="1">
                <a:solidFill>
                  <a:schemeClr val="tx1"/>
                </a:solidFill>
              </a:rPr>
              <a:t>emporisées</a:t>
            </a:r>
            <a:endParaRPr lang="de-DE" i="1" dirty="0">
              <a:solidFill>
                <a:schemeClr val="tx1"/>
              </a:solidFill>
            </a:endParaRPr>
          </a:p>
          <a:p>
            <a:pPr lvl="1">
              <a:buFont typeface="Arial" panose="020B0604020202020204" pitchFamily="34" charset="0"/>
              <a:buChar char="•"/>
            </a:pPr>
            <a:r>
              <a:rPr lang="de-DE" sz="1400" i="1" dirty="0">
                <a:solidFill>
                  <a:schemeClr val="tx1"/>
                </a:solidFill>
              </a:rPr>
              <a:t>Lire </a:t>
            </a:r>
            <a:r>
              <a:rPr lang="de-DE" sz="1400" i="1" dirty="0" err="1">
                <a:solidFill>
                  <a:schemeClr val="tx1"/>
                </a:solidFill>
              </a:rPr>
              <a:t>l'accord</a:t>
            </a:r>
            <a:endParaRPr lang="de-DE" sz="1400" i="1" dirty="0">
              <a:solidFill>
                <a:schemeClr val="tx1"/>
              </a:solidFill>
            </a:endParaRPr>
          </a:p>
          <a:p>
            <a:pPr lvl="1">
              <a:buFont typeface="Arial" panose="020B0604020202020204" pitchFamily="34" charset="0"/>
              <a:buChar char="•"/>
            </a:pPr>
            <a:r>
              <a:rPr lang="de-DE" sz="1400" i="1" dirty="0">
                <a:solidFill>
                  <a:schemeClr val="tx1"/>
                </a:solidFill>
              </a:rPr>
              <a:t>Signer </a:t>
            </a:r>
            <a:r>
              <a:rPr lang="de-DE" sz="1400" i="1" dirty="0" err="1">
                <a:solidFill>
                  <a:schemeClr val="tx1"/>
                </a:solidFill>
              </a:rPr>
              <a:t>l'accord</a:t>
            </a:r>
            <a:endParaRPr lang="de-DE" sz="1400" i="1" dirty="0">
              <a:solidFill>
                <a:schemeClr val="tx1"/>
              </a:solidFill>
            </a:endParaRPr>
          </a:p>
          <a:p>
            <a:pPr lvl="1">
              <a:buFont typeface="Arial" panose="020B0604020202020204" pitchFamily="34" charset="0"/>
              <a:buChar char="•"/>
            </a:pPr>
            <a:endParaRPr lang="de-DE" sz="1400" dirty="0"/>
          </a:p>
          <a:p>
            <a:pPr lvl="1">
              <a:buFont typeface="Arial" panose="020B0604020202020204" pitchFamily="34" charset="0"/>
              <a:buChar char="•"/>
            </a:pPr>
            <a:endParaRPr lang="de-DE" dirty="0"/>
          </a:p>
          <a:p>
            <a:pPr marL="201168" lvl="1" indent="0">
              <a:buNone/>
            </a:pPr>
            <a:endParaRPr lang="de-DE" dirty="0"/>
          </a:p>
        </p:txBody>
      </p:sp>
      <p:pic>
        <p:nvPicPr>
          <p:cNvPr id="22" name="Picture 2">
            <a:extLst>
              <a:ext uri="{FF2B5EF4-FFF2-40B4-BE49-F238E27FC236}">
                <a16:creationId xmlns:a16="http://schemas.microsoft.com/office/drawing/2014/main" id="{CC38AA30-F6EF-4EEB-A435-08E4F5FB23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3973" y="873498"/>
            <a:ext cx="2049463"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Fußzeilenplatzhalter 22">
            <a:extLst>
              <a:ext uri="{FF2B5EF4-FFF2-40B4-BE49-F238E27FC236}">
                <a16:creationId xmlns:a16="http://schemas.microsoft.com/office/drawing/2014/main" id="{BF8CC564-C674-4B57-85A7-DC7DF0458E7B}"/>
              </a:ext>
            </a:extLst>
          </p:cNvPr>
          <p:cNvSpPr>
            <a:spLocks noGrp="1"/>
          </p:cNvSpPr>
          <p:nvPr>
            <p:ph type="ftr" sz="quarter" idx="11"/>
          </p:nvPr>
        </p:nvSpPr>
        <p:spPr/>
        <p:txBody>
          <a:bodyPr/>
          <a:lstStyle/>
          <a:p>
            <a:r>
              <a:rPr lang="en-US" sz="900" dirty="0" err="1"/>
              <a:t>MÉdiation</a:t>
            </a:r>
            <a:r>
              <a:rPr lang="en-US" sz="900" dirty="0"/>
              <a:t> En </a:t>
            </a:r>
            <a:r>
              <a:rPr lang="en-US" sz="900" dirty="0" err="1"/>
              <a:t>Allemagne</a:t>
            </a:r>
            <a:r>
              <a:rPr lang="en-US" sz="900" dirty="0"/>
              <a:t> – </a:t>
            </a:r>
            <a:r>
              <a:rPr lang="en-US" sz="900" dirty="0" err="1">
                <a:solidFill>
                  <a:schemeClr val="bg1"/>
                </a:solidFill>
              </a:rPr>
              <a:t>Avocate</a:t>
            </a:r>
            <a:r>
              <a:rPr lang="en-US" sz="900" dirty="0">
                <a:solidFill>
                  <a:schemeClr val="bg1"/>
                </a:solidFill>
              </a:rPr>
              <a:t> et </a:t>
            </a:r>
            <a:r>
              <a:rPr lang="en-US" sz="900" dirty="0" err="1">
                <a:solidFill>
                  <a:schemeClr val="bg1"/>
                </a:solidFill>
              </a:rPr>
              <a:t>Médiatrice</a:t>
            </a:r>
            <a:r>
              <a:rPr lang="en-US" sz="900" dirty="0">
                <a:solidFill>
                  <a:schemeClr val="bg1"/>
                </a:solidFill>
              </a:rPr>
              <a:t> </a:t>
            </a:r>
            <a:r>
              <a:rPr lang="en-US" sz="900" dirty="0"/>
              <a:t>Ingrid Hönlinger</a:t>
            </a:r>
            <a:endParaRPr lang="de-DE" sz="900" dirty="0"/>
          </a:p>
        </p:txBody>
      </p:sp>
      <p:sp>
        <p:nvSpPr>
          <p:cNvPr id="24" name="Foliennummernplatzhalter 23">
            <a:extLst>
              <a:ext uri="{FF2B5EF4-FFF2-40B4-BE49-F238E27FC236}">
                <a16:creationId xmlns:a16="http://schemas.microsoft.com/office/drawing/2014/main" id="{C9A3D3B3-7FEE-4E1F-955C-E5344DCE4947}"/>
              </a:ext>
            </a:extLst>
          </p:cNvPr>
          <p:cNvSpPr>
            <a:spLocks noGrp="1"/>
          </p:cNvSpPr>
          <p:nvPr>
            <p:ph type="sldNum" sz="quarter" idx="12"/>
          </p:nvPr>
        </p:nvSpPr>
        <p:spPr/>
        <p:txBody>
          <a:bodyPr/>
          <a:lstStyle/>
          <a:p>
            <a:fld id="{6E092E10-1193-4142-AB02-F68BE95F7433}" type="slidenum">
              <a:rPr lang="de-DE" smtClean="0"/>
              <a:t>8</a:t>
            </a:fld>
            <a:endParaRPr lang="de-DE"/>
          </a:p>
        </p:txBody>
      </p:sp>
      <p:sp>
        <p:nvSpPr>
          <p:cNvPr id="25" name="Textfeld 24">
            <a:extLst>
              <a:ext uri="{FF2B5EF4-FFF2-40B4-BE49-F238E27FC236}">
                <a16:creationId xmlns:a16="http://schemas.microsoft.com/office/drawing/2014/main" id="{2B69ED12-B9B7-4EC1-87E7-851A9F289890}"/>
              </a:ext>
            </a:extLst>
          </p:cNvPr>
          <p:cNvSpPr txBox="1"/>
          <p:nvPr/>
        </p:nvSpPr>
        <p:spPr>
          <a:xfrm>
            <a:off x="7926012" y="2798763"/>
            <a:ext cx="2615921" cy="646331"/>
          </a:xfrm>
          <a:prstGeom prst="rect">
            <a:avLst/>
          </a:prstGeom>
          <a:noFill/>
        </p:spPr>
        <p:txBody>
          <a:bodyPr wrap="square" rtlCol="0">
            <a:spAutoFit/>
          </a:bodyPr>
          <a:lstStyle/>
          <a:p>
            <a:r>
              <a:rPr lang="fr-FR" i="1" dirty="0"/>
              <a:t>Solution au conflit sans médiateur</a:t>
            </a:r>
            <a:endParaRPr lang="de-DE" i="1" dirty="0"/>
          </a:p>
        </p:txBody>
      </p:sp>
      <p:sp>
        <p:nvSpPr>
          <p:cNvPr id="36" name="Text Box 18">
            <a:extLst>
              <a:ext uri="{FF2B5EF4-FFF2-40B4-BE49-F238E27FC236}">
                <a16:creationId xmlns:a16="http://schemas.microsoft.com/office/drawing/2014/main" id="{60A1A96C-8B51-4616-A4BE-5A1F4A2FC690}"/>
              </a:ext>
            </a:extLst>
          </p:cNvPr>
          <p:cNvSpPr txBox="1">
            <a:spLocks noChangeArrowheads="1"/>
          </p:cNvSpPr>
          <p:nvPr/>
        </p:nvSpPr>
        <p:spPr bwMode="auto">
          <a:xfrm>
            <a:off x="5402898" y="2798763"/>
            <a:ext cx="1386205"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en-US" sz="2800" b="1">
                <a:effectLst/>
                <a:latin typeface="Myriad Pro Light"/>
                <a:ea typeface="Myriad Pro"/>
                <a:cs typeface="Myriad Pro"/>
              </a:rPr>
              <a:t> </a:t>
            </a:r>
            <a:endParaRPr lang="de-DE" sz="1100">
              <a:effectLst/>
              <a:latin typeface="Myriad Pro"/>
              <a:ea typeface="Myriad Pro"/>
              <a:cs typeface="Myriad Pro"/>
            </a:endParaRPr>
          </a:p>
          <a:p>
            <a:pPr>
              <a:spcBef>
                <a:spcPts val="15"/>
              </a:spcBef>
              <a:spcAft>
                <a:spcPts val="0"/>
              </a:spcAft>
            </a:pPr>
            <a:r>
              <a:rPr lang="en-US" sz="2400" b="1">
                <a:effectLst/>
                <a:latin typeface="Myriad Pro Light"/>
                <a:ea typeface="Myriad Pro"/>
                <a:cs typeface="Myriad Pro"/>
              </a:rPr>
              <a:t> </a:t>
            </a:r>
            <a:endParaRPr lang="de-DE" sz="1100">
              <a:effectLst/>
              <a:latin typeface="Myriad Pro"/>
              <a:ea typeface="Myriad Pro"/>
              <a:cs typeface="Myriad Pro"/>
            </a:endParaRPr>
          </a:p>
          <a:p>
            <a:pPr marR="40640" algn="ctr">
              <a:spcAft>
                <a:spcPts val="0"/>
              </a:spcAft>
            </a:pPr>
            <a:r>
              <a:rPr lang="en-US" sz="2500" b="1">
                <a:solidFill>
                  <a:srgbClr val="FFFFFF"/>
                </a:solidFill>
                <a:effectLst/>
                <a:latin typeface="Myriad Pro SemiCond"/>
                <a:ea typeface="Myriad Pro"/>
                <a:cs typeface="Myriad Pro"/>
              </a:rPr>
              <a:t>M</a:t>
            </a:r>
            <a:endParaRPr lang="de-DE" sz="1100">
              <a:effectLst/>
              <a:latin typeface="Myriad Pro"/>
              <a:ea typeface="Myriad Pro"/>
              <a:cs typeface="Myriad Pro"/>
            </a:endParaRPr>
          </a:p>
        </p:txBody>
      </p:sp>
      <p:grpSp>
        <p:nvGrpSpPr>
          <p:cNvPr id="27" name="Group 5">
            <a:extLst>
              <a:ext uri="{FF2B5EF4-FFF2-40B4-BE49-F238E27FC236}">
                <a16:creationId xmlns:a16="http://schemas.microsoft.com/office/drawing/2014/main" id="{C2A44104-06C0-44D3-9816-83FA914079AA}"/>
              </a:ext>
            </a:extLst>
          </p:cNvPr>
          <p:cNvGrpSpPr>
            <a:grpSpLocks/>
          </p:cNvGrpSpPr>
          <p:nvPr/>
        </p:nvGrpSpPr>
        <p:grpSpPr bwMode="auto">
          <a:xfrm>
            <a:off x="5402263" y="2819083"/>
            <a:ext cx="1386840" cy="522605"/>
            <a:chOff x="8900" y="205"/>
            <a:chExt cx="2184" cy="823"/>
          </a:xfrm>
        </p:grpSpPr>
        <p:pic>
          <p:nvPicPr>
            <p:cNvPr id="31" name="Picture 8">
              <a:extLst>
                <a:ext uri="{FF2B5EF4-FFF2-40B4-BE49-F238E27FC236}">
                  <a16:creationId xmlns:a16="http://schemas.microsoft.com/office/drawing/2014/main" id="{BB91A79A-4CE0-4B3A-A267-122A27B176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56" y="581"/>
              <a:ext cx="481" cy="117"/>
            </a:xfrm>
            <a:prstGeom prst="rect">
              <a:avLst/>
            </a:prstGeom>
            <a:noFill/>
            <a:extLst>
              <a:ext uri="{909E8E84-426E-40DD-AFC4-6F175D3DCCD1}">
                <a14:hiddenFill xmlns:a14="http://schemas.microsoft.com/office/drawing/2010/main">
                  <a:solidFill>
                    <a:srgbClr val="FFFFFF"/>
                  </a:solidFill>
                </a14:hiddenFill>
              </a:ext>
            </a:extLst>
          </p:spPr>
        </p:pic>
        <p:sp>
          <p:nvSpPr>
            <p:cNvPr id="32" name="Freeform 7">
              <a:extLst>
                <a:ext uri="{FF2B5EF4-FFF2-40B4-BE49-F238E27FC236}">
                  <a16:creationId xmlns:a16="http://schemas.microsoft.com/office/drawing/2014/main" id="{C9190B00-4344-45B5-8728-210208025224}"/>
                </a:ext>
              </a:extLst>
            </p:cNvPr>
            <p:cNvSpPr>
              <a:spLocks/>
            </p:cNvSpPr>
            <p:nvPr/>
          </p:nvSpPr>
          <p:spPr bwMode="auto">
            <a:xfrm>
              <a:off x="8900" y="205"/>
              <a:ext cx="823" cy="823"/>
            </a:xfrm>
            <a:custGeom>
              <a:avLst/>
              <a:gdLst>
                <a:gd name="T0" fmla="+- 0 9312 8901"/>
                <a:gd name="T1" fmla="*/ T0 w 823"/>
                <a:gd name="T2" fmla="+- 0 206 206"/>
                <a:gd name="T3" fmla="*/ 206 h 823"/>
                <a:gd name="T4" fmla="+- 0 9238 8901"/>
                <a:gd name="T5" fmla="*/ T4 w 823"/>
                <a:gd name="T6" fmla="+- 0 212 206"/>
                <a:gd name="T7" fmla="*/ 212 h 823"/>
                <a:gd name="T8" fmla="+- 0 9168 8901"/>
                <a:gd name="T9" fmla="*/ T8 w 823"/>
                <a:gd name="T10" fmla="+- 0 231 206"/>
                <a:gd name="T11" fmla="*/ 231 h 823"/>
                <a:gd name="T12" fmla="+- 0 9104 8901"/>
                <a:gd name="T13" fmla="*/ T12 w 823"/>
                <a:gd name="T14" fmla="+- 0 262 206"/>
                <a:gd name="T15" fmla="*/ 262 h 823"/>
                <a:gd name="T16" fmla="+- 0 9047 8901"/>
                <a:gd name="T17" fmla="*/ T16 w 823"/>
                <a:gd name="T18" fmla="+- 0 302 206"/>
                <a:gd name="T19" fmla="*/ 302 h 823"/>
                <a:gd name="T20" fmla="+- 0 8997 8901"/>
                <a:gd name="T21" fmla="*/ T20 w 823"/>
                <a:gd name="T22" fmla="+- 0 352 206"/>
                <a:gd name="T23" fmla="*/ 352 h 823"/>
                <a:gd name="T24" fmla="+- 0 8957 8901"/>
                <a:gd name="T25" fmla="*/ T24 w 823"/>
                <a:gd name="T26" fmla="+- 0 409 206"/>
                <a:gd name="T27" fmla="*/ 409 h 823"/>
                <a:gd name="T28" fmla="+- 0 8927 8901"/>
                <a:gd name="T29" fmla="*/ T28 w 823"/>
                <a:gd name="T30" fmla="+- 0 473 206"/>
                <a:gd name="T31" fmla="*/ 473 h 823"/>
                <a:gd name="T32" fmla="+- 0 8907 8901"/>
                <a:gd name="T33" fmla="*/ T32 w 823"/>
                <a:gd name="T34" fmla="+- 0 543 206"/>
                <a:gd name="T35" fmla="*/ 543 h 823"/>
                <a:gd name="T36" fmla="+- 0 8901 8901"/>
                <a:gd name="T37" fmla="*/ T36 w 823"/>
                <a:gd name="T38" fmla="+- 0 617 206"/>
                <a:gd name="T39" fmla="*/ 617 h 823"/>
                <a:gd name="T40" fmla="+- 0 8907 8901"/>
                <a:gd name="T41" fmla="*/ T40 w 823"/>
                <a:gd name="T42" fmla="+- 0 691 206"/>
                <a:gd name="T43" fmla="*/ 691 h 823"/>
                <a:gd name="T44" fmla="+- 0 8927 8901"/>
                <a:gd name="T45" fmla="*/ T44 w 823"/>
                <a:gd name="T46" fmla="+- 0 760 206"/>
                <a:gd name="T47" fmla="*/ 760 h 823"/>
                <a:gd name="T48" fmla="+- 0 8957 8901"/>
                <a:gd name="T49" fmla="*/ T48 w 823"/>
                <a:gd name="T50" fmla="+- 0 824 206"/>
                <a:gd name="T51" fmla="*/ 824 h 823"/>
                <a:gd name="T52" fmla="+- 0 8997 8901"/>
                <a:gd name="T53" fmla="*/ T52 w 823"/>
                <a:gd name="T54" fmla="+- 0 882 206"/>
                <a:gd name="T55" fmla="*/ 882 h 823"/>
                <a:gd name="T56" fmla="+- 0 9047 8901"/>
                <a:gd name="T57" fmla="*/ T56 w 823"/>
                <a:gd name="T58" fmla="+- 0 931 206"/>
                <a:gd name="T59" fmla="*/ 931 h 823"/>
                <a:gd name="T60" fmla="+- 0 9104 8901"/>
                <a:gd name="T61" fmla="*/ T60 w 823"/>
                <a:gd name="T62" fmla="+- 0 972 206"/>
                <a:gd name="T63" fmla="*/ 972 h 823"/>
                <a:gd name="T64" fmla="+- 0 9168 8901"/>
                <a:gd name="T65" fmla="*/ T64 w 823"/>
                <a:gd name="T66" fmla="+- 0 1002 206"/>
                <a:gd name="T67" fmla="*/ 1002 h 823"/>
                <a:gd name="T68" fmla="+- 0 9238 8901"/>
                <a:gd name="T69" fmla="*/ T68 w 823"/>
                <a:gd name="T70" fmla="+- 0 1021 206"/>
                <a:gd name="T71" fmla="*/ 1021 h 823"/>
                <a:gd name="T72" fmla="+- 0 9312 8901"/>
                <a:gd name="T73" fmla="*/ T72 w 823"/>
                <a:gd name="T74" fmla="+- 0 1028 206"/>
                <a:gd name="T75" fmla="*/ 1028 h 823"/>
                <a:gd name="T76" fmla="+- 0 9386 8901"/>
                <a:gd name="T77" fmla="*/ T76 w 823"/>
                <a:gd name="T78" fmla="+- 0 1021 206"/>
                <a:gd name="T79" fmla="*/ 1021 h 823"/>
                <a:gd name="T80" fmla="+- 0 9455 8901"/>
                <a:gd name="T81" fmla="*/ T80 w 823"/>
                <a:gd name="T82" fmla="+- 0 1002 206"/>
                <a:gd name="T83" fmla="*/ 1002 h 823"/>
                <a:gd name="T84" fmla="+- 0 9519 8901"/>
                <a:gd name="T85" fmla="*/ T84 w 823"/>
                <a:gd name="T86" fmla="+- 0 972 206"/>
                <a:gd name="T87" fmla="*/ 972 h 823"/>
                <a:gd name="T88" fmla="+- 0 9577 8901"/>
                <a:gd name="T89" fmla="*/ T88 w 823"/>
                <a:gd name="T90" fmla="+- 0 931 206"/>
                <a:gd name="T91" fmla="*/ 931 h 823"/>
                <a:gd name="T92" fmla="+- 0 9626 8901"/>
                <a:gd name="T93" fmla="*/ T92 w 823"/>
                <a:gd name="T94" fmla="+- 0 882 206"/>
                <a:gd name="T95" fmla="*/ 882 h 823"/>
                <a:gd name="T96" fmla="+- 0 9667 8901"/>
                <a:gd name="T97" fmla="*/ T96 w 823"/>
                <a:gd name="T98" fmla="+- 0 824 206"/>
                <a:gd name="T99" fmla="*/ 824 h 823"/>
                <a:gd name="T100" fmla="+- 0 9697 8901"/>
                <a:gd name="T101" fmla="*/ T100 w 823"/>
                <a:gd name="T102" fmla="+- 0 760 206"/>
                <a:gd name="T103" fmla="*/ 760 h 823"/>
                <a:gd name="T104" fmla="+- 0 9716 8901"/>
                <a:gd name="T105" fmla="*/ T104 w 823"/>
                <a:gd name="T106" fmla="+- 0 691 206"/>
                <a:gd name="T107" fmla="*/ 691 h 823"/>
                <a:gd name="T108" fmla="+- 0 9723 8901"/>
                <a:gd name="T109" fmla="*/ T108 w 823"/>
                <a:gd name="T110" fmla="+- 0 617 206"/>
                <a:gd name="T111" fmla="*/ 617 h 823"/>
                <a:gd name="T112" fmla="+- 0 9716 8901"/>
                <a:gd name="T113" fmla="*/ T112 w 823"/>
                <a:gd name="T114" fmla="+- 0 543 206"/>
                <a:gd name="T115" fmla="*/ 543 h 823"/>
                <a:gd name="T116" fmla="+- 0 9697 8901"/>
                <a:gd name="T117" fmla="*/ T116 w 823"/>
                <a:gd name="T118" fmla="+- 0 473 206"/>
                <a:gd name="T119" fmla="*/ 473 h 823"/>
                <a:gd name="T120" fmla="+- 0 9667 8901"/>
                <a:gd name="T121" fmla="*/ T120 w 823"/>
                <a:gd name="T122" fmla="+- 0 409 206"/>
                <a:gd name="T123" fmla="*/ 409 h 823"/>
                <a:gd name="T124" fmla="+- 0 9626 8901"/>
                <a:gd name="T125" fmla="*/ T124 w 823"/>
                <a:gd name="T126" fmla="+- 0 352 206"/>
                <a:gd name="T127" fmla="*/ 352 h 823"/>
                <a:gd name="T128" fmla="+- 0 9577 8901"/>
                <a:gd name="T129" fmla="*/ T128 w 823"/>
                <a:gd name="T130" fmla="+- 0 302 206"/>
                <a:gd name="T131" fmla="*/ 302 h 823"/>
                <a:gd name="T132" fmla="+- 0 9519 8901"/>
                <a:gd name="T133" fmla="*/ T132 w 823"/>
                <a:gd name="T134" fmla="+- 0 262 206"/>
                <a:gd name="T135" fmla="*/ 262 h 823"/>
                <a:gd name="T136" fmla="+- 0 9455 8901"/>
                <a:gd name="T137" fmla="*/ T136 w 823"/>
                <a:gd name="T138" fmla="+- 0 231 206"/>
                <a:gd name="T139" fmla="*/ 231 h 823"/>
                <a:gd name="T140" fmla="+- 0 9386 8901"/>
                <a:gd name="T141" fmla="*/ T140 w 823"/>
                <a:gd name="T142" fmla="+- 0 212 206"/>
                <a:gd name="T143" fmla="*/ 212 h 823"/>
                <a:gd name="T144" fmla="+- 0 9312 8901"/>
                <a:gd name="T145" fmla="*/ T144 w 823"/>
                <a:gd name="T146" fmla="+- 0 206 206"/>
                <a:gd name="T147" fmla="*/ 206 h 82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823" h="823">
                  <a:moveTo>
                    <a:pt x="411" y="0"/>
                  </a:moveTo>
                  <a:lnTo>
                    <a:pt x="337" y="6"/>
                  </a:lnTo>
                  <a:lnTo>
                    <a:pt x="267" y="25"/>
                  </a:lnTo>
                  <a:lnTo>
                    <a:pt x="203" y="56"/>
                  </a:lnTo>
                  <a:lnTo>
                    <a:pt x="146" y="96"/>
                  </a:lnTo>
                  <a:lnTo>
                    <a:pt x="96" y="146"/>
                  </a:lnTo>
                  <a:lnTo>
                    <a:pt x="56" y="203"/>
                  </a:lnTo>
                  <a:lnTo>
                    <a:pt x="26" y="267"/>
                  </a:lnTo>
                  <a:lnTo>
                    <a:pt x="6" y="337"/>
                  </a:lnTo>
                  <a:lnTo>
                    <a:pt x="0" y="411"/>
                  </a:lnTo>
                  <a:lnTo>
                    <a:pt x="6" y="485"/>
                  </a:lnTo>
                  <a:lnTo>
                    <a:pt x="26" y="554"/>
                  </a:lnTo>
                  <a:lnTo>
                    <a:pt x="56" y="618"/>
                  </a:lnTo>
                  <a:lnTo>
                    <a:pt x="96" y="676"/>
                  </a:lnTo>
                  <a:lnTo>
                    <a:pt x="146" y="725"/>
                  </a:lnTo>
                  <a:lnTo>
                    <a:pt x="203" y="766"/>
                  </a:lnTo>
                  <a:lnTo>
                    <a:pt x="267" y="796"/>
                  </a:lnTo>
                  <a:lnTo>
                    <a:pt x="337" y="815"/>
                  </a:lnTo>
                  <a:lnTo>
                    <a:pt x="411" y="822"/>
                  </a:lnTo>
                  <a:lnTo>
                    <a:pt x="485" y="815"/>
                  </a:lnTo>
                  <a:lnTo>
                    <a:pt x="554" y="796"/>
                  </a:lnTo>
                  <a:lnTo>
                    <a:pt x="618" y="766"/>
                  </a:lnTo>
                  <a:lnTo>
                    <a:pt x="676" y="725"/>
                  </a:lnTo>
                  <a:lnTo>
                    <a:pt x="725" y="676"/>
                  </a:lnTo>
                  <a:lnTo>
                    <a:pt x="766" y="618"/>
                  </a:lnTo>
                  <a:lnTo>
                    <a:pt x="796" y="554"/>
                  </a:lnTo>
                  <a:lnTo>
                    <a:pt x="815" y="485"/>
                  </a:lnTo>
                  <a:lnTo>
                    <a:pt x="822" y="411"/>
                  </a:lnTo>
                  <a:lnTo>
                    <a:pt x="815" y="337"/>
                  </a:lnTo>
                  <a:lnTo>
                    <a:pt x="796" y="267"/>
                  </a:lnTo>
                  <a:lnTo>
                    <a:pt x="766" y="203"/>
                  </a:lnTo>
                  <a:lnTo>
                    <a:pt x="725" y="146"/>
                  </a:lnTo>
                  <a:lnTo>
                    <a:pt x="676" y="96"/>
                  </a:lnTo>
                  <a:lnTo>
                    <a:pt x="618" y="56"/>
                  </a:lnTo>
                  <a:lnTo>
                    <a:pt x="554" y="25"/>
                  </a:lnTo>
                  <a:lnTo>
                    <a:pt x="485" y="6"/>
                  </a:lnTo>
                  <a:lnTo>
                    <a:pt x="411" y="0"/>
                  </a:lnTo>
                  <a:close/>
                </a:path>
              </a:pathLst>
            </a:custGeom>
            <a:solidFill>
              <a:srgbClr val="D2232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sp>
          <p:nvSpPr>
            <p:cNvPr id="33" name="Freeform 6">
              <a:extLst>
                <a:ext uri="{FF2B5EF4-FFF2-40B4-BE49-F238E27FC236}">
                  <a16:creationId xmlns:a16="http://schemas.microsoft.com/office/drawing/2014/main" id="{D6ED9C14-D440-481D-8FB3-1909563D4E1F}"/>
                </a:ext>
              </a:extLst>
            </p:cNvPr>
            <p:cNvSpPr>
              <a:spLocks/>
            </p:cNvSpPr>
            <p:nvPr/>
          </p:nvSpPr>
          <p:spPr bwMode="auto">
            <a:xfrm>
              <a:off x="10261" y="205"/>
              <a:ext cx="823" cy="823"/>
            </a:xfrm>
            <a:custGeom>
              <a:avLst/>
              <a:gdLst>
                <a:gd name="T0" fmla="+- 0 10672 10261"/>
                <a:gd name="T1" fmla="*/ T0 w 823"/>
                <a:gd name="T2" fmla="+- 0 206 206"/>
                <a:gd name="T3" fmla="*/ 206 h 823"/>
                <a:gd name="T4" fmla="+- 0 10599 10261"/>
                <a:gd name="T5" fmla="*/ T4 w 823"/>
                <a:gd name="T6" fmla="+- 0 212 206"/>
                <a:gd name="T7" fmla="*/ 212 h 823"/>
                <a:gd name="T8" fmla="+- 0 10529 10261"/>
                <a:gd name="T9" fmla="*/ T8 w 823"/>
                <a:gd name="T10" fmla="+- 0 231 206"/>
                <a:gd name="T11" fmla="*/ 231 h 823"/>
                <a:gd name="T12" fmla="+- 0 10465 10261"/>
                <a:gd name="T13" fmla="*/ T12 w 823"/>
                <a:gd name="T14" fmla="+- 0 262 206"/>
                <a:gd name="T15" fmla="*/ 262 h 823"/>
                <a:gd name="T16" fmla="+- 0 10408 10261"/>
                <a:gd name="T17" fmla="*/ T16 w 823"/>
                <a:gd name="T18" fmla="+- 0 302 206"/>
                <a:gd name="T19" fmla="*/ 302 h 823"/>
                <a:gd name="T20" fmla="+- 0 10358 10261"/>
                <a:gd name="T21" fmla="*/ T20 w 823"/>
                <a:gd name="T22" fmla="+- 0 352 206"/>
                <a:gd name="T23" fmla="*/ 352 h 823"/>
                <a:gd name="T24" fmla="+- 0 10318 10261"/>
                <a:gd name="T25" fmla="*/ T24 w 823"/>
                <a:gd name="T26" fmla="+- 0 409 206"/>
                <a:gd name="T27" fmla="*/ 409 h 823"/>
                <a:gd name="T28" fmla="+- 0 10287 10261"/>
                <a:gd name="T29" fmla="*/ T28 w 823"/>
                <a:gd name="T30" fmla="+- 0 473 206"/>
                <a:gd name="T31" fmla="*/ 473 h 823"/>
                <a:gd name="T32" fmla="+- 0 10268 10261"/>
                <a:gd name="T33" fmla="*/ T32 w 823"/>
                <a:gd name="T34" fmla="+- 0 543 206"/>
                <a:gd name="T35" fmla="*/ 543 h 823"/>
                <a:gd name="T36" fmla="+- 0 10261 10261"/>
                <a:gd name="T37" fmla="*/ T36 w 823"/>
                <a:gd name="T38" fmla="+- 0 617 206"/>
                <a:gd name="T39" fmla="*/ 617 h 823"/>
                <a:gd name="T40" fmla="+- 0 10268 10261"/>
                <a:gd name="T41" fmla="*/ T40 w 823"/>
                <a:gd name="T42" fmla="+- 0 691 206"/>
                <a:gd name="T43" fmla="*/ 691 h 823"/>
                <a:gd name="T44" fmla="+- 0 10287 10261"/>
                <a:gd name="T45" fmla="*/ T44 w 823"/>
                <a:gd name="T46" fmla="+- 0 760 206"/>
                <a:gd name="T47" fmla="*/ 760 h 823"/>
                <a:gd name="T48" fmla="+- 0 10318 10261"/>
                <a:gd name="T49" fmla="*/ T48 w 823"/>
                <a:gd name="T50" fmla="+- 0 824 206"/>
                <a:gd name="T51" fmla="*/ 824 h 823"/>
                <a:gd name="T52" fmla="+- 0 10358 10261"/>
                <a:gd name="T53" fmla="*/ T52 w 823"/>
                <a:gd name="T54" fmla="+- 0 882 206"/>
                <a:gd name="T55" fmla="*/ 882 h 823"/>
                <a:gd name="T56" fmla="+- 0 10408 10261"/>
                <a:gd name="T57" fmla="*/ T56 w 823"/>
                <a:gd name="T58" fmla="+- 0 931 206"/>
                <a:gd name="T59" fmla="*/ 931 h 823"/>
                <a:gd name="T60" fmla="+- 0 10465 10261"/>
                <a:gd name="T61" fmla="*/ T60 w 823"/>
                <a:gd name="T62" fmla="+- 0 972 206"/>
                <a:gd name="T63" fmla="*/ 972 h 823"/>
                <a:gd name="T64" fmla="+- 0 10529 10261"/>
                <a:gd name="T65" fmla="*/ T64 w 823"/>
                <a:gd name="T66" fmla="+- 0 1002 206"/>
                <a:gd name="T67" fmla="*/ 1002 h 823"/>
                <a:gd name="T68" fmla="+- 0 10599 10261"/>
                <a:gd name="T69" fmla="*/ T68 w 823"/>
                <a:gd name="T70" fmla="+- 0 1021 206"/>
                <a:gd name="T71" fmla="*/ 1021 h 823"/>
                <a:gd name="T72" fmla="+- 0 10672 10261"/>
                <a:gd name="T73" fmla="*/ T72 w 823"/>
                <a:gd name="T74" fmla="+- 0 1028 206"/>
                <a:gd name="T75" fmla="*/ 1028 h 823"/>
                <a:gd name="T76" fmla="+- 0 10746 10261"/>
                <a:gd name="T77" fmla="*/ T76 w 823"/>
                <a:gd name="T78" fmla="+- 0 1021 206"/>
                <a:gd name="T79" fmla="*/ 1021 h 823"/>
                <a:gd name="T80" fmla="+- 0 10816 10261"/>
                <a:gd name="T81" fmla="*/ T80 w 823"/>
                <a:gd name="T82" fmla="+- 0 1002 206"/>
                <a:gd name="T83" fmla="*/ 1002 h 823"/>
                <a:gd name="T84" fmla="+- 0 10880 10261"/>
                <a:gd name="T85" fmla="*/ T84 w 823"/>
                <a:gd name="T86" fmla="+- 0 972 206"/>
                <a:gd name="T87" fmla="*/ 972 h 823"/>
                <a:gd name="T88" fmla="+- 0 10937 10261"/>
                <a:gd name="T89" fmla="*/ T88 w 823"/>
                <a:gd name="T90" fmla="+- 0 931 206"/>
                <a:gd name="T91" fmla="*/ 931 h 823"/>
                <a:gd name="T92" fmla="+- 0 10987 10261"/>
                <a:gd name="T93" fmla="*/ T92 w 823"/>
                <a:gd name="T94" fmla="+- 0 882 206"/>
                <a:gd name="T95" fmla="*/ 882 h 823"/>
                <a:gd name="T96" fmla="+- 0 11027 10261"/>
                <a:gd name="T97" fmla="*/ T96 w 823"/>
                <a:gd name="T98" fmla="+- 0 824 206"/>
                <a:gd name="T99" fmla="*/ 824 h 823"/>
                <a:gd name="T100" fmla="+- 0 11058 10261"/>
                <a:gd name="T101" fmla="*/ T100 w 823"/>
                <a:gd name="T102" fmla="+- 0 760 206"/>
                <a:gd name="T103" fmla="*/ 760 h 823"/>
                <a:gd name="T104" fmla="+- 0 11077 10261"/>
                <a:gd name="T105" fmla="*/ T104 w 823"/>
                <a:gd name="T106" fmla="+- 0 691 206"/>
                <a:gd name="T107" fmla="*/ 691 h 823"/>
                <a:gd name="T108" fmla="+- 0 11083 10261"/>
                <a:gd name="T109" fmla="*/ T108 w 823"/>
                <a:gd name="T110" fmla="+- 0 617 206"/>
                <a:gd name="T111" fmla="*/ 617 h 823"/>
                <a:gd name="T112" fmla="+- 0 11077 10261"/>
                <a:gd name="T113" fmla="*/ T112 w 823"/>
                <a:gd name="T114" fmla="+- 0 543 206"/>
                <a:gd name="T115" fmla="*/ 543 h 823"/>
                <a:gd name="T116" fmla="+- 0 11058 10261"/>
                <a:gd name="T117" fmla="*/ T116 w 823"/>
                <a:gd name="T118" fmla="+- 0 473 206"/>
                <a:gd name="T119" fmla="*/ 473 h 823"/>
                <a:gd name="T120" fmla="+- 0 11027 10261"/>
                <a:gd name="T121" fmla="*/ T120 w 823"/>
                <a:gd name="T122" fmla="+- 0 409 206"/>
                <a:gd name="T123" fmla="*/ 409 h 823"/>
                <a:gd name="T124" fmla="+- 0 10987 10261"/>
                <a:gd name="T125" fmla="*/ T124 w 823"/>
                <a:gd name="T126" fmla="+- 0 352 206"/>
                <a:gd name="T127" fmla="*/ 352 h 823"/>
                <a:gd name="T128" fmla="+- 0 10937 10261"/>
                <a:gd name="T129" fmla="*/ T128 w 823"/>
                <a:gd name="T130" fmla="+- 0 302 206"/>
                <a:gd name="T131" fmla="*/ 302 h 823"/>
                <a:gd name="T132" fmla="+- 0 10880 10261"/>
                <a:gd name="T133" fmla="*/ T132 w 823"/>
                <a:gd name="T134" fmla="+- 0 262 206"/>
                <a:gd name="T135" fmla="*/ 262 h 823"/>
                <a:gd name="T136" fmla="+- 0 10816 10261"/>
                <a:gd name="T137" fmla="*/ T136 w 823"/>
                <a:gd name="T138" fmla="+- 0 231 206"/>
                <a:gd name="T139" fmla="*/ 231 h 823"/>
                <a:gd name="T140" fmla="+- 0 10746 10261"/>
                <a:gd name="T141" fmla="*/ T140 w 823"/>
                <a:gd name="T142" fmla="+- 0 212 206"/>
                <a:gd name="T143" fmla="*/ 212 h 823"/>
                <a:gd name="T144" fmla="+- 0 10672 10261"/>
                <a:gd name="T145" fmla="*/ T144 w 823"/>
                <a:gd name="T146" fmla="+- 0 206 206"/>
                <a:gd name="T147" fmla="*/ 206 h 82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823" h="823">
                  <a:moveTo>
                    <a:pt x="411" y="0"/>
                  </a:moveTo>
                  <a:lnTo>
                    <a:pt x="338" y="6"/>
                  </a:lnTo>
                  <a:lnTo>
                    <a:pt x="268" y="25"/>
                  </a:lnTo>
                  <a:lnTo>
                    <a:pt x="204" y="56"/>
                  </a:lnTo>
                  <a:lnTo>
                    <a:pt x="147" y="96"/>
                  </a:lnTo>
                  <a:lnTo>
                    <a:pt x="97" y="146"/>
                  </a:lnTo>
                  <a:lnTo>
                    <a:pt x="57" y="203"/>
                  </a:lnTo>
                  <a:lnTo>
                    <a:pt x="26" y="267"/>
                  </a:lnTo>
                  <a:lnTo>
                    <a:pt x="7" y="337"/>
                  </a:lnTo>
                  <a:lnTo>
                    <a:pt x="0" y="411"/>
                  </a:lnTo>
                  <a:lnTo>
                    <a:pt x="7" y="485"/>
                  </a:lnTo>
                  <a:lnTo>
                    <a:pt x="26" y="554"/>
                  </a:lnTo>
                  <a:lnTo>
                    <a:pt x="57" y="618"/>
                  </a:lnTo>
                  <a:lnTo>
                    <a:pt x="97" y="676"/>
                  </a:lnTo>
                  <a:lnTo>
                    <a:pt x="147" y="725"/>
                  </a:lnTo>
                  <a:lnTo>
                    <a:pt x="204" y="766"/>
                  </a:lnTo>
                  <a:lnTo>
                    <a:pt x="268" y="796"/>
                  </a:lnTo>
                  <a:lnTo>
                    <a:pt x="338" y="815"/>
                  </a:lnTo>
                  <a:lnTo>
                    <a:pt x="411" y="822"/>
                  </a:lnTo>
                  <a:lnTo>
                    <a:pt x="485" y="815"/>
                  </a:lnTo>
                  <a:lnTo>
                    <a:pt x="555" y="796"/>
                  </a:lnTo>
                  <a:lnTo>
                    <a:pt x="619" y="766"/>
                  </a:lnTo>
                  <a:lnTo>
                    <a:pt x="676" y="725"/>
                  </a:lnTo>
                  <a:lnTo>
                    <a:pt x="726" y="676"/>
                  </a:lnTo>
                  <a:lnTo>
                    <a:pt x="766" y="618"/>
                  </a:lnTo>
                  <a:lnTo>
                    <a:pt x="797" y="554"/>
                  </a:lnTo>
                  <a:lnTo>
                    <a:pt x="816" y="485"/>
                  </a:lnTo>
                  <a:lnTo>
                    <a:pt x="822" y="411"/>
                  </a:lnTo>
                  <a:lnTo>
                    <a:pt x="816" y="337"/>
                  </a:lnTo>
                  <a:lnTo>
                    <a:pt x="797" y="267"/>
                  </a:lnTo>
                  <a:lnTo>
                    <a:pt x="766" y="203"/>
                  </a:lnTo>
                  <a:lnTo>
                    <a:pt x="726" y="146"/>
                  </a:lnTo>
                  <a:lnTo>
                    <a:pt x="676" y="96"/>
                  </a:lnTo>
                  <a:lnTo>
                    <a:pt x="619" y="56"/>
                  </a:lnTo>
                  <a:lnTo>
                    <a:pt x="555" y="25"/>
                  </a:lnTo>
                  <a:lnTo>
                    <a:pt x="485" y="6"/>
                  </a:lnTo>
                  <a:lnTo>
                    <a:pt x="411" y="0"/>
                  </a:lnTo>
                  <a:close/>
                </a:path>
              </a:pathLst>
            </a:custGeom>
            <a:solidFill>
              <a:srgbClr val="FAA61A"/>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grpSp>
      <p:grpSp>
        <p:nvGrpSpPr>
          <p:cNvPr id="28" name="Group 2">
            <a:extLst>
              <a:ext uri="{FF2B5EF4-FFF2-40B4-BE49-F238E27FC236}">
                <a16:creationId xmlns:a16="http://schemas.microsoft.com/office/drawing/2014/main" id="{4FF8B4C4-1B70-457C-A88A-3D0B59B67A06}"/>
              </a:ext>
            </a:extLst>
          </p:cNvPr>
          <p:cNvGrpSpPr>
            <a:grpSpLocks/>
          </p:cNvGrpSpPr>
          <p:nvPr/>
        </p:nvGrpSpPr>
        <p:grpSpPr bwMode="auto">
          <a:xfrm>
            <a:off x="5806123" y="3515043"/>
            <a:ext cx="541655" cy="579755"/>
            <a:chOff x="9536" y="1301"/>
            <a:chExt cx="853" cy="913"/>
          </a:xfrm>
        </p:grpSpPr>
        <p:sp>
          <p:nvSpPr>
            <p:cNvPr id="29" name="Freeform 4">
              <a:extLst>
                <a:ext uri="{FF2B5EF4-FFF2-40B4-BE49-F238E27FC236}">
                  <a16:creationId xmlns:a16="http://schemas.microsoft.com/office/drawing/2014/main" id="{CFC5390B-A947-4768-8D62-DF588333722F}"/>
                </a:ext>
              </a:extLst>
            </p:cNvPr>
            <p:cNvSpPr>
              <a:spLocks/>
            </p:cNvSpPr>
            <p:nvPr/>
          </p:nvSpPr>
          <p:spPr bwMode="auto">
            <a:xfrm>
              <a:off x="9566" y="1301"/>
              <a:ext cx="823" cy="823"/>
            </a:xfrm>
            <a:custGeom>
              <a:avLst/>
              <a:gdLst>
                <a:gd name="T0" fmla="+- 0 9978 9567"/>
                <a:gd name="T1" fmla="*/ T0 w 823"/>
                <a:gd name="T2" fmla="+- 0 1302 1302"/>
                <a:gd name="T3" fmla="*/ 1302 h 823"/>
                <a:gd name="T4" fmla="+- 0 9904 9567"/>
                <a:gd name="T5" fmla="*/ T4 w 823"/>
                <a:gd name="T6" fmla="+- 0 1308 1302"/>
                <a:gd name="T7" fmla="*/ 1308 h 823"/>
                <a:gd name="T8" fmla="+- 0 9835 9567"/>
                <a:gd name="T9" fmla="*/ T8 w 823"/>
                <a:gd name="T10" fmla="+- 0 1327 1302"/>
                <a:gd name="T11" fmla="*/ 1327 h 823"/>
                <a:gd name="T12" fmla="+- 0 9771 9567"/>
                <a:gd name="T13" fmla="*/ T12 w 823"/>
                <a:gd name="T14" fmla="+- 0 1358 1302"/>
                <a:gd name="T15" fmla="*/ 1358 h 823"/>
                <a:gd name="T16" fmla="+- 0 9713 9567"/>
                <a:gd name="T17" fmla="*/ T16 w 823"/>
                <a:gd name="T18" fmla="+- 0 1398 1302"/>
                <a:gd name="T19" fmla="*/ 1398 h 823"/>
                <a:gd name="T20" fmla="+- 0 9664 9567"/>
                <a:gd name="T21" fmla="*/ T20 w 823"/>
                <a:gd name="T22" fmla="+- 0 1448 1302"/>
                <a:gd name="T23" fmla="*/ 1448 h 823"/>
                <a:gd name="T24" fmla="+- 0 9623 9567"/>
                <a:gd name="T25" fmla="*/ T24 w 823"/>
                <a:gd name="T26" fmla="+- 0 1505 1302"/>
                <a:gd name="T27" fmla="*/ 1505 h 823"/>
                <a:gd name="T28" fmla="+- 0 9593 9567"/>
                <a:gd name="T29" fmla="*/ T28 w 823"/>
                <a:gd name="T30" fmla="+- 0 1569 1302"/>
                <a:gd name="T31" fmla="*/ 1569 h 823"/>
                <a:gd name="T32" fmla="+- 0 9574 9567"/>
                <a:gd name="T33" fmla="*/ T32 w 823"/>
                <a:gd name="T34" fmla="+- 0 1639 1302"/>
                <a:gd name="T35" fmla="*/ 1639 h 823"/>
                <a:gd name="T36" fmla="+- 0 9567 9567"/>
                <a:gd name="T37" fmla="*/ T36 w 823"/>
                <a:gd name="T38" fmla="+- 0 1713 1302"/>
                <a:gd name="T39" fmla="*/ 1713 h 823"/>
                <a:gd name="T40" fmla="+- 0 9574 9567"/>
                <a:gd name="T41" fmla="*/ T40 w 823"/>
                <a:gd name="T42" fmla="+- 0 1787 1302"/>
                <a:gd name="T43" fmla="*/ 1787 h 823"/>
                <a:gd name="T44" fmla="+- 0 9593 9567"/>
                <a:gd name="T45" fmla="*/ T44 w 823"/>
                <a:gd name="T46" fmla="+- 0 1856 1302"/>
                <a:gd name="T47" fmla="*/ 1856 h 823"/>
                <a:gd name="T48" fmla="+- 0 9623 9567"/>
                <a:gd name="T49" fmla="*/ T48 w 823"/>
                <a:gd name="T50" fmla="+- 0 1920 1302"/>
                <a:gd name="T51" fmla="*/ 1920 h 823"/>
                <a:gd name="T52" fmla="+- 0 9664 9567"/>
                <a:gd name="T53" fmla="*/ T52 w 823"/>
                <a:gd name="T54" fmla="+- 0 1978 1302"/>
                <a:gd name="T55" fmla="*/ 1978 h 823"/>
                <a:gd name="T56" fmla="+- 0 9713 9567"/>
                <a:gd name="T57" fmla="*/ T56 w 823"/>
                <a:gd name="T58" fmla="+- 0 2027 1302"/>
                <a:gd name="T59" fmla="*/ 2027 h 823"/>
                <a:gd name="T60" fmla="+- 0 9771 9567"/>
                <a:gd name="T61" fmla="*/ T60 w 823"/>
                <a:gd name="T62" fmla="+- 0 2068 1302"/>
                <a:gd name="T63" fmla="*/ 2068 h 823"/>
                <a:gd name="T64" fmla="+- 0 9835 9567"/>
                <a:gd name="T65" fmla="*/ T64 w 823"/>
                <a:gd name="T66" fmla="+- 0 2098 1302"/>
                <a:gd name="T67" fmla="*/ 2098 h 823"/>
                <a:gd name="T68" fmla="+- 0 9904 9567"/>
                <a:gd name="T69" fmla="*/ T68 w 823"/>
                <a:gd name="T70" fmla="+- 0 2117 1302"/>
                <a:gd name="T71" fmla="*/ 2117 h 823"/>
                <a:gd name="T72" fmla="+- 0 9978 9567"/>
                <a:gd name="T73" fmla="*/ T72 w 823"/>
                <a:gd name="T74" fmla="+- 0 2124 1302"/>
                <a:gd name="T75" fmla="*/ 2124 h 823"/>
                <a:gd name="T76" fmla="+- 0 10052 9567"/>
                <a:gd name="T77" fmla="*/ T76 w 823"/>
                <a:gd name="T78" fmla="+- 0 2117 1302"/>
                <a:gd name="T79" fmla="*/ 2117 h 823"/>
                <a:gd name="T80" fmla="+- 0 10121 9567"/>
                <a:gd name="T81" fmla="*/ T80 w 823"/>
                <a:gd name="T82" fmla="+- 0 2098 1302"/>
                <a:gd name="T83" fmla="*/ 2098 h 823"/>
                <a:gd name="T84" fmla="+- 0 10185 9567"/>
                <a:gd name="T85" fmla="*/ T84 w 823"/>
                <a:gd name="T86" fmla="+- 0 2068 1302"/>
                <a:gd name="T87" fmla="*/ 2068 h 823"/>
                <a:gd name="T88" fmla="+- 0 10243 9567"/>
                <a:gd name="T89" fmla="*/ T88 w 823"/>
                <a:gd name="T90" fmla="+- 0 2027 1302"/>
                <a:gd name="T91" fmla="*/ 2027 h 823"/>
                <a:gd name="T92" fmla="+- 0 10292 9567"/>
                <a:gd name="T93" fmla="*/ T92 w 823"/>
                <a:gd name="T94" fmla="+- 0 1978 1302"/>
                <a:gd name="T95" fmla="*/ 1978 h 823"/>
                <a:gd name="T96" fmla="+- 0 10333 9567"/>
                <a:gd name="T97" fmla="*/ T96 w 823"/>
                <a:gd name="T98" fmla="+- 0 1920 1302"/>
                <a:gd name="T99" fmla="*/ 1920 h 823"/>
                <a:gd name="T100" fmla="+- 0 10363 9567"/>
                <a:gd name="T101" fmla="*/ T100 w 823"/>
                <a:gd name="T102" fmla="+- 0 1856 1302"/>
                <a:gd name="T103" fmla="*/ 1856 h 823"/>
                <a:gd name="T104" fmla="+- 0 10382 9567"/>
                <a:gd name="T105" fmla="*/ T104 w 823"/>
                <a:gd name="T106" fmla="+- 0 1787 1302"/>
                <a:gd name="T107" fmla="*/ 1787 h 823"/>
                <a:gd name="T108" fmla="+- 0 10389 9567"/>
                <a:gd name="T109" fmla="*/ T108 w 823"/>
                <a:gd name="T110" fmla="+- 0 1713 1302"/>
                <a:gd name="T111" fmla="*/ 1713 h 823"/>
                <a:gd name="T112" fmla="+- 0 10382 9567"/>
                <a:gd name="T113" fmla="*/ T112 w 823"/>
                <a:gd name="T114" fmla="+- 0 1639 1302"/>
                <a:gd name="T115" fmla="*/ 1639 h 823"/>
                <a:gd name="T116" fmla="+- 0 10363 9567"/>
                <a:gd name="T117" fmla="*/ T116 w 823"/>
                <a:gd name="T118" fmla="+- 0 1569 1302"/>
                <a:gd name="T119" fmla="*/ 1569 h 823"/>
                <a:gd name="T120" fmla="+- 0 10333 9567"/>
                <a:gd name="T121" fmla="*/ T120 w 823"/>
                <a:gd name="T122" fmla="+- 0 1505 1302"/>
                <a:gd name="T123" fmla="*/ 1505 h 823"/>
                <a:gd name="T124" fmla="+- 0 10292 9567"/>
                <a:gd name="T125" fmla="*/ T124 w 823"/>
                <a:gd name="T126" fmla="+- 0 1448 1302"/>
                <a:gd name="T127" fmla="*/ 1448 h 823"/>
                <a:gd name="T128" fmla="+- 0 10243 9567"/>
                <a:gd name="T129" fmla="*/ T128 w 823"/>
                <a:gd name="T130" fmla="+- 0 1398 1302"/>
                <a:gd name="T131" fmla="*/ 1398 h 823"/>
                <a:gd name="T132" fmla="+- 0 10185 9567"/>
                <a:gd name="T133" fmla="*/ T132 w 823"/>
                <a:gd name="T134" fmla="+- 0 1358 1302"/>
                <a:gd name="T135" fmla="*/ 1358 h 823"/>
                <a:gd name="T136" fmla="+- 0 10121 9567"/>
                <a:gd name="T137" fmla="*/ T136 w 823"/>
                <a:gd name="T138" fmla="+- 0 1327 1302"/>
                <a:gd name="T139" fmla="*/ 1327 h 823"/>
                <a:gd name="T140" fmla="+- 0 10052 9567"/>
                <a:gd name="T141" fmla="*/ T140 w 823"/>
                <a:gd name="T142" fmla="+- 0 1308 1302"/>
                <a:gd name="T143" fmla="*/ 1308 h 823"/>
                <a:gd name="T144" fmla="+- 0 9978 9567"/>
                <a:gd name="T145" fmla="*/ T144 w 823"/>
                <a:gd name="T146" fmla="+- 0 1302 1302"/>
                <a:gd name="T147" fmla="*/ 1302 h 82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823" h="823">
                  <a:moveTo>
                    <a:pt x="411" y="0"/>
                  </a:moveTo>
                  <a:lnTo>
                    <a:pt x="337" y="6"/>
                  </a:lnTo>
                  <a:lnTo>
                    <a:pt x="268" y="25"/>
                  </a:lnTo>
                  <a:lnTo>
                    <a:pt x="204" y="56"/>
                  </a:lnTo>
                  <a:lnTo>
                    <a:pt x="146" y="96"/>
                  </a:lnTo>
                  <a:lnTo>
                    <a:pt x="97" y="146"/>
                  </a:lnTo>
                  <a:lnTo>
                    <a:pt x="56" y="203"/>
                  </a:lnTo>
                  <a:lnTo>
                    <a:pt x="26" y="267"/>
                  </a:lnTo>
                  <a:lnTo>
                    <a:pt x="7" y="337"/>
                  </a:lnTo>
                  <a:lnTo>
                    <a:pt x="0" y="411"/>
                  </a:lnTo>
                  <a:lnTo>
                    <a:pt x="7" y="485"/>
                  </a:lnTo>
                  <a:lnTo>
                    <a:pt x="26" y="554"/>
                  </a:lnTo>
                  <a:lnTo>
                    <a:pt x="56" y="618"/>
                  </a:lnTo>
                  <a:lnTo>
                    <a:pt x="97" y="676"/>
                  </a:lnTo>
                  <a:lnTo>
                    <a:pt x="146" y="725"/>
                  </a:lnTo>
                  <a:lnTo>
                    <a:pt x="204" y="766"/>
                  </a:lnTo>
                  <a:lnTo>
                    <a:pt x="268" y="796"/>
                  </a:lnTo>
                  <a:lnTo>
                    <a:pt x="337" y="815"/>
                  </a:lnTo>
                  <a:lnTo>
                    <a:pt x="411" y="822"/>
                  </a:lnTo>
                  <a:lnTo>
                    <a:pt x="485" y="815"/>
                  </a:lnTo>
                  <a:lnTo>
                    <a:pt x="554" y="796"/>
                  </a:lnTo>
                  <a:lnTo>
                    <a:pt x="618" y="766"/>
                  </a:lnTo>
                  <a:lnTo>
                    <a:pt x="676" y="725"/>
                  </a:lnTo>
                  <a:lnTo>
                    <a:pt x="725" y="676"/>
                  </a:lnTo>
                  <a:lnTo>
                    <a:pt x="766" y="618"/>
                  </a:lnTo>
                  <a:lnTo>
                    <a:pt x="796" y="554"/>
                  </a:lnTo>
                  <a:lnTo>
                    <a:pt x="815" y="485"/>
                  </a:lnTo>
                  <a:lnTo>
                    <a:pt x="822" y="411"/>
                  </a:lnTo>
                  <a:lnTo>
                    <a:pt x="815" y="337"/>
                  </a:lnTo>
                  <a:lnTo>
                    <a:pt x="796" y="267"/>
                  </a:lnTo>
                  <a:lnTo>
                    <a:pt x="766" y="203"/>
                  </a:lnTo>
                  <a:lnTo>
                    <a:pt x="725" y="146"/>
                  </a:lnTo>
                  <a:lnTo>
                    <a:pt x="676" y="96"/>
                  </a:lnTo>
                  <a:lnTo>
                    <a:pt x="618" y="56"/>
                  </a:lnTo>
                  <a:lnTo>
                    <a:pt x="554" y="25"/>
                  </a:lnTo>
                  <a:lnTo>
                    <a:pt x="485" y="6"/>
                  </a:lnTo>
                  <a:lnTo>
                    <a:pt x="411" y="0"/>
                  </a:lnTo>
                  <a:close/>
                </a:path>
              </a:pathLst>
            </a:custGeom>
            <a:solidFill>
              <a:srgbClr val="40AD4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de-DE"/>
            </a:p>
          </p:txBody>
        </p:sp>
        <p:sp>
          <p:nvSpPr>
            <p:cNvPr id="30" name="Text Box 3">
              <a:extLst>
                <a:ext uri="{FF2B5EF4-FFF2-40B4-BE49-F238E27FC236}">
                  <a16:creationId xmlns:a16="http://schemas.microsoft.com/office/drawing/2014/main" id="{8FE3B290-E66B-4709-8B9A-4ED5C131FF41}"/>
                </a:ext>
              </a:extLst>
            </p:cNvPr>
            <p:cNvSpPr txBox="1">
              <a:spLocks noChangeArrowheads="1"/>
            </p:cNvSpPr>
            <p:nvPr/>
          </p:nvSpPr>
          <p:spPr bwMode="auto">
            <a:xfrm>
              <a:off x="9536" y="1391"/>
              <a:ext cx="823" cy="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33350">
                <a:spcBef>
                  <a:spcPts val="610"/>
                </a:spcBef>
                <a:spcAft>
                  <a:spcPts val="0"/>
                </a:spcAft>
              </a:pPr>
              <a:r>
                <a:rPr lang="en-US" sz="2500" b="1" dirty="0">
                  <a:solidFill>
                    <a:srgbClr val="FFFFFF"/>
                  </a:solidFill>
                  <a:effectLst/>
                  <a:latin typeface="Myriad Pro SemiCond"/>
                  <a:ea typeface="Myriad Pro"/>
                  <a:cs typeface="Myriad Pro"/>
                </a:rPr>
                <a:t>M</a:t>
              </a:r>
              <a:endParaRPr lang="de-DE" sz="1100" dirty="0">
                <a:effectLst/>
                <a:latin typeface="Myriad Pro"/>
                <a:ea typeface="Myriad Pro"/>
                <a:cs typeface="Myriad Pro"/>
              </a:endParaRPr>
            </a:p>
          </p:txBody>
        </p:sp>
      </p:grpSp>
    </p:spTree>
    <p:extLst>
      <p:ext uri="{BB962C8B-B14F-4D97-AF65-F5344CB8AC3E}">
        <p14:creationId xmlns:p14="http://schemas.microsoft.com/office/powerpoint/2010/main" val="3676320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7FD46F-426E-4E4E-A41D-F04037409346}"/>
              </a:ext>
            </a:extLst>
          </p:cNvPr>
          <p:cNvSpPr>
            <a:spLocks noGrp="1"/>
          </p:cNvSpPr>
          <p:nvPr>
            <p:ph type="title"/>
          </p:nvPr>
        </p:nvSpPr>
        <p:spPr>
          <a:xfrm>
            <a:off x="1097280" y="479064"/>
            <a:ext cx="10058400" cy="1106768"/>
          </a:xfrm>
        </p:spPr>
        <p:txBody>
          <a:bodyPr/>
          <a:lstStyle/>
          <a:p>
            <a:r>
              <a:rPr lang="de-DE" i="1" dirty="0"/>
              <a:t>SMART-Solutions</a:t>
            </a:r>
            <a:endParaRPr lang="de-DE" dirty="0"/>
          </a:p>
        </p:txBody>
      </p:sp>
      <p:sp>
        <p:nvSpPr>
          <p:cNvPr id="3" name="Inhaltsplatzhalter 2">
            <a:extLst>
              <a:ext uri="{FF2B5EF4-FFF2-40B4-BE49-F238E27FC236}">
                <a16:creationId xmlns:a16="http://schemas.microsoft.com/office/drawing/2014/main" id="{36E9644D-A431-4907-AD36-92D169C958EF}"/>
              </a:ext>
            </a:extLst>
          </p:cNvPr>
          <p:cNvSpPr>
            <a:spLocks noGrp="1"/>
          </p:cNvSpPr>
          <p:nvPr>
            <p:ph idx="1"/>
          </p:nvPr>
        </p:nvSpPr>
        <p:spPr>
          <a:xfrm>
            <a:off x="1097280" y="1845734"/>
            <a:ext cx="4998720" cy="3443165"/>
          </a:xfrm>
        </p:spPr>
        <p:txBody>
          <a:bodyPr>
            <a:normAutofit/>
          </a:bodyPr>
          <a:lstStyle/>
          <a:p>
            <a:r>
              <a:rPr lang="de-DE" b="1" i="1" dirty="0" err="1">
                <a:solidFill>
                  <a:schemeClr val="tx1"/>
                </a:solidFill>
              </a:rPr>
              <a:t>S</a:t>
            </a:r>
            <a:r>
              <a:rPr lang="de-DE" i="1" dirty="0" err="1">
                <a:solidFill>
                  <a:schemeClr val="tx1"/>
                </a:solidFill>
              </a:rPr>
              <a:t>pécifiques</a:t>
            </a:r>
            <a:r>
              <a:rPr lang="de-DE" dirty="0">
                <a:solidFill>
                  <a:schemeClr val="tx1"/>
                </a:solidFill>
              </a:rPr>
              <a:t> </a:t>
            </a:r>
          </a:p>
          <a:p>
            <a:endParaRPr lang="de-DE" sz="100" dirty="0">
              <a:solidFill>
                <a:schemeClr val="tx1"/>
              </a:solidFill>
            </a:endParaRPr>
          </a:p>
          <a:p>
            <a:pPr lvl="1">
              <a:buFont typeface="Arial" panose="020B0604020202020204" pitchFamily="34" charset="0"/>
              <a:buChar char="•"/>
            </a:pPr>
            <a:r>
              <a:rPr lang="de-DE" i="1" dirty="0" err="1">
                <a:solidFill>
                  <a:schemeClr val="tx1"/>
                </a:solidFill>
              </a:rPr>
              <a:t>Qui</a:t>
            </a:r>
            <a:r>
              <a:rPr lang="de-DE" i="1" dirty="0">
                <a:solidFill>
                  <a:schemeClr val="tx1"/>
                </a:solidFill>
              </a:rPr>
              <a:t> a </a:t>
            </a:r>
            <a:r>
              <a:rPr lang="de-DE" i="1" dirty="0" err="1">
                <a:solidFill>
                  <a:schemeClr val="tx1"/>
                </a:solidFill>
              </a:rPr>
              <a:t>accepté</a:t>
            </a:r>
            <a:r>
              <a:rPr lang="de-DE" i="1" dirty="0">
                <a:solidFill>
                  <a:schemeClr val="tx1"/>
                </a:solidFill>
              </a:rPr>
              <a:t>?</a:t>
            </a:r>
          </a:p>
          <a:p>
            <a:pPr lvl="1">
              <a:buFont typeface="Arial" panose="020B0604020202020204" pitchFamily="34" charset="0"/>
              <a:buChar char="•"/>
            </a:pPr>
            <a:r>
              <a:rPr lang="de-DE" i="1" dirty="0">
                <a:solidFill>
                  <a:schemeClr val="tx1"/>
                </a:solidFill>
              </a:rPr>
              <a:t>Quand?</a:t>
            </a:r>
          </a:p>
          <a:p>
            <a:pPr lvl="1">
              <a:buFont typeface="Arial" panose="020B0604020202020204" pitchFamily="34" charset="0"/>
              <a:buChar char="•"/>
            </a:pPr>
            <a:r>
              <a:rPr lang="de-DE" i="1" dirty="0" err="1">
                <a:solidFill>
                  <a:schemeClr val="tx1"/>
                </a:solidFill>
              </a:rPr>
              <a:t>Oú</a:t>
            </a:r>
            <a:r>
              <a:rPr lang="de-DE" i="1" dirty="0">
                <a:solidFill>
                  <a:schemeClr val="tx1"/>
                </a:solidFill>
              </a:rPr>
              <a:t>?</a:t>
            </a:r>
          </a:p>
          <a:p>
            <a:pPr lvl="1">
              <a:buFont typeface="Arial" panose="020B0604020202020204" pitchFamily="34" charset="0"/>
              <a:buChar char="•"/>
            </a:pPr>
            <a:r>
              <a:rPr lang="de-DE" i="1" dirty="0">
                <a:solidFill>
                  <a:schemeClr val="tx1"/>
                </a:solidFill>
              </a:rPr>
              <a:t>Comment?</a:t>
            </a:r>
          </a:p>
          <a:p>
            <a:pPr lvl="1">
              <a:buFont typeface="Arial" panose="020B0604020202020204" pitchFamily="34" charset="0"/>
              <a:buChar char="•"/>
            </a:pPr>
            <a:r>
              <a:rPr lang="de-DE" i="1" dirty="0">
                <a:solidFill>
                  <a:schemeClr val="tx1"/>
                </a:solidFill>
              </a:rPr>
              <a:t>Et </a:t>
            </a:r>
            <a:r>
              <a:rPr lang="de-DE" i="1" dirty="0" err="1">
                <a:solidFill>
                  <a:schemeClr val="tx1"/>
                </a:solidFill>
              </a:rPr>
              <a:t>que</a:t>
            </a:r>
            <a:r>
              <a:rPr lang="de-DE" i="1" dirty="0">
                <a:solidFill>
                  <a:schemeClr val="tx1"/>
                </a:solidFill>
              </a:rPr>
              <a:t> faire?</a:t>
            </a:r>
          </a:p>
          <a:p>
            <a:endParaRPr lang="de-DE" sz="100" dirty="0"/>
          </a:p>
          <a:p>
            <a:pPr lvl="1">
              <a:buFont typeface="Arial" panose="020B0604020202020204" pitchFamily="34" charset="0"/>
              <a:buChar char="•"/>
            </a:pPr>
            <a:endParaRPr lang="de-DE" dirty="0"/>
          </a:p>
          <a:p>
            <a:pPr marL="201168" lvl="1" indent="0">
              <a:buNone/>
            </a:pPr>
            <a:endParaRPr lang="de-DE" dirty="0"/>
          </a:p>
        </p:txBody>
      </p:sp>
      <p:pic>
        <p:nvPicPr>
          <p:cNvPr id="22" name="Picture 2">
            <a:extLst>
              <a:ext uri="{FF2B5EF4-FFF2-40B4-BE49-F238E27FC236}">
                <a16:creationId xmlns:a16="http://schemas.microsoft.com/office/drawing/2014/main" id="{CC38AA30-F6EF-4EEB-A435-08E4F5FB23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3973" y="873498"/>
            <a:ext cx="2049463"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Fußzeilenplatzhalter 22">
            <a:extLst>
              <a:ext uri="{FF2B5EF4-FFF2-40B4-BE49-F238E27FC236}">
                <a16:creationId xmlns:a16="http://schemas.microsoft.com/office/drawing/2014/main" id="{BF8CC564-C674-4B57-85A7-DC7DF0458E7B}"/>
              </a:ext>
            </a:extLst>
          </p:cNvPr>
          <p:cNvSpPr>
            <a:spLocks noGrp="1"/>
          </p:cNvSpPr>
          <p:nvPr>
            <p:ph type="ftr" sz="quarter" idx="11"/>
          </p:nvPr>
        </p:nvSpPr>
        <p:spPr/>
        <p:txBody>
          <a:bodyPr/>
          <a:lstStyle/>
          <a:p>
            <a:r>
              <a:rPr lang="en-US" sz="900" dirty="0" err="1"/>
              <a:t>MÉdiation</a:t>
            </a:r>
            <a:r>
              <a:rPr lang="en-US" sz="900" dirty="0"/>
              <a:t> En </a:t>
            </a:r>
            <a:r>
              <a:rPr lang="en-US" sz="900" dirty="0" err="1"/>
              <a:t>Allemagne</a:t>
            </a:r>
            <a:r>
              <a:rPr lang="en-US" sz="900" dirty="0"/>
              <a:t> – </a:t>
            </a:r>
            <a:r>
              <a:rPr lang="en-US" sz="900" dirty="0" err="1">
                <a:solidFill>
                  <a:schemeClr val="bg1"/>
                </a:solidFill>
              </a:rPr>
              <a:t>Avocate</a:t>
            </a:r>
            <a:r>
              <a:rPr lang="en-US" sz="900" dirty="0">
                <a:solidFill>
                  <a:schemeClr val="bg1"/>
                </a:solidFill>
              </a:rPr>
              <a:t> et </a:t>
            </a:r>
            <a:r>
              <a:rPr lang="en-US" sz="900" dirty="0" err="1">
                <a:solidFill>
                  <a:schemeClr val="bg1"/>
                </a:solidFill>
              </a:rPr>
              <a:t>Médiatrice</a:t>
            </a:r>
            <a:r>
              <a:rPr lang="en-US" sz="900" dirty="0">
                <a:solidFill>
                  <a:schemeClr val="bg1"/>
                </a:solidFill>
              </a:rPr>
              <a:t> </a:t>
            </a:r>
            <a:r>
              <a:rPr lang="en-US" sz="900" dirty="0"/>
              <a:t>Ingrid Hönlinger</a:t>
            </a:r>
            <a:endParaRPr lang="de-DE" sz="900" dirty="0"/>
          </a:p>
        </p:txBody>
      </p:sp>
      <p:sp>
        <p:nvSpPr>
          <p:cNvPr id="24" name="Foliennummernplatzhalter 23">
            <a:extLst>
              <a:ext uri="{FF2B5EF4-FFF2-40B4-BE49-F238E27FC236}">
                <a16:creationId xmlns:a16="http://schemas.microsoft.com/office/drawing/2014/main" id="{C9A3D3B3-7FEE-4E1F-955C-E5344DCE4947}"/>
              </a:ext>
            </a:extLst>
          </p:cNvPr>
          <p:cNvSpPr>
            <a:spLocks noGrp="1"/>
          </p:cNvSpPr>
          <p:nvPr>
            <p:ph type="sldNum" sz="quarter" idx="12"/>
          </p:nvPr>
        </p:nvSpPr>
        <p:spPr/>
        <p:txBody>
          <a:bodyPr/>
          <a:lstStyle/>
          <a:p>
            <a:fld id="{6E092E10-1193-4142-AB02-F68BE95F7433}" type="slidenum">
              <a:rPr lang="de-DE" smtClean="0"/>
              <a:t>9</a:t>
            </a:fld>
            <a:endParaRPr lang="de-DE"/>
          </a:p>
        </p:txBody>
      </p:sp>
      <p:sp>
        <p:nvSpPr>
          <p:cNvPr id="16" name="Inhaltsplatzhalter 2">
            <a:extLst>
              <a:ext uri="{FF2B5EF4-FFF2-40B4-BE49-F238E27FC236}">
                <a16:creationId xmlns:a16="http://schemas.microsoft.com/office/drawing/2014/main" id="{5D48CAD0-2FDF-458D-9785-CB1CC1F6CCB9}"/>
              </a:ext>
            </a:extLst>
          </p:cNvPr>
          <p:cNvSpPr txBox="1">
            <a:spLocks/>
          </p:cNvSpPr>
          <p:nvPr/>
        </p:nvSpPr>
        <p:spPr>
          <a:xfrm>
            <a:off x="6096000" y="1816346"/>
            <a:ext cx="4998720" cy="344316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de-DE" b="1" i="1" dirty="0" err="1">
                <a:solidFill>
                  <a:schemeClr val="tx1"/>
                </a:solidFill>
              </a:rPr>
              <a:t>M</a:t>
            </a:r>
            <a:r>
              <a:rPr lang="de-DE" i="1" dirty="0" err="1">
                <a:solidFill>
                  <a:schemeClr val="tx1"/>
                </a:solidFill>
              </a:rPr>
              <a:t>esurables</a:t>
            </a:r>
            <a:endParaRPr lang="de-DE" i="1" dirty="0">
              <a:solidFill>
                <a:schemeClr val="tx1"/>
              </a:solidFill>
            </a:endParaRPr>
          </a:p>
          <a:p>
            <a:endParaRPr lang="de-DE" sz="100" dirty="0">
              <a:solidFill>
                <a:schemeClr val="tx1"/>
              </a:solidFill>
            </a:endParaRPr>
          </a:p>
          <a:p>
            <a:pPr lvl="1">
              <a:buFont typeface="Arial" panose="020B0604020202020204" pitchFamily="34" charset="0"/>
              <a:buChar char="•"/>
            </a:pPr>
            <a:r>
              <a:rPr lang="de-DE" i="1" dirty="0" err="1">
                <a:solidFill>
                  <a:schemeClr val="tx1"/>
                </a:solidFill>
              </a:rPr>
              <a:t>Formulées</a:t>
            </a:r>
            <a:r>
              <a:rPr lang="de-DE" i="1" dirty="0">
                <a:solidFill>
                  <a:schemeClr val="tx1"/>
                </a:solidFill>
              </a:rPr>
              <a:t> </a:t>
            </a:r>
            <a:r>
              <a:rPr lang="de-DE" i="1" dirty="0" err="1">
                <a:solidFill>
                  <a:schemeClr val="tx1"/>
                </a:solidFill>
              </a:rPr>
              <a:t>positivement</a:t>
            </a:r>
            <a:endParaRPr lang="de-DE" i="1" dirty="0">
              <a:solidFill>
                <a:schemeClr val="tx1"/>
              </a:solidFill>
            </a:endParaRPr>
          </a:p>
          <a:p>
            <a:pPr lvl="1">
              <a:buFont typeface="Arial" panose="020B0604020202020204" pitchFamily="34" charset="0"/>
              <a:buChar char="•"/>
            </a:pPr>
            <a:r>
              <a:rPr lang="de-DE" i="1" dirty="0" err="1">
                <a:solidFill>
                  <a:schemeClr val="tx1"/>
                </a:solidFill>
              </a:rPr>
              <a:t>Objectives</a:t>
            </a:r>
            <a:endParaRPr lang="de-DE" i="1" dirty="0">
              <a:solidFill>
                <a:schemeClr val="tx1"/>
              </a:solidFill>
            </a:endParaRPr>
          </a:p>
          <a:p>
            <a:pPr lvl="1">
              <a:buFont typeface="Arial" panose="020B0604020202020204" pitchFamily="34" charset="0"/>
              <a:buChar char="•"/>
            </a:pPr>
            <a:r>
              <a:rPr lang="de-DE" i="1" dirty="0" err="1">
                <a:solidFill>
                  <a:schemeClr val="tx1"/>
                </a:solidFill>
              </a:rPr>
              <a:t>Vérifiables</a:t>
            </a:r>
            <a:endParaRPr lang="de-DE" i="1" dirty="0">
              <a:solidFill>
                <a:schemeClr val="tx1"/>
              </a:solidFill>
            </a:endParaRPr>
          </a:p>
          <a:p>
            <a:pPr lvl="1">
              <a:buFont typeface="Arial" panose="020B0604020202020204" pitchFamily="34" charset="0"/>
              <a:buChar char="•"/>
            </a:pPr>
            <a:r>
              <a:rPr lang="de-DE" i="1" dirty="0" err="1">
                <a:solidFill>
                  <a:schemeClr val="tx1"/>
                </a:solidFill>
              </a:rPr>
              <a:t>Orientées</a:t>
            </a:r>
            <a:r>
              <a:rPr lang="de-DE" i="1" dirty="0">
                <a:solidFill>
                  <a:schemeClr val="tx1"/>
                </a:solidFill>
              </a:rPr>
              <a:t> </a:t>
            </a:r>
            <a:r>
              <a:rPr lang="de-DE" i="1" dirty="0" err="1">
                <a:solidFill>
                  <a:schemeClr val="tx1"/>
                </a:solidFill>
              </a:rPr>
              <a:t>vers</a:t>
            </a:r>
            <a:r>
              <a:rPr lang="de-DE" i="1" dirty="0">
                <a:solidFill>
                  <a:schemeClr val="tx1"/>
                </a:solidFill>
              </a:rPr>
              <a:t> </a:t>
            </a:r>
            <a:r>
              <a:rPr lang="de-DE" i="1" dirty="0" err="1">
                <a:solidFill>
                  <a:schemeClr val="tx1"/>
                </a:solidFill>
              </a:rPr>
              <a:t>l'action</a:t>
            </a:r>
            <a:endParaRPr lang="de-DE" i="1" dirty="0">
              <a:solidFill>
                <a:schemeClr val="tx1"/>
              </a:solidFill>
            </a:endParaRPr>
          </a:p>
          <a:p>
            <a:endParaRPr lang="de-DE" sz="100" dirty="0"/>
          </a:p>
          <a:p>
            <a:pPr lvl="1">
              <a:buFont typeface="Arial" panose="020B0604020202020204" pitchFamily="34" charset="0"/>
              <a:buChar char="•"/>
            </a:pPr>
            <a:endParaRPr lang="de-DE" dirty="0"/>
          </a:p>
          <a:p>
            <a:pPr marL="201168" lvl="1" indent="0">
              <a:buFont typeface="Calibri" pitchFamily="34" charset="0"/>
              <a:buNone/>
            </a:pPr>
            <a:endParaRPr lang="de-DE" dirty="0"/>
          </a:p>
        </p:txBody>
      </p:sp>
    </p:spTree>
    <p:extLst>
      <p:ext uri="{BB962C8B-B14F-4D97-AF65-F5344CB8AC3E}">
        <p14:creationId xmlns:p14="http://schemas.microsoft.com/office/powerpoint/2010/main" val="235622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p:bldLst>
  </p:timing>
</p:sld>
</file>

<file path=ppt/theme/theme1.xml><?xml version="1.0" encoding="utf-8"?>
<a:theme xmlns:a="http://schemas.openxmlformats.org/drawingml/2006/main" name="Rückblick">
  <a:themeElements>
    <a:clrScheme name="Benutzerdefiniert 1">
      <a:dk1>
        <a:sysClr val="windowText" lastClr="000000"/>
      </a:dk1>
      <a:lt1>
        <a:sysClr val="window" lastClr="FFFFFF"/>
      </a:lt1>
      <a:dk2>
        <a:srgbClr val="696464"/>
      </a:dk2>
      <a:lt2>
        <a:srgbClr val="E9E5DC"/>
      </a:lt2>
      <a:accent1>
        <a:srgbClr val="D34817"/>
      </a:accent1>
      <a:accent2>
        <a:srgbClr val="742117"/>
      </a:accent2>
      <a:accent3>
        <a:srgbClr val="A28E6A"/>
      </a:accent3>
      <a:accent4>
        <a:srgbClr val="956251"/>
      </a:accent4>
      <a:accent5>
        <a:srgbClr val="918485"/>
      </a:accent5>
      <a:accent6>
        <a:srgbClr val="855D5D"/>
      </a:accent6>
      <a:hlink>
        <a:srgbClr val="CC9900"/>
      </a:hlink>
      <a:folHlink>
        <a:srgbClr val="96A9A9"/>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1290</Words>
  <Application>Microsoft Office PowerPoint</Application>
  <PresentationFormat>Breitbild</PresentationFormat>
  <Paragraphs>227</Paragraphs>
  <Slides>17</Slides>
  <Notes>4</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17</vt:i4>
      </vt:variant>
    </vt:vector>
  </HeadingPairs>
  <TitlesOfParts>
    <vt:vector size="25" baseType="lpstr">
      <vt:lpstr>Arial</vt:lpstr>
      <vt:lpstr>Calibri</vt:lpstr>
      <vt:lpstr>Calibri Light</vt:lpstr>
      <vt:lpstr>Myriad Pro</vt:lpstr>
      <vt:lpstr>Myriad Pro Light</vt:lpstr>
      <vt:lpstr>Myriad Pro SemiCond</vt:lpstr>
      <vt:lpstr>Wingdings</vt:lpstr>
      <vt:lpstr>Rückblick</vt:lpstr>
      <vt:lpstr>PowerPoint-Präsentation</vt:lpstr>
      <vt:lpstr>Aperçu</vt:lpstr>
      <vt:lpstr>Histoire</vt:lpstr>
      <vt:lpstr>Contenu</vt:lpstr>
      <vt:lpstr>Modèle Iceberg</vt:lpstr>
      <vt:lpstr>Etapes de la Mediation</vt:lpstr>
      <vt:lpstr>Etapes de la Mediation</vt:lpstr>
      <vt:lpstr>Etapes de la Mediation</vt:lpstr>
      <vt:lpstr>SMART-Solutions</vt:lpstr>
      <vt:lpstr>SMART-Solutions</vt:lpstr>
      <vt:lpstr>SMART-Solutions</vt:lpstr>
      <vt:lpstr>Coûts</vt:lpstr>
      <vt:lpstr>Formation</vt:lpstr>
      <vt:lpstr>Tribunaux</vt:lpstr>
      <vt:lpstr>Tribunaux</vt:lpstr>
      <vt:lpstr>Avantages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LAPTOP 07</dc:creator>
  <cp:lastModifiedBy>Ingrid Hönlinger</cp:lastModifiedBy>
  <cp:revision>85</cp:revision>
  <cp:lastPrinted>2023-05-22T14:55:31Z</cp:lastPrinted>
  <dcterms:created xsi:type="dcterms:W3CDTF">2020-02-21T14:58:51Z</dcterms:created>
  <dcterms:modified xsi:type="dcterms:W3CDTF">2024-02-17T16:35:29Z</dcterms:modified>
</cp:coreProperties>
</file>