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609" r:id="rId2"/>
    <p:sldId id="727" r:id="rId3"/>
    <p:sldId id="388" r:id="rId4"/>
    <p:sldId id="733" r:id="rId5"/>
    <p:sldId id="739" r:id="rId6"/>
    <p:sldId id="743" r:id="rId7"/>
    <p:sldId id="740" r:id="rId8"/>
    <p:sldId id="738" r:id="rId9"/>
    <p:sldId id="744" r:id="rId10"/>
    <p:sldId id="741" r:id="rId11"/>
    <p:sldId id="742" r:id="rId12"/>
    <p:sldId id="745" r:id="rId13"/>
    <p:sldId id="735" r:id="rId14"/>
    <p:sldId id="737" r:id="rId15"/>
    <p:sldId id="729" r:id="rId16"/>
    <p:sldId id="734" r:id="rId17"/>
    <p:sldId id="732" r:id="rId18"/>
    <p:sldId id="731" r:id="rId19"/>
    <p:sldId id="728" r:id="rId20"/>
    <p:sldId id="736" r:id="rId21"/>
    <p:sldId id="730" r:id="rId22"/>
    <p:sldId id="280" r:id="rId23"/>
  </p:sldIdLst>
  <p:sldSz cx="9144000" cy="6858000" type="screen4x3"/>
  <p:notesSz cx="6794500" cy="9931400"/>
  <p:custDataLst>
    <p:tags r:id="rId25"/>
  </p:custData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35B3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8" autoAdjust="0"/>
    <p:restoredTop sz="94660"/>
  </p:normalViewPr>
  <p:slideViewPr>
    <p:cSldViewPr>
      <p:cViewPr varScale="1">
        <p:scale>
          <a:sx n="87" d="100"/>
          <a:sy n="87" d="100"/>
        </p:scale>
        <p:origin x="84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1"/>
            <a:ext cx="2944486" cy="49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9" tIns="47414" rIns="94829" bIns="47414" numCol="1" anchor="t" anchorCtr="0" compatLnSpc="1">
            <a:prstTxWarp prst="textNoShape">
              <a:avLst/>
            </a:prstTxWarp>
          </a:bodyPr>
          <a:lstStyle>
            <a:lvl1pPr defTabSz="948400">
              <a:defRPr sz="1200"/>
            </a:lvl1pPr>
          </a:lstStyle>
          <a:p>
            <a:endParaRPr lang="de-DE"/>
          </a:p>
        </p:txBody>
      </p:sp>
      <p:sp>
        <p:nvSpPr>
          <p:cNvPr id="56323" name="Rectangle 3"/>
          <p:cNvSpPr>
            <a:spLocks noGrp="1" noChangeArrowheads="1"/>
          </p:cNvSpPr>
          <p:nvPr>
            <p:ph type="dt" idx="1"/>
          </p:nvPr>
        </p:nvSpPr>
        <p:spPr bwMode="auto">
          <a:xfrm>
            <a:off x="3848497" y="1"/>
            <a:ext cx="2944486" cy="49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9" tIns="47414" rIns="94829" bIns="47414" numCol="1" anchor="t" anchorCtr="0" compatLnSpc="1">
            <a:prstTxWarp prst="textNoShape">
              <a:avLst/>
            </a:prstTxWarp>
          </a:bodyPr>
          <a:lstStyle>
            <a:lvl1pPr algn="r" defTabSz="948400">
              <a:defRPr sz="1200"/>
            </a:lvl1pPr>
          </a:lstStyle>
          <a:p>
            <a:endParaRPr lang="de-DE"/>
          </a:p>
        </p:txBody>
      </p:sp>
      <p:sp>
        <p:nvSpPr>
          <p:cNvPr id="56324"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679147" y="4716915"/>
            <a:ext cx="5436208" cy="446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9" tIns="47414" rIns="94829" bIns="4741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6326" name="Rectangle 6"/>
          <p:cNvSpPr>
            <a:spLocks noGrp="1" noChangeArrowheads="1"/>
          </p:cNvSpPr>
          <p:nvPr>
            <p:ph type="ftr" sz="quarter" idx="4"/>
          </p:nvPr>
        </p:nvSpPr>
        <p:spPr bwMode="auto">
          <a:xfrm>
            <a:off x="0" y="9433830"/>
            <a:ext cx="2944486" cy="49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9" tIns="47414" rIns="94829" bIns="47414" numCol="1" anchor="b" anchorCtr="0" compatLnSpc="1">
            <a:prstTxWarp prst="textNoShape">
              <a:avLst/>
            </a:prstTxWarp>
          </a:bodyPr>
          <a:lstStyle>
            <a:lvl1pPr defTabSz="948400">
              <a:defRPr sz="1200"/>
            </a:lvl1pPr>
          </a:lstStyle>
          <a:p>
            <a:endParaRPr lang="de-DE"/>
          </a:p>
        </p:txBody>
      </p:sp>
      <p:sp>
        <p:nvSpPr>
          <p:cNvPr id="56327" name="Rectangle 7"/>
          <p:cNvSpPr>
            <a:spLocks noGrp="1" noChangeArrowheads="1"/>
          </p:cNvSpPr>
          <p:nvPr>
            <p:ph type="sldNum" sz="quarter" idx="5"/>
          </p:nvPr>
        </p:nvSpPr>
        <p:spPr bwMode="auto">
          <a:xfrm>
            <a:off x="3848497" y="9433830"/>
            <a:ext cx="2944486" cy="49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9" tIns="47414" rIns="94829" bIns="47414" numCol="1" anchor="b" anchorCtr="0" compatLnSpc="1">
            <a:prstTxWarp prst="textNoShape">
              <a:avLst/>
            </a:prstTxWarp>
          </a:bodyPr>
          <a:lstStyle>
            <a:lvl1pPr algn="r" defTabSz="948400">
              <a:defRPr sz="1200"/>
            </a:lvl1pPr>
          </a:lstStyle>
          <a:p>
            <a:fld id="{5B972A6E-050D-4960-A2D9-A60C24E9A58F}" type="slidenum">
              <a:rPr lang="de-DE"/>
              <a:pPr/>
              <a:t>‹Nr.›</a:t>
            </a:fld>
            <a:endParaRPr lang="de-DE"/>
          </a:p>
        </p:txBody>
      </p:sp>
    </p:spTree>
    <p:extLst>
      <p:ext uri="{BB962C8B-B14F-4D97-AF65-F5344CB8AC3E}">
        <p14:creationId xmlns:p14="http://schemas.microsoft.com/office/powerpoint/2010/main" val="14992579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49848" rtl="0" eaLnBrk="1" fontAlgn="base" latinLnBrk="0" hangingPunct="1">
              <a:lnSpc>
                <a:spcPct val="100000"/>
              </a:lnSpc>
              <a:spcBef>
                <a:spcPct val="0"/>
              </a:spcBef>
              <a:spcAft>
                <a:spcPct val="0"/>
              </a:spcAft>
              <a:buClrTx/>
              <a:buSzTx/>
              <a:buFontTx/>
              <a:buNone/>
              <a:tabLst/>
              <a:defRPr/>
            </a:pPr>
            <a:fld id="{2271B1E0-2A92-4FAD-BA84-777FC1273E4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9848" rtl="0" eaLnBrk="1" fontAlgn="base" latinLnBrk="0" hangingPunct="1">
                <a:lnSpc>
                  <a:spcPct val="100000"/>
                </a:lnSpc>
                <a:spcBef>
                  <a:spcPct val="0"/>
                </a:spcBef>
                <a:spcAft>
                  <a:spcPct val="0"/>
                </a:spcAft>
                <a:buClrTx/>
                <a:buSzTx/>
                <a:buFontTx/>
                <a:buNone/>
                <a:tabLst/>
                <a:defRPr/>
              </a:pPr>
              <a:t>1</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49848" rtl="0" eaLnBrk="1" fontAlgn="base" latinLnBrk="0" hangingPunct="1">
              <a:lnSpc>
                <a:spcPct val="100000"/>
              </a:lnSpc>
              <a:spcBef>
                <a:spcPct val="0"/>
              </a:spcBef>
              <a:spcAft>
                <a:spcPct val="0"/>
              </a:spcAft>
              <a:buClrTx/>
              <a:buSzTx/>
              <a:buFontTx/>
              <a:buNone/>
              <a:tabLst/>
              <a:defRPr/>
            </a:pPr>
            <a:fld id="{2271B1E0-2A92-4FAD-BA84-777FC1273E4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9848" rtl="0" eaLnBrk="1" fontAlgn="base" latinLnBrk="0" hangingPunct="1">
                <a:lnSpc>
                  <a:spcPct val="100000"/>
                </a:lnSpc>
                <a:spcBef>
                  <a:spcPct val="0"/>
                </a:spcBef>
                <a:spcAft>
                  <a:spcPct val="0"/>
                </a:spcAft>
                <a:buClrTx/>
                <a:buSzTx/>
                <a:buFontTx/>
                <a:buNone/>
                <a:tabLst/>
                <a:defRPr/>
              </a:pPr>
              <a:t>2</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3538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49848" rtl="0" eaLnBrk="1" fontAlgn="base" latinLnBrk="0" hangingPunct="1">
              <a:lnSpc>
                <a:spcPct val="100000"/>
              </a:lnSpc>
              <a:spcBef>
                <a:spcPct val="0"/>
              </a:spcBef>
              <a:spcAft>
                <a:spcPct val="0"/>
              </a:spcAft>
              <a:buClrTx/>
              <a:buSzTx/>
              <a:buFontTx/>
              <a:buNone/>
              <a:tabLst/>
              <a:defRPr/>
            </a:pPr>
            <a:fld id="{2271B1E0-2A92-4FAD-BA84-777FC1273E4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9848" rtl="0" eaLnBrk="1" fontAlgn="base" latinLnBrk="0" hangingPunct="1">
                <a:lnSpc>
                  <a:spcPct val="100000"/>
                </a:lnSpc>
                <a:spcBef>
                  <a:spcPct val="0"/>
                </a:spcBef>
                <a:spcAft>
                  <a:spcPct val="0"/>
                </a:spcAft>
                <a:buClrTx/>
                <a:buSzTx/>
                <a:buFontTx/>
                <a:buNone/>
                <a:tabLst/>
                <a:defRPr/>
              </a:pPr>
              <a:t>15</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7900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49848" rtl="0" eaLnBrk="1" fontAlgn="base" latinLnBrk="0" hangingPunct="1">
              <a:lnSpc>
                <a:spcPct val="100000"/>
              </a:lnSpc>
              <a:spcBef>
                <a:spcPct val="0"/>
              </a:spcBef>
              <a:spcAft>
                <a:spcPct val="0"/>
              </a:spcAft>
              <a:buClrTx/>
              <a:buSzTx/>
              <a:buFontTx/>
              <a:buNone/>
              <a:tabLst/>
              <a:defRPr/>
            </a:pPr>
            <a:fld id="{2271B1E0-2A92-4FAD-BA84-777FC1273E4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9848" rtl="0" eaLnBrk="1" fontAlgn="base" latinLnBrk="0" hangingPunct="1">
                <a:lnSpc>
                  <a:spcPct val="100000"/>
                </a:lnSpc>
                <a:spcBef>
                  <a:spcPct val="0"/>
                </a:spcBef>
                <a:spcAft>
                  <a:spcPct val="0"/>
                </a:spcAft>
                <a:buClrTx/>
                <a:buSzTx/>
                <a:buFontTx/>
                <a:buNone/>
                <a:tabLst/>
                <a:defRPr/>
              </a:pPr>
              <a:t>16</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8743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49848" rtl="0" eaLnBrk="1" fontAlgn="base" latinLnBrk="0" hangingPunct="1">
              <a:lnSpc>
                <a:spcPct val="100000"/>
              </a:lnSpc>
              <a:spcBef>
                <a:spcPct val="0"/>
              </a:spcBef>
              <a:spcAft>
                <a:spcPct val="0"/>
              </a:spcAft>
              <a:buClrTx/>
              <a:buSzTx/>
              <a:buFontTx/>
              <a:buNone/>
              <a:tabLst/>
              <a:defRPr/>
            </a:pPr>
            <a:fld id="{2271B1E0-2A92-4FAD-BA84-777FC1273E4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9848" rtl="0" eaLnBrk="1" fontAlgn="base" latinLnBrk="0" hangingPunct="1">
                <a:lnSpc>
                  <a:spcPct val="100000"/>
                </a:lnSpc>
                <a:spcBef>
                  <a:spcPct val="0"/>
                </a:spcBef>
                <a:spcAft>
                  <a:spcPct val="0"/>
                </a:spcAft>
                <a:buClrTx/>
                <a:buSzTx/>
                <a:buFontTx/>
                <a:buNone/>
                <a:tabLst/>
                <a:defRPr/>
              </a:pPr>
              <a:t>17</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6157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49848" rtl="0" eaLnBrk="1" fontAlgn="base" latinLnBrk="0" hangingPunct="1">
              <a:lnSpc>
                <a:spcPct val="100000"/>
              </a:lnSpc>
              <a:spcBef>
                <a:spcPct val="0"/>
              </a:spcBef>
              <a:spcAft>
                <a:spcPct val="0"/>
              </a:spcAft>
              <a:buClrTx/>
              <a:buSzTx/>
              <a:buFontTx/>
              <a:buNone/>
              <a:tabLst/>
              <a:defRPr/>
            </a:pPr>
            <a:fld id="{2271B1E0-2A92-4FAD-BA84-777FC1273E4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9848" rtl="0" eaLnBrk="1" fontAlgn="base" latinLnBrk="0" hangingPunct="1">
                <a:lnSpc>
                  <a:spcPct val="100000"/>
                </a:lnSpc>
                <a:spcBef>
                  <a:spcPct val="0"/>
                </a:spcBef>
                <a:spcAft>
                  <a:spcPct val="0"/>
                </a:spcAft>
                <a:buClrTx/>
                <a:buSzTx/>
                <a:buFontTx/>
                <a:buNone/>
                <a:tabLst/>
                <a:defRPr/>
              </a:pPr>
              <a:t>18</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241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49848" rtl="0" eaLnBrk="1" fontAlgn="base" latinLnBrk="0" hangingPunct="1">
              <a:lnSpc>
                <a:spcPct val="100000"/>
              </a:lnSpc>
              <a:spcBef>
                <a:spcPct val="0"/>
              </a:spcBef>
              <a:spcAft>
                <a:spcPct val="0"/>
              </a:spcAft>
              <a:buClrTx/>
              <a:buSzTx/>
              <a:buFontTx/>
              <a:buNone/>
              <a:tabLst/>
              <a:defRPr/>
            </a:pPr>
            <a:fld id="{2271B1E0-2A92-4FAD-BA84-777FC1273E4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9848" rtl="0" eaLnBrk="1" fontAlgn="base" latinLnBrk="0" hangingPunct="1">
                <a:lnSpc>
                  <a:spcPct val="100000"/>
                </a:lnSpc>
                <a:spcBef>
                  <a:spcPct val="0"/>
                </a:spcBef>
                <a:spcAft>
                  <a:spcPct val="0"/>
                </a:spcAft>
                <a:buClrTx/>
                <a:buSzTx/>
                <a:buFontTx/>
                <a:buNone/>
                <a:tabLst/>
                <a:defRPr/>
              </a:pPr>
              <a:t>21</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79170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90" name="Rectangle 4"/>
          <p:cNvSpPr>
            <a:spLocks noChangeArrowheads="1"/>
          </p:cNvSpPr>
          <p:nvPr/>
        </p:nvSpPr>
        <p:spPr bwMode="auto">
          <a:xfrm>
            <a:off x="0" y="2349500"/>
            <a:ext cx="9144000" cy="4508500"/>
          </a:xfrm>
          <a:prstGeom prst="rect">
            <a:avLst/>
          </a:prstGeom>
          <a:solidFill>
            <a:srgbClr val="35B3C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074" name="Rectangle 2"/>
          <p:cNvSpPr>
            <a:spLocks noGrp="1" noChangeArrowheads="1"/>
          </p:cNvSpPr>
          <p:nvPr>
            <p:ph type="ctrTitle"/>
          </p:nvPr>
        </p:nvSpPr>
        <p:spPr>
          <a:xfrm>
            <a:off x="250825" y="1557338"/>
            <a:ext cx="8642350" cy="647700"/>
          </a:xfrm>
        </p:spPr>
        <p:txBody>
          <a:bodyPr/>
          <a:lstStyle>
            <a:lvl1pPr>
              <a:defRPr sz="3000"/>
            </a:lvl1pPr>
          </a:lstStyle>
          <a:p>
            <a:pPr lvl="0"/>
            <a:r>
              <a:rPr lang="de-DE" noProof="0"/>
              <a:t>Titelmasterformat durch Klicken bearbeiten</a:t>
            </a:r>
          </a:p>
        </p:txBody>
      </p:sp>
      <p:sp>
        <p:nvSpPr>
          <p:cNvPr id="3075" name="Rectangle 3"/>
          <p:cNvSpPr>
            <a:spLocks noGrp="1" noChangeArrowheads="1"/>
          </p:cNvSpPr>
          <p:nvPr>
            <p:ph type="subTitle" idx="1"/>
          </p:nvPr>
        </p:nvSpPr>
        <p:spPr>
          <a:xfrm>
            <a:off x="250825" y="2781300"/>
            <a:ext cx="8642350" cy="1824038"/>
          </a:xfrm>
        </p:spPr>
        <p:txBody>
          <a:bodyPr/>
          <a:lstStyle>
            <a:lvl1pPr>
              <a:defRPr sz="2000" b="1">
                <a:solidFill>
                  <a:schemeClr val="bg1"/>
                </a:solidFill>
              </a:defRPr>
            </a:lvl1pPr>
          </a:lstStyle>
          <a:p>
            <a:pPr lvl="0"/>
            <a:r>
              <a:rPr lang="de-DE" noProof="0"/>
              <a:t>Formatvorlage des Untertitelmasters durch Klicken bearbeiten</a:t>
            </a:r>
          </a:p>
        </p:txBody>
      </p:sp>
      <p:pic>
        <p:nvPicPr>
          <p:cNvPr id="3080" name="Bild 3" descr="BRAK-PP-Grafikelemente-Logo.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6588" y="260350"/>
            <a:ext cx="17621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 name="Rectangle 20"/>
          <p:cNvSpPr>
            <a:spLocks noGrp="1" noChangeArrowheads="1"/>
          </p:cNvSpPr>
          <p:nvPr>
            <p:ph type="dt" sz="half" idx="2"/>
          </p:nvPr>
        </p:nvSpPr>
        <p:spPr/>
        <p:txBody>
          <a:bodyPr/>
          <a:lstStyle>
            <a:lvl1pPr>
              <a:defRPr/>
            </a:lvl1pPr>
          </a:lstStyle>
          <a:p>
            <a:fld id="{FA0C7257-C2E0-43A5-BA4D-47C1AAB86AA7}" type="datetime1">
              <a:rPr lang="de-DE" b="1" smtClean="0"/>
              <a:t>02.03.2024</a:t>
            </a:fld>
            <a:endParaRPr lang="de-DE" b="1"/>
          </a:p>
        </p:txBody>
      </p:sp>
      <p:pic>
        <p:nvPicPr>
          <p:cNvPr id="3093" name="Bild 4" descr="BRAK-PP-Grafikelement-Streifen.eps"/>
          <p:cNvPicPr>
            <a:picLocks noChangeAspect="1"/>
          </p:cNvPicPr>
          <p:nvPr/>
        </p:nvPicPr>
        <p:blipFill>
          <a:blip r:embed="rId3" cstate="print">
            <a:extLst>
              <a:ext uri="{28A0092B-C50C-407E-A947-70E740481C1C}">
                <a14:useLocalDpi xmlns:a14="http://schemas.microsoft.com/office/drawing/2010/main" val="0"/>
              </a:ext>
            </a:extLst>
          </a:blip>
          <a:srcRect t="919" r="919"/>
          <a:stretch>
            <a:fillRect/>
          </a:stretch>
        </p:blipFill>
        <p:spPr bwMode="auto">
          <a:xfrm>
            <a:off x="5205413" y="6369050"/>
            <a:ext cx="39385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Datumsplatzhalter 2"/>
          <p:cNvSpPr>
            <a:spLocks noGrp="1"/>
          </p:cNvSpPr>
          <p:nvPr>
            <p:ph type="dt" sz="half" idx="10"/>
          </p:nvPr>
        </p:nvSpPr>
        <p:spPr>
          <a:xfrm>
            <a:off x="250825" y="6578600"/>
            <a:ext cx="2133600" cy="279400"/>
          </a:xfrm>
        </p:spPr>
        <p:txBody>
          <a:bodyPr/>
          <a:lstStyle>
            <a:lvl1pPr>
              <a:defRPr/>
            </a:lvl1pPr>
          </a:lstStyle>
          <a:p>
            <a:fld id="{854CEC9F-6974-4F06-A640-7AD1725218B8}" type="datetime1">
              <a:rPr lang="de-DE" b="1" smtClean="0"/>
              <a:t>02.03.2024</a:t>
            </a:fld>
            <a:endParaRPr lang="de-DE" b="1" dirty="0"/>
          </a:p>
        </p:txBody>
      </p:sp>
    </p:spTree>
    <p:extLst>
      <p:ext uri="{BB962C8B-B14F-4D97-AF65-F5344CB8AC3E}">
        <p14:creationId xmlns:p14="http://schemas.microsoft.com/office/powerpoint/2010/main" val="376176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1196975"/>
            <a:ext cx="2160587" cy="49291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50825" y="1196975"/>
            <a:ext cx="6329363" cy="492918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2"/>
          <p:cNvSpPr>
            <a:spLocks noGrp="1"/>
          </p:cNvSpPr>
          <p:nvPr>
            <p:ph type="dt" sz="half" idx="10"/>
          </p:nvPr>
        </p:nvSpPr>
        <p:spPr>
          <a:xfrm>
            <a:off x="250825" y="6578600"/>
            <a:ext cx="2133600" cy="279400"/>
          </a:xfrm>
        </p:spPr>
        <p:txBody>
          <a:bodyPr/>
          <a:lstStyle>
            <a:lvl1pPr>
              <a:defRPr/>
            </a:lvl1pPr>
          </a:lstStyle>
          <a:p>
            <a:fld id="{53036148-63DD-4EAB-8781-290E4727D45B}" type="datetime1">
              <a:rPr lang="de-DE" b="1" smtClean="0"/>
              <a:t>02.03.2024</a:t>
            </a:fld>
            <a:endParaRPr lang="de-DE" b="1" dirty="0"/>
          </a:p>
        </p:txBody>
      </p:sp>
    </p:spTree>
    <p:extLst>
      <p:ext uri="{BB962C8B-B14F-4D97-AF65-F5344CB8AC3E}">
        <p14:creationId xmlns:p14="http://schemas.microsoft.com/office/powerpoint/2010/main" val="355239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614705F5-D6A2-4D0C-9F5A-CED592EBE6D8}" type="datetime1">
              <a:rPr lang="de-DE" b="1" smtClean="0"/>
              <a:t>02.03.2024</a:t>
            </a:fld>
            <a:endParaRPr lang="de-DE" b="1"/>
          </a:p>
        </p:txBody>
      </p:sp>
    </p:spTree>
    <p:extLst>
      <p:ext uri="{BB962C8B-B14F-4D97-AF65-F5344CB8AC3E}">
        <p14:creationId xmlns:p14="http://schemas.microsoft.com/office/powerpoint/2010/main" val="256413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fld id="{7AF9144B-25B1-42E3-ADCF-42055874621D}" type="datetime1">
              <a:rPr lang="de-DE" b="1" smtClean="0"/>
              <a:t>02.03.2024</a:t>
            </a:fld>
            <a:endParaRPr lang="de-DE" b="1"/>
          </a:p>
        </p:txBody>
      </p:sp>
    </p:spTree>
    <p:extLst>
      <p:ext uri="{BB962C8B-B14F-4D97-AF65-F5344CB8AC3E}">
        <p14:creationId xmlns:p14="http://schemas.microsoft.com/office/powerpoint/2010/main" val="74571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50825" y="1989138"/>
            <a:ext cx="3163888"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67113" y="1989138"/>
            <a:ext cx="3165475"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fld id="{E82BB1F4-2BD4-4AA3-8883-E4E1C2F5788C}" type="datetime1">
              <a:rPr lang="de-DE" b="1" smtClean="0"/>
              <a:t>02.03.2024</a:t>
            </a:fld>
            <a:endParaRPr lang="de-DE" b="1"/>
          </a:p>
        </p:txBody>
      </p:sp>
    </p:spTree>
    <p:extLst>
      <p:ext uri="{BB962C8B-B14F-4D97-AF65-F5344CB8AC3E}">
        <p14:creationId xmlns:p14="http://schemas.microsoft.com/office/powerpoint/2010/main" val="1000847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fld id="{E2DC5FBE-791C-461F-9B67-EA6D11D79CCF}" type="datetime1">
              <a:rPr lang="de-DE" b="1" smtClean="0"/>
              <a:t>02.03.2024</a:t>
            </a:fld>
            <a:endParaRPr lang="de-DE" b="1"/>
          </a:p>
        </p:txBody>
      </p:sp>
    </p:spTree>
    <p:extLst>
      <p:ext uri="{BB962C8B-B14F-4D97-AF65-F5344CB8AC3E}">
        <p14:creationId xmlns:p14="http://schemas.microsoft.com/office/powerpoint/2010/main" val="10867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fld id="{B6BAB6F3-5C6C-48E0-9992-5021AA262506}" type="datetime1">
              <a:rPr lang="de-DE" b="1" smtClean="0"/>
              <a:t>02.03.2024</a:t>
            </a:fld>
            <a:endParaRPr lang="de-DE" b="1" dirty="0"/>
          </a:p>
        </p:txBody>
      </p:sp>
    </p:spTree>
    <p:extLst>
      <p:ext uri="{BB962C8B-B14F-4D97-AF65-F5344CB8AC3E}">
        <p14:creationId xmlns:p14="http://schemas.microsoft.com/office/powerpoint/2010/main" val="340578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250825" y="6578600"/>
            <a:ext cx="2133600" cy="279400"/>
          </a:xfrm>
        </p:spPr>
        <p:txBody>
          <a:bodyPr/>
          <a:lstStyle>
            <a:lvl1pPr>
              <a:defRPr/>
            </a:lvl1pPr>
          </a:lstStyle>
          <a:p>
            <a:fld id="{7EFB22B4-ED43-445D-BCDB-0BC68D8ED948}" type="datetime1">
              <a:rPr lang="de-DE" b="1" smtClean="0"/>
              <a:t>02.03.2024</a:t>
            </a:fld>
            <a:endParaRPr lang="de-DE" b="1" dirty="0"/>
          </a:p>
        </p:txBody>
      </p:sp>
    </p:spTree>
    <p:extLst>
      <p:ext uri="{BB962C8B-B14F-4D97-AF65-F5344CB8AC3E}">
        <p14:creationId xmlns:p14="http://schemas.microsoft.com/office/powerpoint/2010/main" val="242183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6" name="Datumsplatzhalter 2"/>
          <p:cNvSpPr>
            <a:spLocks noGrp="1"/>
          </p:cNvSpPr>
          <p:nvPr>
            <p:ph type="dt" sz="half" idx="10"/>
          </p:nvPr>
        </p:nvSpPr>
        <p:spPr>
          <a:xfrm>
            <a:off x="250825" y="6578600"/>
            <a:ext cx="2133600" cy="279400"/>
          </a:xfrm>
        </p:spPr>
        <p:txBody>
          <a:bodyPr/>
          <a:lstStyle>
            <a:lvl1pPr>
              <a:defRPr/>
            </a:lvl1pPr>
          </a:lstStyle>
          <a:p>
            <a:fld id="{EC180CCA-724F-4F39-AF22-3FE0635CCA7D}" type="datetime1">
              <a:rPr lang="de-DE" b="1" smtClean="0"/>
              <a:t>02.03.2024</a:t>
            </a:fld>
            <a:endParaRPr lang="de-DE" b="1" dirty="0"/>
          </a:p>
        </p:txBody>
      </p:sp>
    </p:spTree>
    <p:extLst>
      <p:ext uri="{BB962C8B-B14F-4D97-AF65-F5344CB8AC3E}">
        <p14:creationId xmlns:p14="http://schemas.microsoft.com/office/powerpoint/2010/main" val="3096216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6" name="Datumsplatzhalter 2"/>
          <p:cNvSpPr>
            <a:spLocks noGrp="1"/>
          </p:cNvSpPr>
          <p:nvPr>
            <p:ph type="dt" sz="half" idx="10"/>
          </p:nvPr>
        </p:nvSpPr>
        <p:spPr>
          <a:xfrm>
            <a:off x="250825" y="6578600"/>
            <a:ext cx="2133600" cy="279400"/>
          </a:xfrm>
        </p:spPr>
        <p:txBody>
          <a:bodyPr/>
          <a:lstStyle>
            <a:lvl1pPr>
              <a:defRPr/>
            </a:lvl1pPr>
          </a:lstStyle>
          <a:p>
            <a:fld id="{7615520F-B52B-42B7-9C70-B06D89EEF6F4}" type="datetime1">
              <a:rPr lang="de-DE" b="1" smtClean="0"/>
              <a:t>02.03.2024</a:t>
            </a:fld>
            <a:endParaRPr lang="de-DE" b="1" dirty="0"/>
          </a:p>
        </p:txBody>
      </p:sp>
    </p:spTree>
    <p:extLst>
      <p:ext uri="{BB962C8B-B14F-4D97-AF65-F5344CB8AC3E}">
        <p14:creationId xmlns:p14="http://schemas.microsoft.com/office/powerpoint/2010/main" val="294791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9A0FFE3F-1C8B-463E-B241-06379E59E8BE}"/>
              </a:ext>
            </a:extLst>
          </p:cNvPr>
          <p:cNvGraphicFramePr>
            <a:graphicFrameLocks noChangeAspect="1"/>
          </p:cNvGraphicFramePr>
          <p:nvPr userDrawn="1">
            <p:custDataLst>
              <p:tags r:id="rId14"/>
            </p:custDataLst>
            <p:extLst>
              <p:ext uri="{D42A27DB-BD31-4B8C-83A1-F6EECF244321}">
                <p14:modId xmlns:p14="http://schemas.microsoft.com/office/powerpoint/2010/main" val="4220462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62" name="think-cell Folie" r:id="rId15" imgW="395" imgH="394" progId="TCLayout.ActiveDocument.1">
                  <p:embed/>
                </p:oleObj>
              </mc:Choice>
              <mc:Fallback>
                <p:oleObj name="think-cell Folie" r:id="rId15" imgW="395" imgH="394"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1026" name="Rectangle 2"/>
          <p:cNvSpPr>
            <a:spLocks noGrp="1" noChangeArrowheads="1"/>
          </p:cNvSpPr>
          <p:nvPr>
            <p:ph type="title"/>
          </p:nvPr>
        </p:nvSpPr>
        <p:spPr bwMode="auto">
          <a:xfrm>
            <a:off x="250825" y="1196975"/>
            <a:ext cx="86423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t>Titel</a:t>
            </a:r>
          </a:p>
        </p:txBody>
      </p:sp>
      <p:sp>
        <p:nvSpPr>
          <p:cNvPr id="1034" name="Rectangle 2"/>
          <p:cNvSpPr>
            <a:spLocks noChangeArrowheads="1"/>
          </p:cNvSpPr>
          <p:nvPr/>
        </p:nvSpPr>
        <p:spPr bwMode="auto">
          <a:xfrm>
            <a:off x="0" y="6381750"/>
            <a:ext cx="9144000" cy="476250"/>
          </a:xfrm>
          <a:prstGeom prst="rect">
            <a:avLst/>
          </a:prstGeom>
          <a:solidFill>
            <a:srgbClr val="35B3C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DE"/>
          </a:p>
        </p:txBody>
      </p:sp>
      <p:pic>
        <p:nvPicPr>
          <p:cNvPr id="1035" name="Bild 4" descr="BRAK-PP-Grafikelement-Streifen.eps"/>
          <p:cNvPicPr>
            <a:picLocks noChangeAspect="1"/>
          </p:cNvPicPr>
          <p:nvPr/>
        </p:nvPicPr>
        <p:blipFill>
          <a:blip r:embed="rId17" cstate="print">
            <a:extLst>
              <a:ext uri="{28A0092B-C50C-407E-A947-70E740481C1C}">
                <a14:useLocalDpi xmlns:a14="http://schemas.microsoft.com/office/drawing/2010/main" val="0"/>
              </a:ext>
            </a:extLst>
          </a:blip>
          <a:srcRect t="919" r="919"/>
          <a:stretch>
            <a:fillRect/>
          </a:stretch>
        </p:blipFill>
        <p:spPr bwMode="auto">
          <a:xfrm>
            <a:off x="5205413" y="6369050"/>
            <a:ext cx="39385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Bild 3" descr="BRAK-PP-Grafikelemente-Logo.eps"/>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86588" y="260350"/>
            <a:ext cx="17621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Rectangle 16"/>
          <p:cNvSpPr>
            <a:spLocks noGrp="1" noChangeArrowheads="1"/>
          </p:cNvSpPr>
          <p:nvPr>
            <p:ph type="dt" sz="half" idx="2"/>
          </p:nvPr>
        </p:nvSpPr>
        <p:spPr bwMode="auto">
          <a:xfrm>
            <a:off x="250825" y="6578600"/>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chemeClr val="bg1"/>
                </a:solidFill>
              </a:defRPr>
            </a:lvl1pPr>
          </a:lstStyle>
          <a:p>
            <a:fld id="{9B00CCB6-337F-415E-ABA0-507C4A67D921}" type="datetime1">
              <a:rPr lang="de-DE" b="1" smtClean="0"/>
              <a:t>02.03.2024</a:t>
            </a:fld>
            <a:endParaRPr lang="de-DE" b="1"/>
          </a:p>
        </p:txBody>
      </p:sp>
      <p:sp>
        <p:nvSpPr>
          <p:cNvPr id="1042" name="Rectangle 18"/>
          <p:cNvSpPr>
            <a:spLocks noGrp="1" noChangeArrowheads="1"/>
          </p:cNvSpPr>
          <p:nvPr>
            <p:ph type="body" idx="1"/>
          </p:nvPr>
        </p:nvSpPr>
        <p:spPr bwMode="auto">
          <a:xfrm>
            <a:off x="250825" y="1989138"/>
            <a:ext cx="6481763"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algn="l" rtl="0" eaLnBrk="1" fontAlgn="base" hangingPunct="1">
        <a:lnSpc>
          <a:spcPct val="80000"/>
        </a:lnSpc>
        <a:spcBef>
          <a:spcPct val="20000"/>
        </a:spcBef>
        <a:spcAft>
          <a:spcPct val="0"/>
        </a:spcAft>
        <a:defRPr sz="1400">
          <a:solidFill>
            <a:schemeClr val="tx1"/>
          </a:solidFill>
          <a:latin typeface="+mn-lt"/>
          <a:ea typeface="+mn-ea"/>
          <a:cs typeface="+mn-cs"/>
        </a:defRPr>
      </a:lvl1pPr>
      <a:lvl2pPr marL="449263" indent="-269875" algn="l" rtl="0" eaLnBrk="1" fontAlgn="base" hangingPunct="1">
        <a:spcBef>
          <a:spcPct val="20000"/>
        </a:spcBef>
        <a:spcAft>
          <a:spcPct val="0"/>
        </a:spcAft>
        <a:buChar char="•"/>
        <a:defRPr sz="1400">
          <a:solidFill>
            <a:schemeClr val="tx1"/>
          </a:solidFill>
          <a:latin typeface="+mn-lt"/>
        </a:defRPr>
      </a:lvl2pPr>
      <a:lvl3pPr marL="896938" indent="-266700" algn="l" rtl="0" eaLnBrk="1" fontAlgn="base" hangingPunct="1">
        <a:spcBef>
          <a:spcPct val="20000"/>
        </a:spcBef>
        <a:spcAft>
          <a:spcPct val="0"/>
        </a:spcAft>
        <a:buChar char="•"/>
        <a:defRPr sz="1400">
          <a:solidFill>
            <a:schemeClr val="tx1"/>
          </a:solidFill>
          <a:latin typeface="+mn-lt"/>
        </a:defRPr>
      </a:lvl3pPr>
      <a:lvl4pPr marL="1346200" indent="-268288" algn="l" rtl="0" eaLnBrk="1" fontAlgn="base" hangingPunct="1">
        <a:spcBef>
          <a:spcPct val="20000"/>
        </a:spcBef>
        <a:spcAft>
          <a:spcPct val="0"/>
        </a:spcAft>
        <a:buChar char="•"/>
        <a:defRPr sz="1400">
          <a:solidFill>
            <a:schemeClr val="tx1"/>
          </a:solidFill>
          <a:latin typeface="+mn-lt"/>
        </a:defRPr>
      </a:lvl4pPr>
      <a:lvl5pPr marL="1793875" indent="-266700" algn="l" rtl="0" eaLnBrk="1" fontAlgn="base" hangingPunct="1">
        <a:spcBef>
          <a:spcPct val="20000"/>
        </a:spcBef>
        <a:spcAft>
          <a:spcPct val="0"/>
        </a:spcAft>
        <a:buChar char="•"/>
        <a:defRPr sz="1400">
          <a:solidFill>
            <a:schemeClr val="tx1"/>
          </a:solidFill>
          <a:latin typeface="+mn-lt"/>
        </a:defRPr>
      </a:lvl5pPr>
      <a:lvl6pPr marL="2251075" indent="-266700" algn="l" rtl="0" eaLnBrk="1" fontAlgn="base" hangingPunct="1">
        <a:spcBef>
          <a:spcPct val="20000"/>
        </a:spcBef>
        <a:spcAft>
          <a:spcPct val="0"/>
        </a:spcAft>
        <a:buChar char="•"/>
        <a:defRPr sz="1400">
          <a:solidFill>
            <a:schemeClr val="tx1"/>
          </a:solidFill>
          <a:latin typeface="+mn-lt"/>
        </a:defRPr>
      </a:lvl6pPr>
      <a:lvl7pPr marL="2708275" indent="-266700" algn="l" rtl="0" eaLnBrk="1" fontAlgn="base" hangingPunct="1">
        <a:spcBef>
          <a:spcPct val="20000"/>
        </a:spcBef>
        <a:spcAft>
          <a:spcPct val="0"/>
        </a:spcAft>
        <a:buChar char="•"/>
        <a:defRPr sz="1400">
          <a:solidFill>
            <a:schemeClr val="tx1"/>
          </a:solidFill>
          <a:latin typeface="+mn-lt"/>
        </a:defRPr>
      </a:lvl7pPr>
      <a:lvl8pPr marL="3165475" indent="-266700" algn="l" rtl="0" eaLnBrk="1" fontAlgn="base" hangingPunct="1">
        <a:spcBef>
          <a:spcPct val="20000"/>
        </a:spcBef>
        <a:spcAft>
          <a:spcPct val="0"/>
        </a:spcAft>
        <a:buChar char="•"/>
        <a:defRPr sz="1400">
          <a:solidFill>
            <a:schemeClr val="tx1"/>
          </a:solidFill>
          <a:latin typeface="+mn-lt"/>
        </a:defRPr>
      </a:lvl8pPr>
      <a:lvl9pPr marL="3622675" indent="-2667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12.xml"/><Relationship Id="rId7" Type="http://schemas.openxmlformats.org/officeDocument/2006/relationships/image" Target="../media/image4.emf"/><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oleObject" Target="../embeddings/oleObject3.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4.emf"/><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oleObject" Target="../embeddings/oleObject3.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4.emf"/><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oleObject" Target="../embeddings/oleObject3.bin"/><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18.xml"/><Relationship Id="rId7" Type="http://schemas.openxmlformats.org/officeDocument/2006/relationships/image" Target="../media/image4.emf"/><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oleObject" Target="../embeddings/oleObject3.bin"/><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0.xml"/><Relationship Id="rId7" Type="http://schemas.openxmlformats.org/officeDocument/2006/relationships/image" Target="../media/image4.emf"/><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oleObject" Target="../embeddings/oleObject3.bin"/><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62" name="think-cell Folie" r:id="rId6" imgW="254" imgH="253" progId="TCLayout.ActiveDocument.1">
                  <p:embed/>
                </p:oleObj>
              </mc:Choice>
              <mc:Fallback>
                <p:oleObj name="think-cell Folie" r:id="rId6" imgW="254" imgH="253" progId="TCLayout.ActiveDocument.1">
                  <p:embed/>
                  <p:pic>
                    <p:nvPicPr>
                      <p:cNvPr id="4" name="Objek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el 1"/>
          <p:cNvSpPr>
            <a:spLocks noGrp="1"/>
          </p:cNvSpPr>
          <p:nvPr>
            <p:ph type="ctrTitle"/>
          </p:nvPr>
        </p:nvSpPr>
        <p:spPr/>
        <p:txBody>
          <a:bodyPr anchor="b"/>
          <a:lstStyle/>
          <a:p>
            <a:br>
              <a:rPr lang="de-DE" sz="4000" dirty="0"/>
            </a:br>
            <a:r>
              <a:rPr lang="ar-EG" altLang="de-DE" sz="4000" dirty="0"/>
              <a:t>النقابة الفدرالية للمحامين المانيا (براك)</a:t>
            </a:r>
            <a:endParaRPr lang="de-DE" sz="4000" dirty="0"/>
          </a:p>
        </p:txBody>
      </p:sp>
      <p:sp>
        <p:nvSpPr>
          <p:cNvPr id="3" name="Untertitel 2"/>
          <p:cNvSpPr>
            <a:spLocks noGrp="1"/>
          </p:cNvSpPr>
          <p:nvPr>
            <p:ph type="subTitle" idx="1"/>
          </p:nvPr>
        </p:nvSpPr>
        <p:spPr/>
        <p:txBody>
          <a:bodyPr/>
          <a:lstStyle/>
          <a:p>
            <a:pPr algn="r"/>
            <a:r>
              <a:rPr lang="ar-EG" sz="3600" dirty="0"/>
              <a:t>الصلح في القضاء المدني و الجزائي في القانوني الألماني</a:t>
            </a:r>
          </a:p>
          <a:p>
            <a:pPr algn="r"/>
            <a:endParaRPr lang="ar-EG" dirty="0"/>
          </a:p>
          <a:p>
            <a:pPr algn="r"/>
            <a:r>
              <a:rPr lang="ar-EG" dirty="0"/>
              <a:t>محامي (المانيا) رياض خليل حسنين</a:t>
            </a:r>
          </a:p>
          <a:p>
            <a:pPr algn="r"/>
            <a:endParaRPr lang="ar-EG" dirty="0"/>
          </a:p>
          <a:p>
            <a:pPr algn="r"/>
            <a:r>
              <a:rPr lang="ar-EG" sz="1600" dirty="0"/>
              <a:t>02</a:t>
            </a:r>
            <a:r>
              <a:rPr lang="de-DE" sz="1600" dirty="0"/>
              <a:t>.0</a:t>
            </a:r>
            <a:r>
              <a:rPr lang="ar-EG" sz="1600" dirty="0"/>
              <a:t>3</a:t>
            </a:r>
            <a:r>
              <a:rPr lang="de-DE" sz="1600" dirty="0"/>
              <a:t>.2024, </a:t>
            </a:r>
            <a:r>
              <a:rPr lang="ar-EG" sz="1600" dirty="0"/>
              <a:t>سطيف</a:t>
            </a:r>
            <a:endParaRPr lang="de-DE" sz="1600" dirty="0"/>
          </a:p>
        </p:txBody>
      </p:sp>
    </p:spTree>
    <p:extLst>
      <p:ext uri="{BB962C8B-B14F-4D97-AF65-F5344CB8AC3E}">
        <p14:creationId xmlns:p14="http://schemas.microsoft.com/office/powerpoint/2010/main" val="1110833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4EC61-715E-4F4C-B018-CB172AD139EC}"/>
              </a:ext>
            </a:extLst>
          </p:cNvPr>
          <p:cNvSpPr>
            <a:spLocks noGrp="1"/>
          </p:cNvSpPr>
          <p:nvPr>
            <p:ph type="title"/>
          </p:nvPr>
        </p:nvSpPr>
        <p:spPr/>
        <p:txBody>
          <a:bodyPr/>
          <a:lstStyle/>
          <a:p>
            <a:pPr algn="r" rtl="1"/>
            <a:r>
              <a:rPr lang="ar-EG" sz="3200" dirty="0"/>
              <a:t>للقاضي؟</a:t>
            </a:r>
            <a:endParaRPr lang="de-DE" sz="3200" dirty="0"/>
          </a:p>
        </p:txBody>
      </p:sp>
      <p:pic>
        <p:nvPicPr>
          <p:cNvPr id="6" name="Inhaltsplatzhalter 5">
            <a:extLst>
              <a:ext uri="{FF2B5EF4-FFF2-40B4-BE49-F238E27FC236}">
                <a16:creationId xmlns:a16="http://schemas.microsoft.com/office/drawing/2014/main" id="{1D0C16B2-F248-4CA4-932B-A6E386162C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196" y="2132856"/>
            <a:ext cx="8467607" cy="3528169"/>
          </a:xfrm>
        </p:spPr>
      </p:pic>
      <p:sp>
        <p:nvSpPr>
          <p:cNvPr id="4" name="Datumsplatzhalter 3">
            <a:extLst>
              <a:ext uri="{FF2B5EF4-FFF2-40B4-BE49-F238E27FC236}">
                <a16:creationId xmlns:a16="http://schemas.microsoft.com/office/drawing/2014/main" id="{00ADA980-6D21-4B5C-9222-E86503D249DB}"/>
              </a:ext>
            </a:extLst>
          </p:cNvPr>
          <p:cNvSpPr>
            <a:spLocks noGrp="1"/>
          </p:cNvSpPr>
          <p:nvPr>
            <p:ph type="dt" sz="half" idx="10"/>
          </p:nvPr>
        </p:nvSpPr>
        <p:spPr/>
        <p:txBody>
          <a:bodyPr/>
          <a:lstStyle/>
          <a:p>
            <a:fld id="{614705F5-D6A2-4D0C-9F5A-CED592EBE6D8}" type="datetime1">
              <a:rPr lang="de-DE" b="1" smtClean="0"/>
              <a:t>02.03.2024</a:t>
            </a:fld>
            <a:endParaRPr lang="de-DE" b="1"/>
          </a:p>
        </p:txBody>
      </p:sp>
    </p:spTree>
    <p:extLst>
      <p:ext uri="{BB962C8B-B14F-4D97-AF65-F5344CB8AC3E}">
        <p14:creationId xmlns:p14="http://schemas.microsoft.com/office/powerpoint/2010/main" val="1347940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4EC61-715E-4F4C-B018-CB172AD139EC}"/>
              </a:ext>
            </a:extLst>
          </p:cNvPr>
          <p:cNvSpPr>
            <a:spLocks noGrp="1"/>
          </p:cNvSpPr>
          <p:nvPr>
            <p:ph type="title"/>
          </p:nvPr>
        </p:nvSpPr>
        <p:spPr/>
        <p:txBody>
          <a:bodyPr/>
          <a:lstStyle/>
          <a:p>
            <a:pPr algn="r" rtl="1"/>
            <a:r>
              <a:rPr lang="ar-EG" dirty="0"/>
              <a:t>الوقت والعمل</a:t>
            </a:r>
            <a:endParaRPr lang="de-DE" dirty="0"/>
          </a:p>
        </p:txBody>
      </p:sp>
      <p:pic>
        <p:nvPicPr>
          <p:cNvPr id="6" name="Inhaltsplatzhalter 5">
            <a:extLst>
              <a:ext uri="{FF2B5EF4-FFF2-40B4-BE49-F238E27FC236}">
                <a16:creationId xmlns:a16="http://schemas.microsoft.com/office/drawing/2014/main" id="{148538C7-47BA-44BF-A6C0-5091A9DEB0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916832"/>
            <a:ext cx="6205537" cy="4137025"/>
          </a:xfrm>
        </p:spPr>
      </p:pic>
      <p:sp>
        <p:nvSpPr>
          <p:cNvPr id="4" name="Datumsplatzhalter 3">
            <a:extLst>
              <a:ext uri="{FF2B5EF4-FFF2-40B4-BE49-F238E27FC236}">
                <a16:creationId xmlns:a16="http://schemas.microsoft.com/office/drawing/2014/main" id="{00ADA980-6D21-4B5C-9222-E86503D249DB}"/>
              </a:ext>
            </a:extLst>
          </p:cNvPr>
          <p:cNvSpPr>
            <a:spLocks noGrp="1"/>
          </p:cNvSpPr>
          <p:nvPr>
            <p:ph type="dt" sz="half" idx="10"/>
          </p:nvPr>
        </p:nvSpPr>
        <p:spPr/>
        <p:txBody>
          <a:bodyPr/>
          <a:lstStyle/>
          <a:p>
            <a:fld id="{614705F5-D6A2-4D0C-9F5A-CED592EBE6D8}" type="datetime1">
              <a:rPr lang="de-DE" b="1" smtClean="0"/>
              <a:t>02.03.2024</a:t>
            </a:fld>
            <a:endParaRPr lang="de-DE" b="1"/>
          </a:p>
        </p:txBody>
      </p:sp>
    </p:spTree>
    <p:extLst>
      <p:ext uri="{BB962C8B-B14F-4D97-AF65-F5344CB8AC3E}">
        <p14:creationId xmlns:p14="http://schemas.microsoft.com/office/powerpoint/2010/main" val="2121466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4EC61-715E-4F4C-B018-CB172AD139EC}"/>
              </a:ext>
            </a:extLst>
          </p:cNvPr>
          <p:cNvSpPr>
            <a:spLocks noGrp="1"/>
          </p:cNvSpPr>
          <p:nvPr>
            <p:ph type="title"/>
          </p:nvPr>
        </p:nvSpPr>
        <p:spPr/>
        <p:txBody>
          <a:bodyPr/>
          <a:lstStyle/>
          <a:p>
            <a:pPr algn="r" rtl="1"/>
            <a:r>
              <a:rPr lang="ar-EG" dirty="0"/>
              <a:t>الوقت والعمل</a:t>
            </a:r>
            <a:endParaRPr lang="de-DE" dirty="0"/>
          </a:p>
        </p:txBody>
      </p:sp>
      <p:sp>
        <p:nvSpPr>
          <p:cNvPr id="4" name="Datumsplatzhalter 3">
            <a:extLst>
              <a:ext uri="{FF2B5EF4-FFF2-40B4-BE49-F238E27FC236}">
                <a16:creationId xmlns:a16="http://schemas.microsoft.com/office/drawing/2014/main" id="{00ADA980-6D21-4B5C-9222-E86503D249DB}"/>
              </a:ext>
            </a:extLst>
          </p:cNvPr>
          <p:cNvSpPr>
            <a:spLocks noGrp="1"/>
          </p:cNvSpPr>
          <p:nvPr>
            <p:ph type="dt" sz="half" idx="10"/>
          </p:nvPr>
        </p:nvSpPr>
        <p:spPr/>
        <p:txBody>
          <a:bodyPr/>
          <a:lstStyle/>
          <a:p>
            <a:fld id="{614705F5-D6A2-4D0C-9F5A-CED592EBE6D8}" type="datetime1">
              <a:rPr lang="de-DE" b="1" smtClean="0"/>
              <a:t>02.03.2024</a:t>
            </a:fld>
            <a:endParaRPr lang="de-DE" b="1"/>
          </a:p>
        </p:txBody>
      </p:sp>
      <p:pic>
        <p:nvPicPr>
          <p:cNvPr id="5" name="Grafik 4">
            <a:extLst>
              <a:ext uri="{FF2B5EF4-FFF2-40B4-BE49-F238E27FC236}">
                <a16:creationId xmlns:a16="http://schemas.microsoft.com/office/drawing/2014/main" id="{29B4E27B-0D29-4BF9-A2DF-971ECD0516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844824"/>
            <a:ext cx="6242304" cy="4160520"/>
          </a:xfrm>
          <a:prstGeom prst="rect">
            <a:avLst/>
          </a:prstGeom>
        </p:spPr>
      </p:pic>
    </p:spTree>
    <p:extLst>
      <p:ext uri="{BB962C8B-B14F-4D97-AF65-F5344CB8AC3E}">
        <p14:creationId xmlns:p14="http://schemas.microsoft.com/office/powerpoint/2010/main" val="2006122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2CEBD44D-2032-47CB-A244-BF0731DC396A}"/>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5" name="think-cell Folie" r:id="rId4" imgW="395" imgH="394" progId="TCLayout.ActiveDocument.1">
                  <p:embed/>
                </p:oleObj>
              </mc:Choice>
              <mc:Fallback>
                <p:oleObj name="think-cell Folie" r:id="rId4" imgW="395" imgH="394" progId="TCLayout.ActiveDocument.1">
                  <p:embed/>
                  <p:pic>
                    <p:nvPicPr>
                      <p:cNvPr id="6" name="Objekt 5" hidden="1">
                        <a:extLst>
                          <a:ext uri="{FF2B5EF4-FFF2-40B4-BE49-F238E27FC236}">
                            <a16:creationId xmlns:a16="http://schemas.microsoft.com/office/drawing/2014/main" id="{2CEBD44D-2032-47CB-A244-BF0731DC3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F2A515D-A24A-4B5B-A704-E450922E0523}"/>
              </a:ext>
            </a:extLst>
          </p:cNvPr>
          <p:cNvSpPr>
            <a:spLocks noGrp="1"/>
          </p:cNvSpPr>
          <p:nvPr>
            <p:ph type="title"/>
          </p:nvPr>
        </p:nvSpPr>
        <p:spPr>
          <a:xfrm>
            <a:off x="2268092" y="1151223"/>
            <a:ext cx="5905351" cy="503238"/>
          </a:xfrm>
        </p:spPr>
        <p:txBody>
          <a:bodyPr vert="horz"/>
          <a:lstStyle/>
          <a:p>
            <a:pPr algn="r" rtl="1"/>
            <a:r>
              <a:rPr lang="ar-EG" sz="3200" dirty="0"/>
              <a:t>جلسة شفوية</a:t>
            </a:r>
            <a:r>
              <a:rPr lang="de-DE" sz="3200" dirty="0"/>
              <a:t> </a:t>
            </a:r>
            <a:r>
              <a:rPr lang="ar-EG" sz="3200" dirty="0"/>
              <a:t> في قضية المدنية</a:t>
            </a:r>
            <a:endParaRPr lang="de-DE" sz="3200" dirty="0"/>
          </a:p>
        </p:txBody>
      </p:sp>
      <p:sp>
        <p:nvSpPr>
          <p:cNvPr id="4" name="Datumsplatzhalter 3">
            <a:extLst>
              <a:ext uri="{FF2B5EF4-FFF2-40B4-BE49-F238E27FC236}">
                <a16:creationId xmlns:a16="http://schemas.microsoft.com/office/drawing/2014/main" id="{0B184CFA-9369-4B74-9B84-96D6AE37AD3A}"/>
              </a:ext>
            </a:extLst>
          </p:cNvPr>
          <p:cNvSpPr>
            <a:spLocks noGrp="1"/>
          </p:cNvSpPr>
          <p:nvPr>
            <p:ph type="dt" sz="half" idx="10"/>
          </p:nvPr>
        </p:nvSpPr>
        <p:spPr/>
        <p:txBody>
          <a:bodyPr/>
          <a:lstStyle/>
          <a:p>
            <a:fld id="{7551641D-3291-4B7C-8C92-AA4A65F34138}" type="datetime1">
              <a:rPr lang="de-DE" b="1" smtClean="0"/>
              <a:t>02.03.2024</a:t>
            </a:fld>
            <a:endParaRPr lang="de-DE" b="1"/>
          </a:p>
        </p:txBody>
      </p:sp>
      <p:sp>
        <p:nvSpPr>
          <p:cNvPr id="3" name="Rechteck 2">
            <a:extLst>
              <a:ext uri="{FF2B5EF4-FFF2-40B4-BE49-F238E27FC236}">
                <a16:creationId xmlns:a16="http://schemas.microsoft.com/office/drawing/2014/main" id="{94B25C41-348F-4557-91FD-D2C5E9538326}"/>
              </a:ext>
            </a:extLst>
          </p:cNvPr>
          <p:cNvSpPr/>
          <p:nvPr/>
        </p:nvSpPr>
        <p:spPr>
          <a:xfrm>
            <a:off x="503548" y="1772816"/>
            <a:ext cx="8136904" cy="4154984"/>
          </a:xfrm>
          <a:prstGeom prst="rect">
            <a:avLst/>
          </a:prstGeom>
        </p:spPr>
        <p:txBody>
          <a:bodyPr wrap="square">
            <a:spAutoFit/>
          </a:bodyPr>
          <a:lstStyle/>
          <a:p>
            <a:pPr algn="r" rtl="1"/>
            <a:r>
              <a:rPr lang="de-DE" sz="2400" dirty="0" err="1"/>
              <a:t>تسوية</a:t>
            </a:r>
            <a:r>
              <a:rPr lang="de-DE" sz="2400" dirty="0"/>
              <a:t> </a:t>
            </a:r>
            <a:r>
              <a:rPr lang="de-DE" sz="2400" dirty="0" err="1"/>
              <a:t>المنازعات</a:t>
            </a:r>
            <a:r>
              <a:rPr lang="de-DE" sz="2400" dirty="0"/>
              <a:t> </a:t>
            </a:r>
            <a:r>
              <a:rPr lang="de-DE" sz="2400" dirty="0" err="1"/>
              <a:t>الودية</a:t>
            </a:r>
            <a:r>
              <a:rPr lang="de-DE" sz="2400" dirty="0"/>
              <a:t>، </a:t>
            </a:r>
            <a:r>
              <a:rPr lang="de-DE" sz="2400" dirty="0" err="1"/>
              <a:t>والتفاوض</a:t>
            </a:r>
            <a:r>
              <a:rPr lang="de-DE" sz="2400" dirty="0"/>
              <a:t> </a:t>
            </a:r>
            <a:r>
              <a:rPr lang="de-DE" sz="2400" dirty="0" err="1"/>
              <a:t>التوفيقي</a:t>
            </a:r>
            <a:r>
              <a:rPr lang="de-DE" sz="2400" dirty="0"/>
              <a:t>، </a:t>
            </a:r>
            <a:r>
              <a:rPr lang="de-DE" sz="2400" dirty="0" err="1"/>
              <a:t>والتسوية</a:t>
            </a:r>
            <a:r>
              <a:rPr lang="de-DE" sz="2400" dirty="0"/>
              <a:t>§ 278 ZPO </a:t>
            </a:r>
            <a:r>
              <a:rPr lang="ar-EG" sz="2400" dirty="0"/>
              <a:t>  </a:t>
            </a:r>
          </a:p>
          <a:p>
            <a:pPr algn="r" rtl="1"/>
            <a:r>
              <a:rPr lang="de-DE" sz="2400" dirty="0"/>
              <a:t>(1)</a:t>
            </a:r>
            <a:endParaRPr lang="ar-EG" sz="2400" dirty="0"/>
          </a:p>
          <a:p>
            <a:pPr algn="r" rtl="1"/>
            <a:r>
              <a:rPr lang="de-DE" sz="2400" dirty="0"/>
              <a:t> </a:t>
            </a:r>
            <a:r>
              <a:rPr lang="de-DE" sz="2400" dirty="0" err="1">
                <a:highlight>
                  <a:srgbClr val="FFFF00"/>
                </a:highlight>
              </a:rPr>
              <a:t>ينبغي</a:t>
            </a:r>
            <a:r>
              <a:rPr lang="de-DE" sz="2400" dirty="0">
                <a:highlight>
                  <a:srgbClr val="FFFF00"/>
                </a:highlight>
              </a:rPr>
              <a:t> </a:t>
            </a:r>
            <a:r>
              <a:rPr lang="de-DE" sz="2400" dirty="0" err="1">
                <a:highlight>
                  <a:srgbClr val="FFFF00"/>
                </a:highlight>
              </a:rPr>
              <a:t>للمحكمة</a:t>
            </a:r>
            <a:r>
              <a:rPr lang="de-DE" sz="2400" dirty="0">
                <a:highlight>
                  <a:srgbClr val="FFFF00"/>
                </a:highlight>
              </a:rPr>
              <a:t> </a:t>
            </a:r>
            <a:r>
              <a:rPr lang="de-DE" sz="2400" dirty="0" err="1">
                <a:highlight>
                  <a:srgbClr val="FFFF00"/>
                </a:highlight>
              </a:rPr>
              <a:t>أن</a:t>
            </a:r>
            <a:r>
              <a:rPr lang="de-DE" sz="2400" dirty="0">
                <a:highlight>
                  <a:srgbClr val="FFFF00"/>
                </a:highlight>
              </a:rPr>
              <a:t> </a:t>
            </a:r>
            <a:r>
              <a:rPr lang="de-DE" sz="2400" dirty="0" err="1">
                <a:highlight>
                  <a:srgbClr val="FFFF00"/>
                </a:highlight>
              </a:rPr>
              <a:t>تضمن</a:t>
            </a:r>
            <a:r>
              <a:rPr lang="de-DE" sz="2400" dirty="0">
                <a:highlight>
                  <a:srgbClr val="FFFF00"/>
                </a:highlight>
              </a:rPr>
              <a:t> </a:t>
            </a:r>
            <a:r>
              <a:rPr lang="de-DE" sz="2400" dirty="0" err="1">
                <a:highlight>
                  <a:srgbClr val="FFFF00"/>
                </a:highlight>
              </a:rPr>
              <a:t>التوصل</a:t>
            </a:r>
            <a:r>
              <a:rPr lang="de-DE" sz="2400" dirty="0">
                <a:highlight>
                  <a:srgbClr val="FFFF00"/>
                </a:highlight>
              </a:rPr>
              <a:t> </a:t>
            </a:r>
            <a:r>
              <a:rPr lang="de-DE" sz="2400" dirty="0" err="1">
                <a:highlight>
                  <a:srgbClr val="FFFF00"/>
                </a:highlight>
              </a:rPr>
              <a:t>إلى</a:t>
            </a:r>
            <a:r>
              <a:rPr lang="de-DE" sz="2400" dirty="0">
                <a:highlight>
                  <a:srgbClr val="FFFF00"/>
                </a:highlight>
              </a:rPr>
              <a:t> </a:t>
            </a:r>
            <a:r>
              <a:rPr lang="de-DE" sz="2400" dirty="0" err="1">
                <a:highlight>
                  <a:srgbClr val="FFFF00"/>
                </a:highlight>
              </a:rPr>
              <a:t>تسوية</a:t>
            </a:r>
            <a:r>
              <a:rPr lang="de-DE" sz="2400" dirty="0">
                <a:highlight>
                  <a:srgbClr val="FFFF00"/>
                </a:highlight>
              </a:rPr>
              <a:t> </a:t>
            </a:r>
            <a:r>
              <a:rPr lang="de-DE" sz="2400" dirty="0" err="1">
                <a:highlight>
                  <a:srgbClr val="FFFF00"/>
                </a:highlight>
              </a:rPr>
              <a:t>ودية</a:t>
            </a:r>
            <a:r>
              <a:rPr lang="de-DE" sz="2400" dirty="0">
                <a:highlight>
                  <a:srgbClr val="FFFF00"/>
                </a:highlight>
              </a:rPr>
              <a:t> </a:t>
            </a:r>
            <a:r>
              <a:rPr lang="de-DE" sz="2400" dirty="0" err="1">
                <a:highlight>
                  <a:srgbClr val="FFFF00"/>
                </a:highlight>
              </a:rPr>
              <a:t>للنزاع</a:t>
            </a:r>
            <a:r>
              <a:rPr lang="de-DE" sz="2400" dirty="0">
                <a:highlight>
                  <a:srgbClr val="FFFF00"/>
                </a:highlight>
              </a:rPr>
              <a:t> </a:t>
            </a:r>
            <a:r>
              <a:rPr lang="de-DE" sz="2400" dirty="0" err="1">
                <a:highlight>
                  <a:srgbClr val="FFFF00"/>
                </a:highlight>
              </a:rPr>
              <a:t>القانوني</a:t>
            </a:r>
            <a:r>
              <a:rPr lang="de-DE" sz="2400" dirty="0">
                <a:highlight>
                  <a:srgbClr val="FFFF00"/>
                </a:highlight>
              </a:rPr>
              <a:t> </a:t>
            </a:r>
            <a:r>
              <a:rPr lang="de-DE" sz="2400" dirty="0" err="1">
                <a:highlight>
                  <a:srgbClr val="FFFF00"/>
                </a:highlight>
              </a:rPr>
              <a:t>أو</a:t>
            </a:r>
            <a:r>
              <a:rPr lang="de-DE" sz="2400" dirty="0">
                <a:highlight>
                  <a:srgbClr val="FFFF00"/>
                </a:highlight>
              </a:rPr>
              <a:t> </a:t>
            </a:r>
            <a:r>
              <a:rPr lang="de-DE" sz="2400" dirty="0" err="1">
                <a:highlight>
                  <a:srgbClr val="FFFF00"/>
                </a:highlight>
              </a:rPr>
              <a:t>نقاط</a:t>
            </a:r>
            <a:r>
              <a:rPr lang="de-DE" sz="2400" dirty="0">
                <a:highlight>
                  <a:srgbClr val="FFFF00"/>
                </a:highlight>
              </a:rPr>
              <a:t> </a:t>
            </a:r>
            <a:r>
              <a:rPr lang="de-DE" sz="2400" dirty="0" err="1">
                <a:highlight>
                  <a:srgbClr val="FFFF00"/>
                </a:highlight>
              </a:rPr>
              <a:t>النزاع</a:t>
            </a:r>
            <a:r>
              <a:rPr lang="de-DE" sz="2400" dirty="0">
                <a:highlight>
                  <a:srgbClr val="FFFF00"/>
                </a:highlight>
              </a:rPr>
              <a:t> </a:t>
            </a:r>
            <a:r>
              <a:rPr lang="de-DE" sz="2400" dirty="0" err="1">
                <a:highlight>
                  <a:srgbClr val="FFFF00"/>
                </a:highlight>
              </a:rPr>
              <a:t>الفردية</a:t>
            </a:r>
            <a:r>
              <a:rPr lang="de-DE" sz="2400" dirty="0">
                <a:highlight>
                  <a:srgbClr val="FFFF00"/>
                </a:highlight>
              </a:rPr>
              <a:t> </a:t>
            </a:r>
            <a:r>
              <a:rPr lang="de-DE" sz="2400" dirty="0" err="1">
                <a:highlight>
                  <a:srgbClr val="FFFF00"/>
                </a:highlight>
              </a:rPr>
              <a:t>في</a:t>
            </a:r>
            <a:r>
              <a:rPr lang="de-DE" sz="2400" dirty="0">
                <a:highlight>
                  <a:srgbClr val="FFFF00"/>
                </a:highlight>
              </a:rPr>
              <a:t> </a:t>
            </a:r>
            <a:r>
              <a:rPr lang="de-DE" sz="2400" dirty="0" err="1">
                <a:highlight>
                  <a:srgbClr val="FFFF00"/>
                </a:highlight>
              </a:rPr>
              <a:t>كل</a:t>
            </a:r>
            <a:r>
              <a:rPr lang="de-DE" sz="2400" dirty="0">
                <a:highlight>
                  <a:srgbClr val="FFFF00"/>
                </a:highlight>
              </a:rPr>
              <a:t> </a:t>
            </a:r>
            <a:r>
              <a:rPr lang="de-DE" sz="2400" dirty="0" err="1">
                <a:highlight>
                  <a:srgbClr val="FFFF00"/>
                </a:highlight>
              </a:rPr>
              <a:t>حالة</a:t>
            </a:r>
            <a:r>
              <a:rPr lang="de-DE" sz="2400" dirty="0">
                <a:highlight>
                  <a:srgbClr val="FFFF00"/>
                </a:highlight>
              </a:rPr>
              <a:t> من </a:t>
            </a:r>
            <a:r>
              <a:rPr lang="de-DE" sz="2400" dirty="0" err="1">
                <a:highlight>
                  <a:srgbClr val="FFFF00"/>
                </a:highlight>
              </a:rPr>
              <a:t>حالات</a:t>
            </a:r>
            <a:r>
              <a:rPr lang="de-DE" sz="2400" dirty="0">
                <a:highlight>
                  <a:srgbClr val="FFFF00"/>
                </a:highlight>
              </a:rPr>
              <a:t> </a:t>
            </a:r>
            <a:r>
              <a:rPr lang="de-DE" sz="2400" dirty="0" err="1">
                <a:highlight>
                  <a:srgbClr val="FFFF00"/>
                </a:highlight>
              </a:rPr>
              <a:t>الإجراءات</a:t>
            </a:r>
            <a:r>
              <a:rPr lang="de-DE" sz="2400" dirty="0">
                <a:highlight>
                  <a:srgbClr val="FFFF00"/>
                </a:highlight>
              </a:rPr>
              <a:t>.</a:t>
            </a:r>
            <a:endParaRPr lang="ar-EG" sz="2400" dirty="0">
              <a:highlight>
                <a:srgbClr val="FFFF00"/>
              </a:highlight>
            </a:endParaRPr>
          </a:p>
          <a:p>
            <a:pPr algn="r" rtl="1"/>
            <a:endParaRPr lang="ar-EG" sz="2400" dirty="0"/>
          </a:p>
          <a:p>
            <a:pPr algn="r" rtl="1"/>
            <a:r>
              <a:rPr lang="de-DE" sz="2400" dirty="0"/>
              <a:t>(2</a:t>
            </a:r>
            <a:r>
              <a:rPr lang="de-DE" sz="2400" dirty="0">
                <a:highlight>
                  <a:srgbClr val="FFFF00"/>
                </a:highlight>
              </a:rPr>
              <a:t>)</a:t>
            </a:r>
            <a:r>
              <a:rPr lang="ar-EG" sz="2400" dirty="0">
                <a:highlight>
                  <a:srgbClr val="FFFF00"/>
                </a:highlight>
              </a:rPr>
              <a:t> </a:t>
            </a:r>
            <a:r>
              <a:rPr lang="de-DE" sz="2400" dirty="0">
                <a:highlight>
                  <a:srgbClr val="FFFF00"/>
                </a:highlight>
              </a:rPr>
              <a:t> </a:t>
            </a:r>
            <a:r>
              <a:rPr lang="de-DE" sz="2400" dirty="0" err="1">
                <a:highlight>
                  <a:srgbClr val="FFFF00"/>
                </a:highlight>
              </a:rPr>
              <a:t>تسبق</a:t>
            </a:r>
            <a:r>
              <a:rPr lang="de-DE" sz="2400" dirty="0">
                <a:highlight>
                  <a:srgbClr val="FFFF00"/>
                </a:highlight>
              </a:rPr>
              <a:t> </a:t>
            </a:r>
            <a:r>
              <a:rPr lang="de-DE" sz="2400" dirty="0" err="1">
                <a:highlight>
                  <a:srgbClr val="FFFF00"/>
                </a:highlight>
              </a:rPr>
              <a:t>جلسة</a:t>
            </a:r>
            <a:r>
              <a:rPr lang="de-DE" sz="2400" dirty="0">
                <a:highlight>
                  <a:srgbClr val="FFFF00"/>
                </a:highlight>
              </a:rPr>
              <a:t> </a:t>
            </a:r>
            <a:r>
              <a:rPr lang="de-DE" sz="2400" dirty="0" err="1">
                <a:highlight>
                  <a:srgbClr val="FFFF00"/>
                </a:highlight>
              </a:rPr>
              <a:t>الاستماع</a:t>
            </a:r>
            <a:r>
              <a:rPr lang="de-DE" sz="2400" dirty="0">
                <a:highlight>
                  <a:srgbClr val="FFFF00"/>
                </a:highlight>
              </a:rPr>
              <a:t> </a:t>
            </a:r>
            <a:r>
              <a:rPr lang="de-DE" sz="2400" dirty="0" err="1">
                <a:highlight>
                  <a:srgbClr val="FFFF00"/>
                </a:highlight>
              </a:rPr>
              <a:t>الشفهية</a:t>
            </a:r>
            <a:r>
              <a:rPr lang="de-DE" sz="2400" dirty="0">
                <a:highlight>
                  <a:srgbClr val="FFFF00"/>
                </a:highlight>
              </a:rPr>
              <a:t> </a:t>
            </a:r>
            <a:r>
              <a:rPr lang="de-DE" sz="2400" dirty="0" err="1">
                <a:highlight>
                  <a:srgbClr val="FFFF00"/>
                </a:highlight>
              </a:rPr>
              <a:t>جلسة</a:t>
            </a:r>
            <a:r>
              <a:rPr lang="de-DE" sz="2400" dirty="0">
                <a:highlight>
                  <a:srgbClr val="FFFF00"/>
                </a:highlight>
              </a:rPr>
              <a:t> </a:t>
            </a:r>
            <a:r>
              <a:rPr lang="de-DE" sz="2400" dirty="0" err="1">
                <a:highlight>
                  <a:srgbClr val="FFFF00"/>
                </a:highlight>
              </a:rPr>
              <a:t>مصالحة</a:t>
            </a:r>
            <a:r>
              <a:rPr lang="de-DE" sz="2400" dirty="0">
                <a:highlight>
                  <a:srgbClr val="FFFF00"/>
                </a:highlight>
              </a:rPr>
              <a:t> </a:t>
            </a:r>
            <a:r>
              <a:rPr lang="de-DE" sz="2400" dirty="0" err="1">
                <a:highlight>
                  <a:srgbClr val="FFFF00"/>
                </a:highlight>
              </a:rPr>
              <a:t>بغرض</a:t>
            </a:r>
            <a:r>
              <a:rPr lang="de-DE" sz="2400" dirty="0">
                <a:highlight>
                  <a:srgbClr val="FFFF00"/>
                </a:highlight>
              </a:rPr>
              <a:t> </a:t>
            </a:r>
            <a:r>
              <a:rPr lang="de-DE" sz="2400" dirty="0" err="1">
                <a:highlight>
                  <a:srgbClr val="FFFF00"/>
                </a:highlight>
              </a:rPr>
              <a:t>تسوية</a:t>
            </a:r>
            <a:r>
              <a:rPr lang="de-DE" sz="2400" dirty="0">
                <a:highlight>
                  <a:srgbClr val="FFFF00"/>
                </a:highlight>
              </a:rPr>
              <a:t> </a:t>
            </a:r>
            <a:r>
              <a:rPr lang="de-DE" sz="2400" dirty="0" err="1">
                <a:highlight>
                  <a:srgbClr val="FFFF00"/>
                </a:highlight>
              </a:rPr>
              <a:t>النزاع</a:t>
            </a:r>
            <a:r>
              <a:rPr lang="de-DE" sz="2400" dirty="0"/>
              <a:t> </a:t>
            </a:r>
            <a:r>
              <a:rPr lang="de-DE" sz="2400" dirty="0" err="1"/>
              <a:t>القانوني</a:t>
            </a:r>
            <a:r>
              <a:rPr lang="de-DE" sz="2400" dirty="0"/>
              <a:t> </a:t>
            </a:r>
            <a:r>
              <a:rPr lang="de-DE" sz="2400" dirty="0" err="1"/>
              <a:t>وديًا</a:t>
            </a:r>
            <a:r>
              <a:rPr lang="de-DE" sz="2400" dirty="0"/>
              <a:t>، </a:t>
            </a:r>
            <a:r>
              <a:rPr lang="de-DE" sz="2400" dirty="0" err="1"/>
              <a:t>ما</a:t>
            </a:r>
            <a:r>
              <a:rPr lang="de-DE" sz="2400" dirty="0"/>
              <a:t> </a:t>
            </a:r>
            <a:r>
              <a:rPr lang="de-DE" sz="2400" dirty="0" err="1"/>
              <a:t>لم</a:t>
            </a:r>
            <a:r>
              <a:rPr lang="de-DE" sz="2400" dirty="0"/>
              <a:t> </a:t>
            </a:r>
            <a:r>
              <a:rPr lang="de-DE" sz="2400" dirty="0" err="1"/>
              <a:t>تكن</a:t>
            </a:r>
            <a:r>
              <a:rPr lang="de-DE" sz="2400" dirty="0"/>
              <a:t> </a:t>
            </a:r>
            <a:r>
              <a:rPr lang="de-DE" sz="2400" dirty="0" err="1"/>
              <a:t>محاولة</a:t>
            </a:r>
            <a:r>
              <a:rPr lang="de-DE" sz="2400" dirty="0"/>
              <a:t> </a:t>
            </a:r>
            <a:r>
              <a:rPr lang="de-DE" sz="2400" dirty="0" err="1"/>
              <a:t>التوصل</a:t>
            </a:r>
            <a:r>
              <a:rPr lang="de-DE" sz="2400" dirty="0"/>
              <a:t> </a:t>
            </a:r>
            <a:r>
              <a:rPr lang="de-DE" sz="2400" dirty="0" err="1"/>
              <a:t>إلى</a:t>
            </a:r>
            <a:r>
              <a:rPr lang="de-DE" sz="2400" dirty="0"/>
              <a:t> </a:t>
            </a:r>
            <a:r>
              <a:rPr lang="de-DE" sz="2400" dirty="0" err="1"/>
              <a:t>اتفاق</a:t>
            </a:r>
            <a:r>
              <a:rPr lang="de-DE" sz="2400" dirty="0"/>
              <a:t> </a:t>
            </a:r>
            <a:r>
              <a:rPr lang="de-DE" sz="2400" dirty="0" err="1"/>
              <a:t>قد</a:t>
            </a:r>
            <a:r>
              <a:rPr lang="de-DE" sz="2400" dirty="0"/>
              <a:t> </a:t>
            </a:r>
            <a:r>
              <a:rPr lang="de-DE" sz="2400" dirty="0" err="1"/>
              <a:t>جرت</a:t>
            </a:r>
            <a:r>
              <a:rPr lang="de-DE" sz="2400" dirty="0"/>
              <a:t> </a:t>
            </a:r>
            <a:r>
              <a:rPr lang="de-DE" sz="2400" dirty="0" err="1"/>
              <a:t>بالفعل</a:t>
            </a:r>
            <a:r>
              <a:rPr lang="de-DE" sz="2400" dirty="0"/>
              <a:t> </a:t>
            </a:r>
            <a:r>
              <a:rPr lang="de-DE" sz="2400" dirty="0" err="1"/>
              <a:t>أمام</a:t>
            </a:r>
            <a:r>
              <a:rPr lang="de-DE" sz="2400" dirty="0"/>
              <a:t> </a:t>
            </a:r>
            <a:r>
              <a:rPr lang="de-DE" sz="2400" dirty="0" err="1"/>
              <a:t>هيئة</a:t>
            </a:r>
            <a:r>
              <a:rPr lang="de-DE" sz="2400" dirty="0"/>
              <a:t> </a:t>
            </a:r>
            <a:r>
              <a:rPr lang="de-DE" sz="2400" dirty="0" err="1"/>
              <a:t>توفيق</a:t>
            </a:r>
            <a:r>
              <a:rPr lang="de-DE" sz="2400" dirty="0"/>
              <a:t> </a:t>
            </a:r>
            <a:r>
              <a:rPr lang="de-DE" sz="2400" dirty="0" err="1"/>
              <a:t>خارج</a:t>
            </a:r>
            <a:r>
              <a:rPr lang="de-DE" sz="2400" dirty="0"/>
              <a:t> </a:t>
            </a:r>
            <a:r>
              <a:rPr lang="de-DE" sz="2400" dirty="0" err="1"/>
              <a:t>المحكمة</a:t>
            </a:r>
            <a:r>
              <a:rPr lang="de-DE" sz="2400" dirty="0"/>
              <a:t> </a:t>
            </a:r>
            <a:r>
              <a:rPr lang="de-DE" sz="2400" dirty="0" err="1"/>
              <a:t>أو</a:t>
            </a:r>
            <a:r>
              <a:rPr lang="de-DE" sz="2400" dirty="0"/>
              <a:t> </a:t>
            </a:r>
            <a:r>
              <a:rPr lang="de-DE" sz="2400" dirty="0" err="1"/>
              <a:t>يبدو</a:t>
            </a:r>
            <a:r>
              <a:rPr lang="de-DE" sz="2400" dirty="0"/>
              <a:t> </a:t>
            </a:r>
            <a:r>
              <a:rPr lang="de-DE" sz="2400" dirty="0" err="1"/>
              <a:t>أن</a:t>
            </a:r>
            <a:r>
              <a:rPr lang="de-DE" sz="2400" dirty="0"/>
              <a:t> </a:t>
            </a:r>
            <a:r>
              <a:rPr lang="de-DE" sz="2400" dirty="0" err="1"/>
              <a:t>جلسة</a:t>
            </a:r>
            <a:r>
              <a:rPr lang="de-DE" sz="2400" dirty="0"/>
              <a:t> </a:t>
            </a:r>
            <a:r>
              <a:rPr lang="de-DE" sz="2400" dirty="0" err="1"/>
              <a:t>التوفيق</a:t>
            </a:r>
            <a:r>
              <a:rPr lang="de-DE" sz="2400" dirty="0"/>
              <a:t> </a:t>
            </a:r>
            <a:r>
              <a:rPr lang="de-DE" sz="2400" dirty="0" err="1"/>
              <a:t>ميؤوس</a:t>
            </a:r>
            <a:r>
              <a:rPr lang="de-DE" sz="2400" dirty="0"/>
              <a:t> </a:t>
            </a:r>
            <a:r>
              <a:rPr lang="de-DE" sz="2400" dirty="0" err="1"/>
              <a:t>منها</a:t>
            </a:r>
            <a:r>
              <a:rPr lang="de-DE" sz="2400" dirty="0"/>
              <a:t> </a:t>
            </a:r>
            <a:r>
              <a:rPr lang="de-DE" sz="2400" dirty="0" err="1"/>
              <a:t>بشكل</a:t>
            </a:r>
            <a:r>
              <a:rPr lang="de-DE" sz="2400" dirty="0"/>
              <a:t> </a:t>
            </a:r>
            <a:r>
              <a:rPr lang="de-DE" sz="2400" dirty="0" err="1"/>
              <a:t>واضح</a:t>
            </a:r>
            <a:r>
              <a:rPr lang="de-DE" sz="2400" dirty="0"/>
              <a:t>. </a:t>
            </a:r>
            <a:r>
              <a:rPr lang="de-DE" sz="2400" dirty="0" err="1"/>
              <a:t>في</a:t>
            </a:r>
            <a:r>
              <a:rPr lang="de-DE" sz="2400" dirty="0"/>
              <a:t> </a:t>
            </a:r>
            <a:r>
              <a:rPr lang="de-DE" sz="2400" dirty="0" err="1"/>
              <a:t>جلسة</a:t>
            </a:r>
            <a:r>
              <a:rPr lang="de-DE" sz="2400" dirty="0"/>
              <a:t> </a:t>
            </a:r>
            <a:r>
              <a:rPr lang="de-DE" sz="2400" dirty="0" err="1"/>
              <a:t>التوفيق</a:t>
            </a:r>
            <a:r>
              <a:rPr lang="de-DE" sz="2400" dirty="0"/>
              <a:t>، </a:t>
            </a:r>
            <a:r>
              <a:rPr lang="de-DE" sz="2400" dirty="0" err="1"/>
              <a:t>يجب</a:t>
            </a:r>
            <a:r>
              <a:rPr lang="de-DE" sz="2400" dirty="0"/>
              <a:t> </a:t>
            </a:r>
            <a:r>
              <a:rPr lang="de-DE" sz="2400" dirty="0" err="1"/>
              <a:t>على</a:t>
            </a:r>
            <a:r>
              <a:rPr lang="de-DE" sz="2400" dirty="0"/>
              <a:t> </a:t>
            </a:r>
            <a:r>
              <a:rPr lang="de-DE" sz="2400" dirty="0" err="1"/>
              <a:t>المحكمة</a:t>
            </a:r>
            <a:r>
              <a:rPr lang="de-DE" sz="2400" dirty="0"/>
              <a:t> </a:t>
            </a:r>
            <a:r>
              <a:rPr lang="de-DE" sz="2400" dirty="0" err="1"/>
              <a:t>مناقشة</a:t>
            </a:r>
            <a:r>
              <a:rPr lang="de-DE" sz="2400" dirty="0"/>
              <a:t> </a:t>
            </a:r>
            <a:r>
              <a:rPr lang="de-DE" sz="2400" dirty="0" err="1"/>
              <a:t>الوقائع</a:t>
            </a:r>
            <a:r>
              <a:rPr lang="de-DE" sz="2400" dirty="0"/>
              <a:t> </a:t>
            </a:r>
            <a:r>
              <a:rPr lang="de-DE" sz="2400" dirty="0" err="1"/>
              <a:t>وحالة</a:t>
            </a:r>
            <a:r>
              <a:rPr lang="de-DE" sz="2400" dirty="0"/>
              <a:t> </a:t>
            </a:r>
            <a:r>
              <a:rPr lang="de-DE" sz="2400" dirty="0" err="1"/>
              <a:t>النزاع</a:t>
            </a:r>
            <a:r>
              <a:rPr lang="de-DE" sz="2400" dirty="0"/>
              <a:t> </a:t>
            </a:r>
            <a:r>
              <a:rPr lang="de-DE" sz="2400" dirty="0" err="1"/>
              <a:t>مع</a:t>
            </a:r>
            <a:r>
              <a:rPr lang="de-DE" sz="2400" dirty="0"/>
              <a:t> </a:t>
            </a:r>
            <a:r>
              <a:rPr lang="de-DE" sz="2400" dirty="0" err="1"/>
              <a:t>الأطراف</a:t>
            </a:r>
            <a:r>
              <a:rPr lang="de-DE" sz="2400" dirty="0"/>
              <a:t>، </a:t>
            </a:r>
            <a:r>
              <a:rPr lang="de-DE" sz="2400" dirty="0" err="1"/>
              <a:t>وتقييم</a:t>
            </a:r>
            <a:r>
              <a:rPr lang="de-DE" sz="2400" dirty="0"/>
              <a:t> </a:t>
            </a:r>
            <a:r>
              <a:rPr lang="de-DE" sz="2400" dirty="0" err="1"/>
              <a:t>جميع</a:t>
            </a:r>
            <a:r>
              <a:rPr lang="de-DE" sz="2400" dirty="0"/>
              <a:t> </a:t>
            </a:r>
            <a:r>
              <a:rPr lang="de-DE" sz="2400" dirty="0" err="1"/>
              <a:t>الظروف</a:t>
            </a:r>
            <a:r>
              <a:rPr lang="de-DE" sz="2400" dirty="0"/>
              <a:t> </a:t>
            </a:r>
            <a:r>
              <a:rPr lang="de-DE" sz="2400" dirty="0" err="1"/>
              <a:t>بحرية</a:t>
            </a:r>
            <a:r>
              <a:rPr lang="de-DE" sz="2400" dirty="0"/>
              <a:t>، </a:t>
            </a:r>
            <a:r>
              <a:rPr lang="de-DE" sz="2400" dirty="0" err="1"/>
              <a:t>وطرح</a:t>
            </a:r>
            <a:r>
              <a:rPr lang="de-DE" sz="2400" dirty="0"/>
              <a:t> </a:t>
            </a:r>
            <a:r>
              <a:rPr lang="de-DE" sz="2400" dirty="0" err="1"/>
              <a:t>الأسئلة</a:t>
            </a:r>
            <a:r>
              <a:rPr lang="de-DE" sz="2400" dirty="0"/>
              <a:t> </a:t>
            </a:r>
            <a:r>
              <a:rPr lang="de-DE" sz="2400" dirty="0" err="1"/>
              <a:t>إذا</a:t>
            </a:r>
            <a:r>
              <a:rPr lang="de-DE" sz="2400" dirty="0"/>
              <a:t> </a:t>
            </a:r>
            <a:r>
              <a:rPr lang="de-DE" sz="2400" dirty="0" err="1"/>
              <a:t>لزم</a:t>
            </a:r>
            <a:r>
              <a:rPr lang="de-DE" sz="2400" dirty="0"/>
              <a:t> </a:t>
            </a:r>
            <a:r>
              <a:rPr lang="de-DE" sz="2400" dirty="0" err="1"/>
              <a:t>الأمر.يجب</a:t>
            </a:r>
            <a:r>
              <a:rPr lang="de-DE" sz="2400" dirty="0"/>
              <a:t> </a:t>
            </a:r>
            <a:r>
              <a:rPr lang="de-DE" sz="2400" dirty="0" err="1"/>
              <a:t>الاستماع</a:t>
            </a:r>
            <a:r>
              <a:rPr lang="de-DE" sz="2400" dirty="0"/>
              <a:t> </a:t>
            </a:r>
            <a:r>
              <a:rPr lang="de-DE" sz="2400" dirty="0" err="1"/>
              <a:t>إلى</a:t>
            </a:r>
            <a:r>
              <a:rPr lang="de-DE" sz="2400" dirty="0"/>
              <a:t> </a:t>
            </a:r>
            <a:r>
              <a:rPr lang="de-DE" sz="2400" dirty="0" err="1"/>
              <a:t>الأطراف</a:t>
            </a:r>
            <a:r>
              <a:rPr lang="de-DE" sz="2400" dirty="0"/>
              <a:t> </a:t>
            </a:r>
            <a:r>
              <a:rPr lang="de-DE" sz="2400" dirty="0" err="1"/>
              <a:t>الحاضرة</a:t>
            </a:r>
            <a:r>
              <a:rPr lang="de-DE" sz="2400" dirty="0"/>
              <a:t> </a:t>
            </a:r>
            <a:r>
              <a:rPr lang="de-DE" sz="2400" dirty="0" err="1"/>
              <a:t>شخصياً</a:t>
            </a:r>
            <a:r>
              <a:rPr lang="ar-EG" sz="2400" dirty="0"/>
              <a:t>.</a:t>
            </a:r>
            <a:endParaRPr lang="de-DE" sz="2400" dirty="0"/>
          </a:p>
        </p:txBody>
      </p:sp>
    </p:spTree>
    <p:extLst>
      <p:ext uri="{BB962C8B-B14F-4D97-AF65-F5344CB8AC3E}">
        <p14:creationId xmlns:p14="http://schemas.microsoft.com/office/powerpoint/2010/main" val="755286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2CEBD44D-2032-47CB-A244-BF0731DC396A}"/>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5" name="think-cell Folie" r:id="rId4" imgW="395" imgH="394" progId="TCLayout.ActiveDocument.1">
                  <p:embed/>
                </p:oleObj>
              </mc:Choice>
              <mc:Fallback>
                <p:oleObj name="think-cell Folie" r:id="rId4" imgW="395" imgH="394" progId="TCLayout.ActiveDocument.1">
                  <p:embed/>
                  <p:pic>
                    <p:nvPicPr>
                      <p:cNvPr id="6" name="Objekt 5" hidden="1">
                        <a:extLst>
                          <a:ext uri="{FF2B5EF4-FFF2-40B4-BE49-F238E27FC236}">
                            <a16:creationId xmlns:a16="http://schemas.microsoft.com/office/drawing/2014/main" id="{2CEBD44D-2032-47CB-A244-BF0731DC3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F2A515D-A24A-4B5B-A704-E450922E0523}"/>
              </a:ext>
            </a:extLst>
          </p:cNvPr>
          <p:cNvSpPr>
            <a:spLocks noGrp="1"/>
          </p:cNvSpPr>
          <p:nvPr>
            <p:ph type="title"/>
          </p:nvPr>
        </p:nvSpPr>
        <p:spPr>
          <a:xfrm>
            <a:off x="2268092" y="1151223"/>
            <a:ext cx="5905351" cy="503238"/>
          </a:xfrm>
        </p:spPr>
        <p:txBody>
          <a:bodyPr vert="horz"/>
          <a:lstStyle/>
          <a:p>
            <a:pPr algn="r" rtl="1"/>
            <a:r>
              <a:rPr lang="ar-EG" sz="3200" dirty="0"/>
              <a:t>جلسة شفوية</a:t>
            </a:r>
            <a:r>
              <a:rPr lang="de-DE" sz="3200" dirty="0"/>
              <a:t> </a:t>
            </a:r>
            <a:r>
              <a:rPr lang="ar-EG" sz="3200" dirty="0"/>
              <a:t> في قضية المدنية</a:t>
            </a:r>
            <a:endParaRPr lang="de-DE" sz="3200" dirty="0"/>
          </a:p>
        </p:txBody>
      </p:sp>
      <p:sp>
        <p:nvSpPr>
          <p:cNvPr id="4" name="Datumsplatzhalter 3">
            <a:extLst>
              <a:ext uri="{FF2B5EF4-FFF2-40B4-BE49-F238E27FC236}">
                <a16:creationId xmlns:a16="http://schemas.microsoft.com/office/drawing/2014/main" id="{0B184CFA-9369-4B74-9B84-96D6AE37AD3A}"/>
              </a:ext>
            </a:extLst>
          </p:cNvPr>
          <p:cNvSpPr>
            <a:spLocks noGrp="1"/>
          </p:cNvSpPr>
          <p:nvPr>
            <p:ph type="dt" sz="half" idx="10"/>
          </p:nvPr>
        </p:nvSpPr>
        <p:spPr/>
        <p:txBody>
          <a:bodyPr/>
          <a:lstStyle/>
          <a:p>
            <a:fld id="{7551641D-3291-4B7C-8C92-AA4A65F34138}" type="datetime1">
              <a:rPr lang="de-DE" b="1" smtClean="0"/>
              <a:t>02.03.2024</a:t>
            </a:fld>
            <a:endParaRPr lang="de-DE" b="1"/>
          </a:p>
        </p:txBody>
      </p:sp>
      <p:sp>
        <p:nvSpPr>
          <p:cNvPr id="3" name="Rechteck 2">
            <a:extLst>
              <a:ext uri="{FF2B5EF4-FFF2-40B4-BE49-F238E27FC236}">
                <a16:creationId xmlns:a16="http://schemas.microsoft.com/office/drawing/2014/main" id="{94B25C41-348F-4557-91FD-D2C5E9538326}"/>
              </a:ext>
            </a:extLst>
          </p:cNvPr>
          <p:cNvSpPr/>
          <p:nvPr/>
        </p:nvSpPr>
        <p:spPr>
          <a:xfrm>
            <a:off x="503548" y="2276872"/>
            <a:ext cx="8136904" cy="1938992"/>
          </a:xfrm>
          <a:prstGeom prst="rect">
            <a:avLst/>
          </a:prstGeom>
        </p:spPr>
        <p:txBody>
          <a:bodyPr wrap="square">
            <a:spAutoFit/>
          </a:bodyPr>
          <a:lstStyle/>
          <a:p>
            <a:pPr algn="r" rtl="1"/>
            <a:r>
              <a:rPr lang="de-DE" sz="4000" dirty="0" err="1">
                <a:highlight>
                  <a:srgbClr val="FFFF00"/>
                </a:highlight>
              </a:rPr>
              <a:t>ينبغي</a:t>
            </a:r>
            <a:r>
              <a:rPr lang="de-DE" sz="4000" dirty="0">
                <a:highlight>
                  <a:srgbClr val="FFFF00"/>
                </a:highlight>
              </a:rPr>
              <a:t> </a:t>
            </a:r>
            <a:r>
              <a:rPr lang="de-DE" sz="4000" dirty="0" err="1">
                <a:highlight>
                  <a:srgbClr val="FFFF00"/>
                </a:highlight>
              </a:rPr>
              <a:t>للمحكمة</a:t>
            </a:r>
            <a:r>
              <a:rPr lang="de-DE" sz="4000" dirty="0">
                <a:highlight>
                  <a:srgbClr val="FFFF00"/>
                </a:highlight>
              </a:rPr>
              <a:t> </a:t>
            </a:r>
            <a:r>
              <a:rPr lang="de-DE" sz="4000" dirty="0" err="1">
                <a:highlight>
                  <a:srgbClr val="FFFF00"/>
                </a:highlight>
              </a:rPr>
              <a:t>أن</a:t>
            </a:r>
            <a:r>
              <a:rPr lang="de-DE" sz="4000" dirty="0">
                <a:highlight>
                  <a:srgbClr val="FFFF00"/>
                </a:highlight>
              </a:rPr>
              <a:t> </a:t>
            </a:r>
            <a:r>
              <a:rPr lang="de-DE" sz="4000" dirty="0" err="1">
                <a:highlight>
                  <a:srgbClr val="FFFF00"/>
                </a:highlight>
              </a:rPr>
              <a:t>تضمن</a:t>
            </a:r>
            <a:r>
              <a:rPr lang="de-DE" sz="4000" dirty="0">
                <a:highlight>
                  <a:srgbClr val="FFFF00"/>
                </a:highlight>
              </a:rPr>
              <a:t> </a:t>
            </a:r>
            <a:r>
              <a:rPr lang="de-DE" sz="4000" dirty="0" err="1">
                <a:highlight>
                  <a:srgbClr val="FFFF00"/>
                </a:highlight>
              </a:rPr>
              <a:t>التوصل</a:t>
            </a:r>
            <a:r>
              <a:rPr lang="de-DE" sz="4000" dirty="0">
                <a:highlight>
                  <a:srgbClr val="FFFF00"/>
                </a:highlight>
              </a:rPr>
              <a:t> </a:t>
            </a:r>
            <a:r>
              <a:rPr lang="de-DE" sz="4000" dirty="0" err="1">
                <a:highlight>
                  <a:srgbClr val="FFFF00"/>
                </a:highlight>
              </a:rPr>
              <a:t>إلى</a:t>
            </a:r>
            <a:r>
              <a:rPr lang="de-DE" sz="4000" dirty="0">
                <a:highlight>
                  <a:srgbClr val="FFFF00"/>
                </a:highlight>
              </a:rPr>
              <a:t> </a:t>
            </a:r>
            <a:r>
              <a:rPr lang="de-DE" sz="4000" dirty="0" err="1">
                <a:highlight>
                  <a:srgbClr val="FFFF00"/>
                </a:highlight>
              </a:rPr>
              <a:t>تسوية</a:t>
            </a:r>
            <a:r>
              <a:rPr lang="de-DE" sz="4000" dirty="0">
                <a:highlight>
                  <a:srgbClr val="FFFF00"/>
                </a:highlight>
              </a:rPr>
              <a:t> </a:t>
            </a:r>
            <a:r>
              <a:rPr lang="de-DE" sz="4000" dirty="0" err="1">
                <a:highlight>
                  <a:srgbClr val="FFFF00"/>
                </a:highlight>
              </a:rPr>
              <a:t>ودية</a:t>
            </a:r>
            <a:r>
              <a:rPr lang="de-DE" sz="4000" dirty="0">
                <a:highlight>
                  <a:srgbClr val="FFFF00"/>
                </a:highlight>
              </a:rPr>
              <a:t> </a:t>
            </a:r>
            <a:r>
              <a:rPr lang="de-DE" sz="4000" dirty="0" err="1">
                <a:highlight>
                  <a:srgbClr val="FFFF00"/>
                </a:highlight>
              </a:rPr>
              <a:t>للنزاع</a:t>
            </a:r>
            <a:r>
              <a:rPr lang="de-DE" sz="4000" dirty="0">
                <a:highlight>
                  <a:srgbClr val="FFFF00"/>
                </a:highlight>
              </a:rPr>
              <a:t> </a:t>
            </a:r>
            <a:r>
              <a:rPr lang="de-DE" sz="4000" dirty="0" err="1">
                <a:highlight>
                  <a:srgbClr val="FFFF00"/>
                </a:highlight>
              </a:rPr>
              <a:t>القانوني</a:t>
            </a:r>
            <a:r>
              <a:rPr lang="de-DE" sz="4000" dirty="0">
                <a:highlight>
                  <a:srgbClr val="FFFF00"/>
                </a:highlight>
              </a:rPr>
              <a:t> </a:t>
            </a:r>
            <a:r>
              <a:rPr lang="de-DE" sz="4000" dirty="0" err="1">
                <a:highlight>
                  <a:srgbClr val="FFFF00"/>
                </a:highlight>
              </a:rPr>
              <a:t>أو</a:t>
            </a:r>
            <a:r>
              <a:rPr lang="de-DE" sz="4000" dirty="0">
                <a:highlight>
                  <a:srgbClr val="FFFF00"/>
                </a:highlight>
              </a:rPr>
              <a:t> </a:t>
            </a:r>
            <a:r>
              <a:rPr lang="de-DE" sz="4000" dirty="0" err="1">
                <a:highlight>
                  <a:srgbClr val="FFFF00"/>
                </a:highlight>
              </a:rPr>
              <a:t>نقاط</a:t>
            </a:r>
            <a:r>
              <a:rPr lang="de-DE" sz="4000" dirty="0">
                <a:highlight>
                  <a:srgbClr val="FFFF00"/>
                </a:highlight>
              </a:rPr>
              <a:t> </a:t>
            </a:r>
            <a:r>
              <a:rPr lang="de-DE" sz="4000" dirty="0" err="1">
                <a:highlight>
                  <a:srgbClr val="FFFF00"/>
                </a:highlight>
              </a:rPr>
              <a:t>النزاع</a:t>
            </a:r>
            <a:r>
              <a:rPr lang="de-DE" sz="4000" dirty="0">
                <a:highlight>
                  <a:srgbClr val="FFFF00"/>
                </a:highlight>
              </a:rPr>
              <a:t> </a:t>
            </a:r>
            <a:r>
              <a:rPr lang="de-DE" sz="4000" dirty="0" err="1">
                <a:highlight>
                  <a:srgbClr val="FFFF00"/>
                </a:highlight>
              </a:rPr>
              <a:t>الفردية</a:t>
            </a:r>
            <a:r>
              <a:rPr lang="de-DE" sz="4000" dirty="0">
                <a:highlight>
                  <a:srgbClr val="FFFF00"/>
                </a:highlight>
              </a:rPr>
              <a:t> </a:t>
            </a:r>
            <a:r>
              <a:rPr lang="de-DE" sz="4000" dirty="0" err="1">
                <a:highlight>
                  <a:srgbClr val="FFFF00"/>
                </a:highlight>
              </a:rPr>
              <a:t>في</a:t>
            </a:r>
            <a:r>
              <a:rPr lang="de-DE" sz="4000" dirty="0">
                <a:highlight>
                  <a:srgbClr val="FFFF00"/>
                </a:highlight>
              </a:rPr>
              <a:t> </a:t>
            </a:r>
            <a:r>
              <a:rPr lang="de-DE" sz="4000" dirty="0" err="1">
                <a:highlight>
                  <a:srgbClr val="FFFF00"/>
                </a:highlight>
              </a:rPr>
              <a:t>كل</a:t>
            </a:r>
            <a:r>
              <a:rPr lang="de-DE" sz="4000" dirty="0">
                <a:highlight>
                  <a:srgbClr val="FFFF00"/>
                </a:highlight>
              </a:rPr>
              <a:t> </a:t>
            </a:r>
            <a:r>
              <a:rPr lang="de-DE" sz="4000" dirty="0" err="1">
                <a:highlight>
                  <a:srgbClr val="FFFF00"/>
                </a:highlight>
              </a:rPr>
              <a:t>حالة</a:t>
            </a:r>
            <a:r>
              <a:rPr lang="de-DE" sz="4000" dirty="0">
                <a:highlight>
                  <a:srgbClr val="FFFF00"/>
                </a:highlight>
              </a:rPr>
              <a:t> من </a:t>
            </a:r>
            <a:r>
              <a:rPr lang="de-DE" sz="4000" dirty="0" err="1">
                <a:highlight>
                  <a:srgbClr val="FFFF00"/>
                </a:highlight>
              </a:rPr>
              <a:t>حالات</a:t>
            </a:r>
            <a:r>
              <a:rPr lang="de-DE" sz="4000" dirty="0">
                <a:highlight>
                  <a:srgbClr val="FFFF00"/>
                </a:highlight>
              </a:rPr>
              <a:t> </a:t>
            </a:r>
            <a:r>
              <a:rPr lang="de-DE" sz="4000" dirty="0" err="1">
                <a:highlight>
                  <a:srgbClr val="FFFF00"/>
                </a:highlight>
              </a:rPr>
              <a:t>الإجراءات</a:t>
            </a:r>
            <a:r>
              <a:rPr lang="de-DE" sz="4000" dirty="0">
                <a:highlight>
                  <a:srgbClr val="FFFF00"/>
                </a:highlight>
              </a:rPr>
              <a:t>.</a:t>
            </a:r>
            <a:endParaRPr lang="ar-EG" sz="4000" dirty="0">
              <a:highlight>
                <a:srgbClr val="FFFF00"/>
              </a:highlight>
            </a:endParaRPr>
          </a:p>
        </p:txBody>
      </p:sp>
    </p:spTree>
    <p:extLst>
      <p:ext uri="{BB962C8B-B14F-4D97-AF65-F5344CB8AC3E}">
        <p14:creationId xmlns:p14="http://schemas.microsoft.com/office/powerpoint/2010/main" val="1852738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32" name="think-cell Folie" r:id="rId6" imgW="254" imgH="253" progId="TCLayout.ActiveDocument.1">
                  <p:embed/>
                </p:oleObj>
              </mc:Choice>
              <mc:Fallback>
                <p:oleObj name="think-cell Folie" r:id="rId6" imgW="254" imgH="253" progId="TCLayout.ActiveDocument.1">
                  <p:embed/>
                  <p:pic>
                    <p:nvPicPr>
                      <p:cNvPr id="7" name="Objek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sym typeface="Arial Narrow" panose="020B0606020202030204" pitchFamily="34" charset="0"/>
            </a:endParaRPr>
          </a:p>
        </p:txBody>
      </p:sp>
      <p:sp>
        <p:nvSpPr>
          <p:cNvPr id="4" name="Titel 3"/>
          <p:cNvSpPr>
            <a:spLocks noGrp="1"/>
          </p:cNvSpPr>
          <p:nvPr>
            <p:ph type="title"/>
          </p:nvPr>
        </p:nvSpPr>
        <p:spPr>
          <a:xfrm>
            <a:off x="250825" y="953108"/>
            <a:ext cx="8642350" cy="503238"/>
          </a:xfrm>
        </p:spPr>
        <p:txBody>
          <a:bodyPr/>
          <a:lstStyle/>
          <a:p>
            <a:pPr algn="r"/>
            <a:r>
              <a:rPr lang="ar-EG" sz="3200" dirty="0"/>
              <a:t>قضية التحقيق</a:t>
            </a:r>
          </a:p>
        </p:txBody>
      </p:sp>
      <p:sp>
        <p:nvSpPr>
          <p:cNvPr id="3" name="Inhaltsplatzhalter 2"/>
          <p:cNvSpPr>
            <a:spLocks noGrp="1"/>
          </p:cNvSpPr>
          <p:nvPr>
            <p:ph idx="1"/>
          </p:nvPr>
        </p:nvSpPr>
        <p:spPr>
          <a:xfrm>
            <a:off x="250825" y="1448594"/>
            <a:ext cx="6481763" cy="4137025"/>
          </a:xfrm>
        </p:spPr>
        <p:txBody>
          <a:bodyPr/>
          <a:lstStyle/>
          <a:p>
            <a:pPr marL="285750" indent="-285750">
              <a:buFont typeface="Arial" panose="020B0604020202020204" pitchFamily="34" charset="0"/>
              <a:buChar char="•"/>
            </a:pPr>
            <a:endParaRPr lang="ar-EG" sz="2000" dirty="0"/>
          </a:p>
          <a:p>
            <a:pPr marL="285750" indent="-285750">
              <a:buFont typeface="Arial" panose="020B0604020202020204" pitchFamily="34" charset="0"/>
              <a:buChar char="•"/>
            </a:pPr>
            <a:endParaRPr lang="ar-EG" sz="2000" dirty="0"/>
          </a:p>
          <a:p>
            <a:pPr marL="285750" indent="-285750">
              <a:buFont typeface="Arial" panose="020B0604020202020204" pitchFamily="34" charset="0"/>
              <a:buChar char="•"/>
            </a:pPr>
            <a:endParaRPr lang="ar-EG" sz="2000" dirty="0"/>
          </a:p>
        </p:txBody>
      </p:sp>
      <p:sp>
        <p:nvSpPr>
          <p:cNvPr id="2" name="Datumsplatzhalt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1DAF69-AAE9-4899-B1DC-BBE66AECB516}" type="datetime1">
              <a:rPr kumimoji="0" lang="de-DE" sz="9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02.03.2024</a:t>
            </a:fld>
            <a:endParaRPr kumimoji="0" lang="de-DE" sz="90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3" name="Grafik 12">
            <a:extLst>
              <a:ext uri="{FF2B5EF4-FFF2-40B4-BE49-F238E27FC236}">
                <a16:creationId xmlns:a16="http://schemas.microsoft.com/office/drawing/2014/main" id="{EF91D4A1-E394-4CED-9CD7-7D92B28A5A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1600" y="1700808"/>
            <a:ext cx="7387680" cy="4156503"/>
          </a:xfrm>
          <a:prstGeom prst="rect">
            <a:avLst/>
          </a:prstGeom>
        </p:spPr>
      </p:pic>
    </p:spTree>
    <p:extLst>
      <p:ext uri="{BB962C8B-B14F-4D97-AF65-F5344CB8AC3E}">
        <p14:creationId xmlns:p14="http://schemas.microsoft.com/office/powerpoint/2010/main" val="1854600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Folie" r:id="rId6" imgW="254" imgH="253" progId="TCLayout.ActiveDocument.1">
                  <p:embed/>
                </p:oleObj>
              </mc:Choice>
              <mc:Fallback>
                <p:oleObj name="think-cell Folie" r:id="rId6" imgW="254" imgH="253" progId="TCLayout.ActiveDocument.1">
                  <p:embed/>
                  <p:pic>
                    <p:nvPicPr>
                      <p:cNvPr id="7" name="Objek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sym typeface="Arial Narrow" panose="020B0606020202030204" pitchFamily="34" charset="0"/>
            </a:endParaRPr>
          </a:p>
        </p:txBody>
      </p:sp>
      <p:sp>
        <p:nvSpPr>
          <p:cNvPr id="4" name="Titel 3"/>
          <p:cNvSpPr>
            <a:spLocks noGrp="1"/>
          </p:cNvSpPr>
          <p:nvPr>
            <p:ph type="title"/>
          </p:nvPr>
        </p:nvSpPr>
        <p:spPr>
          <a:xfrm>
            <a:off x="250825" y="953108"/>
            <a:ext cx="8642350" cy="503238"/>
          </a:xfrm>
        </p:spPr>
        <p:txBody>
          <a:bodyPr/>
          <a:lstStyle/>
          <a:p>
            <a:pPr algn="r"/>
            <a:r>
              <a:rPr lang="ar-EG" sz="3200" dirty="0"/>
              <a:t>قضية التحقيق</a:t>
            </a:r>
          </a:p>
        </p:txBody>
      </p:sp>
      <p:sp>
        <p:nvSpPr>
          <p:cNvPr id="2" name="Datumsplatzhalt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1DAF69-AAE9-4899-B1DC-BBE66AECB516}" type="datetime1">
              <a:rPr kumimoji="0" lang="de-DE" sz="9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02.03.2024</a:t>
            </a:fld>
            <a:endParaRPr kumimoji="0" lang="de-DE" sz="9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 name="Textfeld 4">
            <a:extLst>
              <a:ext uri="{FF2B5EF4-FFF2-40B4-BE49-F238E27FC236}">
                <a16:creationId xmlns:a16="http://schemas.microsoft.com/office/drawing/2014/main" id="{5EC48EF6-4E3F-4EB5-AA2F-E0E2B9979752}"/>
              </a:ext>
            </a:extLst>
          </p:cNvPr>
          <p:cNvSpPr txBox="1"/>
          <p:nvPr/>
        </p:nvSpPr>
        <p:spPr>
          <a:xfrm>
            <a:off x="1979712" y="1772816"/>
            <a:ext cx="6768752" cy="4524315"/>
          </a:xfrm>
          <a:prstGeom prst="rect">
            <a:avLst/>
          </a:prstGeom>
          <a:noFill/>
        </p:spPr>
        <p:txBody>
          <a:bodyPr wrap="square" rtlCol="0">
            <a:spAutoFit/>
          </a:bodyPr>
          <a:lstStyle/>
          <a:p>
            <a:pPr algn="r" rtl="1"/>
            <a:r>
              <a:rPr lang="ar-EG" sz="2800" dirty="0"/>
              <a:t>خلال التحقيق الأولي، يمكن للمحامي العمل على التوصل إلى اتفاق.</a:t>
            </a:r>
          </a:p>
          <a:p>
            <a:pPr algn="r" rtl="1"/>
            <a:endParaRPr lang="ar-EG" sz="2800" dirty="0"/>
          </a:p>
          <a:p>
            <a:pPr algn="r" rtl="1"/>
            <a:r>
              <a:rPr lang="ar-EG" sz="2800" dirty="0"/>
              <a:t>عواقب التواصل</a:t>
            </a:r>
          </a:p>
          <a:p>
            <a:pPr algn="r" rtl="1"/>
            <a:endParaRPr lang="ar-EG" sz="2800" dirty="0"/>
          </a:p>
          <a:p>
            <a:pPr marL="457200" indent="-457200" algn="r" rtl="1">
              <a:buFont typeface="Arial" panose="020B0604020202020204" pitchFamily="34" charset="0"/>
              <a:buChar char="•"/>
            </a:pPr>
            <a:r>
              <a:rPr lang="ar-EG" sz="2800" dirty="0"/>
              <a:t>إلغاء جلسة الاستماع الشفهية الرئيسية</a:t>
            </a:r>
          </a:p>
          <a:p>
            <a:pPr marL="457200" indent="-457200" algn="r" rtl="1">
              <a:buFont typeface="Arial" panose="020B0604020202020204" pitchFamily="34" charset="0"/>
              <a:buChar char="•"/>
            </a:pPr>
            <a:r>
              <a:rPr lang="ar-EG" sz="2800" dirty="0"/>
              <a:t>الغرامة على أساس التقدير وليس الدخل الفعلي</a:t>
            </a:r>
          </a:p>
          <a:p>
            <a:pPr marL="457200" indent="-457200" algn="r" rtl="1">
              <a:buFont typeface="Arial" panose="020B0604020202020204" pitchFamily="34" charset="0"/>
              <a:buChar char="•"/>
            </a:pPr>
            <a:r>
              <a:rPr lang="ar-EG" sz="2800" dirty="0"/>
              <a:t>ودور المحامي مهم لأن التجربة تثبت أن المحاكم مغلقة أمام التواصل دون محام</a:t>
            </a:r>
          </a:p>
          <a:p>
            <a:pPr algn="r" rtl="1"/>
            <a:endParaRPr lang="ar-EG" dirty="0"/>
          </a:p>
          <a:p>
            <a:endParaRPr lang="de-DE" dirty="0"/>
          </a:p>
        </p:txBody>
      </p:sp>
    </p:spTree>
    <p:extLst>
      <p:ext uri="{BB962C8B-B14F-4D97-AF65-F5344CB8AC3E}">
        <p14:creationId xmlns:p14="http://schemas.microsoft.com/office/powerpoint/2010/main" val="19798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8" name="think-cell Folie" r:id="rId6" imgW="254" imgH="253" progId="TCLayout.ActiveDocument.1">
                  <p:embed/>
                </p:oleObj>
              </mc:Choice>
              <mc:Fallback>
                <p:oleObj name="think-cell Folie" r:id="rId6" imgW="254" imgH="253" progId="TCLayout.ActiveDocument.1">
                  <p:embed/>
                  <p:pic>
                    <p:nvPicPr>
                      <p:cNvPr id="7" name="Objek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sym typeface="Arial Narrow" panose="020B0606020202030204" pitchFamily="34" charset="0"/>
            </a:endParaRPr>
          </a:p>
        </p:txBody>
      </p:sp>
      <p:sp>
        <p:nvSpPr>
          <p:cNvPr id="4" name="Titel 3"/>
          <p:cNvSpPr>
            <a:spLocks noGrp="1"/>
          </p:cNvSpPr>
          <p:nvPr>
            <p:ph type="title"/>
          </p:nvPr>
        </p:nvSpPr>
        <p:spPr>
          <a:xfrm>
            <a:off x="241645" y="843082"/>
            <a:ext cx="8642350" cy="503238"/>
          </a:xfrm>
        </p:spPr>
        <p:txBody>
          <a:bodyPr/>
          <a:lstStyle/>
          <a:p>
            <a:pPr algn="r"/>
            <a:r>
              <a:rPr lang="ar-EG" sz="3200" dirty="0"/>
              <a:t>جلسة شفوية  في الجنايات</a:t>
            </a:r>
          </a:p>
        </p:txBody>
      </p:sp>
      <p:sp>
        <p:nvSpPr>
          <p:cNvPr id="3" name="Inhaltsplatzhalter 2"/>
          <p:cNvSpPr>
            <a:spLocks noGrp="1"/>
          </p:cNvSpPr>
          <p:nvPr>
            <p:ph idx="1"/>
          </p:nvPr>
        </p:nvSpPr>
        <p:spPr>
          <a:xfrm>
            <a:off x="250825" y="1448594"/>
            <a:ext cx="6481763" cy="4137025"/>
          </a:xfrm>
        </p:spPr>
        <p:txBody>
          <a:bodyPr/>
          <a:lstStyle/>
          <a:p>
            <a:pPr marL="285750" indent="-285750">
              <a:buFont typeface="Arial" panose="020B0604020202020204" pitchFamily="34" charset="0"/>
              <a:buChar char="•"/>
            </a:pPr>
            <a:endParaRPr lang="ar-EG" sz="2000" dirty="0"/>
          </a:p>
          <a:p>
            <a:pPr marL="285750" indent="-285750">
              <a:buFont typeface="Arial" panose="020B0604020202020204" pitchFamily="34" charset="0"/>
              <a:buChar char="•"/>
            </a:pPr>
            <a:endParaRPr lang="ar-EG" sz="2000" dirty="0"/>
          </a:p>
          <a:p>
            <a:pPr marL="285750" indent="-285750">
              <a:buFont typeface="Arial" panose="020B0604020202020204" pitchFamily="34" charset="0"/>
              <a:buChar char="•"/>
            </a:pPr>
            <a:endParaRPr lang="ar-EG" sz="2000" dirty="0"/>
          </a:p>
        </p:txBody>
      </p:sp>
      <p:sp>
        <p:nvSpPr>
          <p:cNvPr id="2" name="Datumsplatzhalt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1DAF69-AAE9-4899-B1DC-BBE66AECB516}" type="datetime1">
              <a:rPr kumimoji="0" lang="de-DE" sz="9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02.03.2024</a:t>
            </a:fld>
            <a:endParaRPr kumimoji="0" lang="de-DE" sz="9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 name="Rechteck 8">
            <a:extLst>
              <a:ext uri="{FF2B5EF4-FFF2-40B4-BE49-F238E27FC236}">
                <a16:creationId xmlns:a16="http://schemas.microsoft.com/office/drawing/2014/main" id="{9570DB92-5A8A-483F-9EF6-135A5C933F1F}"/>
              </a:ext>
            </a:extLst>
          </p:cNvPr>
          <p:cNvSpPr/>
          <p:nvPr/>
        </p:nvSpPr>
        <p:spPr>
          <a:xfrm>
            <a:off x="800708" y="1448594"/>
            <a:ext cx="7542584" cy="3477875"/>
          </a:xfrm>
          <a:prstGeom prst="rect">
            <a:avLst/>
          </a:prstGeom>
        </p:spPr>
        <p:txBody>
          <a:bodyPr wrap="square">
            <a:spAutoFit/>
          </a:bodyPr>
          <a:lstStyle/>
          <a:p>
            <a:pPr algn="ctr" rtl="1"/>
            <a:r>
              <a:rPr lang="ar-EG" sz="4400" b="1" dirty="0">
                <a:highlight>
                  <a:srgbClr val="FFFF00"/>
                </a:highlight>
              </a:rPr>
              <a:t>(1)</a:t>
            </a:r>
          </a:p>
          <a:p>
            <a:pPr algn="ctr" rtl="1"/>
            <a:r>
              <a:rPr lang="ar-EG" sz="4400" b="1" dirty="0">
                <a:highlight>
                  <a:srgbClr val="FFFF00"/>
                </a:highlight>
              </a:rPr>
              <a:t> في الحالات المناسبة، يجوز للمحكمة التوصل إلى اتفاق مع المشاركين في الإجراءات وفقًا للفقرات التالية بشأن التقدم الإضافي ونتائج الإجراءات...</a:t>
            </a:r>
          </a:p>
        </p:txBody>
      </p:sp>
    </p:spTree>
    <p:extLst>
      <p:ext uri="{BB962C8B-B14F-4D97-AF65-F5344CB8AC3E}">
        <p14:creationId xmlns:p14="http://schemas.microsoft.com/office/powerpoint/2010/main" val="2900606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83" name="think-cell Folie" r:id="rId6" imgW="254" imgH="253" progId="TCLayout.ActiveDocument.1">
                  <p:embed/>
                </p:oleObj>
              </mc:Choice>
              <mc:Fallback>
                <p:oleObj name="think-cell Folie" r:id="rId6" imgW="254" imgH="253" progId="TCLayout.ActiveDocument.1">
                  <p:embed/>
                  <p:pic>
                    <p:nvPicPr>
                      <p:cNvPr id="7" name="Objek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sym typeface="Arial Narrow" panose="020B0606020202030204" pitchFamily="34" charset="0"/>
            </a:endParaRPr>
          </a:p>
        </p:txBody>
      </p:sp>
      <p:sp>
        <p:nvSpPr>
          <p:cNvPr id="4" name="Titel 3"/>
          <p:cNvSpPr>
            <a:spLocks noGrp="1"/>
          </p:cNvSpPr>
          <p:nvPr>
            <p:ph type="title"/>
          </p:nvPr>
        </p:nvSpPr>
        <p:spPr/>
        <p:txBody>
          <a:bodyPr/>
          <a:lstStyle/>
          <a:p>
            <a:pPr algn="r"/>
            <a:r>
              <a:rPr lang="ar-EG" sz="3200" dirty="0"/>
              <a:t>جلسة شفوية  في قضية المدنية</a:t>
            </a:r>
          </a:p>
        </p:txBody>
      </p:sp>
      <p:sp>
        <p:nvSpPr>
          <p:cNvPr id="3" name="Inhaltsplatzhalter 2"/>
          <p:cNvSpPr>
            <a:spLocks noGrp="1"/>
          </p:cNvSpPr>
          <p:nvPr>
            <p:ph idx="1"/>
          </p:nvPr>
        </p:nvSpPr>
        <p:spPr>
          <a:xfrm>
            <a:off x="250825" y="1448594"/>
            <a:ext cx="6481763" cy="4137025"/>
          </a:xfrm>
        </p:spPr>
        <p:txBody>
          <a:bodyPr/>
          <a:lstStyle/>
          <a:p>
            <a:pPr marL="285750" indent="-285750">
              <a:buFont typeface="Arial" panose="020B0604020202020204" pitchFamily="34" charset="0"/>
              <a:buChar char="•"/>
            </a:pPr>
            <a:endParaRPr lang="ar-EG" sz="2000" dirty="0"/>
          </a:p>
          <a:p>
            <a:pPr marL="285750" indent="-285750">
              <a:buFont typeface="Arial" panose="020B0604020202020204" pitchFamily="34" charset="0"/>
              <a:buChar char="•"/>
            </a:pPr>
            <a:endParaRPr lang="ar-EG" sz="2000" dirty="0"/>
          </a:p>
          <a:p>
            <a:pPr marL="285750" indent="-285750">
              <a:buFont typeface="Arial" panose="020B0604020202020204" pitchFamily="34" charset="0"/>
              <a:buChar char="•"/>
            </a:pPr>
            <a:endParaRPr lang="ar-EG" sz="2000" dirty="0"/>
          </a:p>
        </p:txBody>
      </p:sp>
      <p:sp>
        <p:nvSpPr>
          <p:cNvPr id="2" name="Datumsplatzhalt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1DAF69-AAE9-4899-B1DC-BBE66AECB516}" type="datetime1">
              <a:rPr kumimoji="0" lang="de-DE" sz="9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02.03.2024</a:t>
            </a:fld>
            <a:endParaRPr kumimoji="0" lang="de-DE" sz="90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9" name="Grafik 8">
            <a:extLst>
              <a:ext uri="{FF2B5EF4-FFF2-40B4-BE49-F238E27FC236}">
                <a16:creationId xmlns:a16="http://schemas.microsoft.com/office/drawing/2014/main" id="{5415E158-8E35-428B-AF24-66B1154ABC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552" y="1968917"/>
            <a:ext cx="7776865" cy="3240360"/>
          </a:xfrm>
          <a:prstGeom prst="rect">
            <a:avLst/>
          </a:prstGeom>
        </p:spPr>
      </p:pic>
    </p:spTree>
    <p:extLst>
      <p:ext uri="{BB962C8B-B14F-4D97-AF65-F5344CB8AC3E}">
        <p14:creationId xmlns:p14="http://schemas.microsoft.com/office/powerpoint/2010/main" val="858715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3C67A2D-2363-48B1-B4D0-DE41C2D62ADA}"/>
              </a:ext>
            </a:extLst>
          </p:cNvPr>
          <p:cNvSpPr>
            <a:spLocks noGrp="1"/>
          </p:cNvSpPr>
          <p:nvPr>
            <p:ph type="title"/>
          </p:nvPr>
        </p:nvSpPr>
        <p:spPr>
          <a:xfrm>
            <a:off x="250825" y="1196975"/>
            <a:ext cx="8642350" cy="503238"/>
          </a:xfrm>
        </p:spPr>
        <p:txBody>
          <a:bodyPr/>
          <a:lstStyle/>
          <a:p>
            <a:pPr algn="r" rtl="1"/>
            <a:r>
              <a:rPr lang="ar-EG" dirty="0"/>
              <a:t>جلسة شفوية  في قضية المدنية</a:t>
            </a:r>
            <a:endParaRPr lang="de-DE" dirty="0"/>
          </a:p>
        </p:txBody>
      </p:sp>
      <p:sp>
        <p:nvSpPr>
          <p:cNvPr id="2" name="Datumsplatzhalter 1">
            <a:extLst>
              <a:ext uri="{FF2B5EF4-FFF2-40B4-BE49-F238E27FC236}">
                <a16:creationId xmlns:a16="http://schemas.microsoft.com/office/drawing/2014/main" id="{FC27F53B-9E08-4718-B821-435C74601954}"/>
              </a:ext>
            </a:extLst>
          </p:cNvPr>
          <p:cNvSpPr>
            <a:spLocks noGrp="1"/>
          </p:cNvSpPr>
          <p:nvPr>
            <p:ph type="dt" sz="half" idx="10"/>
          </p:nvPr>
        </p:nvSpPr>
        <p:spPr/>
        <p:txBody>
          <a:bodyPr/>
          <a:lstStyle/>
          <a:p>
            <a:fld id="{481DAF69-AAE9-4899-B1DC-BBE66AECB516}" type="datetime1">
              <a:rPr lang="de-DE" b="1" smtClean="0"/>
              <a:t>02.03.2024</a:t>
            </a:fld>
            <a:endParaRPr lang="de-DE" b="1" dirty="0"/>
          </a:p>
        </p:txBody>
      </p:sp>
      <p:sp>
        <p:nvSpPr>
          <p:cNvPr id="10" name="Inhaltsplatzhalter 9">
            <a:extLst>
              <a:ext uri="{FF2B5EF4-FFF2-40B4-BE49-F238E27FC236}">
                <a16:creationId xmlns:a16="http://schemas.microsoft.com/office/drawing/2014/main" id="{F578F1A1-7869-4B6F-B519-DEFD9A7C666E}"/>
              </a:ext>
            </a:extLst>
          </p:cNvPr>
          <p:cNvSpPr>
            <a:spLocks noGrp="1"/>
          </p:cNvSpPr>
          <p:nvPr>
            <p:ph idx="1"/>
          </p:nvPr>
        </p:nvSpPr>
        <p:spPr>
          <a:xfrm>
            <a:off x="250825" y="1989138"/>
            <a:ext cx="8569647" cy="4327338"/>
          </a:xfrm>
          <a:prstGeom prst="rect">
            <a:avLst/>
          </a:prstGeom>
        </p:spPr>
        <p:txBody>
          <a:bodyPr wrap="square">
            <a:spAutoFit/>
          </a:bodyPr>
          <a:lstStyle/>
          <a:p>
            <a:pPr algn="r" rtl="1"/>
            <a:r>
              <a:rPr lang="ar-EG" sz="1600" b="1" dirty="0"/>
              <a:t>§ 257ج الاتفاق بين المحكمة والمشاركين في الإجراءات </a:t>
            </a:r>
          </a:p>
          <a:p>
            <a:pPr algn="r" rtl="1"/>
            <a:r>
              <a:rPr lang="ar-EG" sz="1600" b="1" dirty="0">
                <a:highlight>
                  <a:srgbClr val="FFFF00"/>
                </a:highlight>
              </a:rPr>
              <a:t>(1)</a:t>
            </a:r>
          </a:p>
          <a:p>
            <a:pPr algn="r" rtl="1"/>
            <a:r>
              <a:rPr lang="ar-EG" sz="1600" b="1" dirty="0">
                <a:highlight>
                  <a:srgbClr val="FFFF00"/>
                </a:highlight>
              </a:rPr>
              <a:t> في الحالات المناسبة، يجوز للمحكمة التوصل إلى اتفاق مع المشاركين في الإجراءات وفقًا للفقرات التالية بشأن التقدم الإضافي ونتائج الإجراءات. المادة 244 الفقرة 2 لم تتأثر. </a:t>
            </a:r>
          </a:p>
          <a:p>
            <a:pPr algn="r" rtl="1"/>
            <a:r>
              <a:rPr lang="ar-EG" sz="1600" b="1" dirty="0"/>
              <a:t>(2)</a:t>
            </a:r>
          </a:p>
          <a:p>
            <a:pPr algn="r" rtl="1"/>
            <a:r>
              <a:rPr lang="ar-EG" sz="1600" b="1" dirty="0"/>
              <a:t> لا يجوز أن يكون موضوع هذه الاتفاقية سوى العواقب القانونية التي قد تكون محتوى الحكم والقرارات المرتبطة به، والتدابير الإجرائية الأخرى في عملية الاكتشاف الأساسية والسلوك الإجرائي للمشاركين في العملية. يجب أن يكون الاعتراف جزءًا من كل اتصال. لا يجوز أن يكون الحكم بالإدانة وإجراءات التصحيح والأمن موضوع اتفاق. </a:t>
            </a:r>
          </a:p>
          <a:p>
            <a:pPr algn="r" rtl="1"/>
            <a:r>
              <a:rPr lang="ar-EG" sz="1600" b="1" dirty="0"/>
              <a:t>(3)</a:t>
            </a:r>
          </a:p>
          <a:p>
            <a:pPr algn="r" rtl="1"/>
            <a:r>
              <a:rPr lang="ar-EG" sz="1600" b="1" dirty="0"/>
              <a:t> تعلن المحكمة عن المحتوى الذي يمكن أن يتضمنه الاتفاق. ويمكنها أيضًا تحديد حد أعلى وأدنى للعقوبة، مع تقييم كافة ظروف القضية بحرية بالإضافة إلى الاعتبارات العامة للحكم. وستتاح الفرصة للمشاركين في الإجراءات للتعليق. ويتم التوصل إلى الاتفاق عندما يوافق المدعى عليه والمدعي العام على اقتراح المحكمة. </a:t>
            </a:r>
          </a:p>
          <a:p>
            <a:pPr algn="r" rtl="1"/>
            <a:r>
              <a:rPr lang="ar-EG" sz="1600" b="1" dirty="0"/>
              <a:t>(4)</a:t>
            </a:r>
          </a:p>
          <a:p>
            <a:pPr algn="r" rtl="1"/>
            <a:r>
              <a:rPr lang="ar-EG" sz="1600" b="1" dirty="0"/>
              <a:t> لم تعد المحكمة ملزمة بالاتفاق إذا تم التغاضي عن ظروف مهمة من الناحية القانونية أو الواقعية أو ظهرت من جديد، وبالتالي فإن المحكمة مقتنعة بأن نطاق العقوبة المقترح لم يعد مناسبًا للجريمة أو الذنب. وينطبق الشيء نفسه إذا كان سلوك المدعى عليه الإضافي في الإجراءات لا يتوافق مع السلوك الذي استند إليه تشخيص المحكمة. ولا يجوز استخدام اعتراف المتهم في هذه القضايا. ويجب على المحكمة الإبلاغ فوراً عن أي انحراف. </a:t>
            </a:r>
          </a:p>
          <a:p>
            <a:pPr algn="r" rtl="1"/>
            <a:r>
              <a:rPr lang="ar-EG" sz="1600" b="1" dirty="0"/>
              <a:t>(5)</a:t>
            </a:r>
          </a:p>
          <a:p>
            <a:pPr algn="r" rtl="1"/>
            <a:r>
              <a:rPr lang="ar-EG" sz="1600" b="1" dirty="0"/>
              <a:t> يجب إبلاغ المدعى عليه بمتطلبات وعواقب انحراف المحكمة عن النتيجة الموعودة وفقًا للفقرة 4</a:t>
            </a:r>
            <a:endParaRPr lang="de-DE" sz="1600" b="1" dirty="0"/>
          </a:p>
        </p:txBody>
      </p:sp>
    </p:spTree>
    <p:extLst>
      <p:ext uri="{BB962C8B-B14F-4D97-AF65-F5344CB8AC3E}">
        <p14:creationId xmlns:p14="http://schemas.microsoft.com/office/powerpoint/2010/main" val="337399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37" name="think-cell Folie" r:id="rId6" imgW="254" imgH="253" progId="TCLayout.ActiveDocument.1">
                  <p:embed/>
                </p:oleObj>
              </mc:Choice>
              <mc:Fallback>
                <p:oleObj name="think-cell Folie" r:id="rId6" imgW="254" imgH="253" progId="TCLayout.ActiveDocument.1">
                  <p:embed/>
                  <p:pic>
                    <p:nvPicPr>
                      <p:cNvPr id="7" name="Objek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sym typeface="Arial Narrow" panose="020B0606020202030204" pitchFamily="34" charset="0"/>
            </a:endParaRPr>
          </a:p>
        </p:txBody>
      </p:sp>
      <p:sp>
        <p:nvSpPr>
          <p:cNvPr id="4" name="Titel 3"/>
          <p:cNvSpPr>
            <a:spLocks noGrp="1"/>
          </p:cNvSpPr>
          <p:nvPr>
            <p:ph type="title"/>
          </p:nvPr>
        </p:nvSpPr>
        <p:spPr>
          <a:xfrm>
            <a:off x="1619672" y="1020762"/>
            <a:ext cx="7129487" cy="503238"/>
          </a:xfrm>
        </p:spPr>
        <p:txBody>
          <a:bodyPr/>
          <a:lstStyle/>
          <a:p>
            <a:pPr algn="r"/>
            <a:r>
              <a:rPr lang="ar-EG" sz="3600" dirty="0"/>
              <a:t>نقاط مهمة </a:t>
            </a:r>
            <a:endParaRPr lang="de-DE" sz="3600" dirty="0"/>
          </a:p>
        </p:txBody>
      </p:sp>
      <p:sp>
        <p:nvSpPr>
          <p:cNvPr id="3" name="Inhaltsplatzhalter 2"/>
          <p:cNvSpPr>
            <a:spLocks noGrp="1"/>
          </p:cNvSpPr>
          <p:nvPr>
            <p:ph idx="1"/>
          </p:nvPr>
        </p:nvSpPr>
        <p:spPr>
          <a:xfrm>
            <a:off x="611560" y="1412776"/>
            <a:ext cx="6481763" cy="4137025"/>
          </a:xfrm>
        </p:spPr>
        <p:txBody>
          <a:bodyPr/>
          <a:lstStyle/>
          <a:p>
            <a:pPr marL="285750" indent="-285750">
              <a:buFont typeface="Arial" panose="020B0604020202020204" pitchFamily="34" charset="0"/>
              <a:buChar char="•"/>
            </a:pPr>
            <a:endParaRPr lang="ar-EG" sz="2000" dirty="0"/>
          </a:p>
          <a:p>
            <a:pPr marL="285750" indent="-285750">
              <a:buFont typeface="Arial" panose="020B0604020202020204" pitchFamily="34" charset="0"/>
              <a:buChar char="•"/>
            </a:pPr>
            <a:endParaRPr lang="ar-EG" sz="2000" dirty="0"/>
          </a:p>
          <a:p>
            <a:pPr marL="285750" indent="-285750">
              <a:buFont typeface="Arial" panose="020B0604020202020204" pitchFamily="34" charset="0"/>
              <a:buChar char="•"/>
            </a:pPr>
            <a:endParaRPr lang="ar-EG" sz="2000" dirty="0"/>
          </a:p>
          <a:p>
            <a:pPr marL="285750" indent="-285750" algn="r" rtl="1">
              <a:buFont typeface="Arial" panose="020B0604020202020204" pitchFamily="34" charset="0"/>
              <a:buChar char="•"/>
            </a:pPr>
            <a:r>
              <a:rPr lang="ar-EG" sz="3200" dirty="0"/>
              <a:t>الصلح و القضية:</a:t>
            </a:r>
            <a:r>
              <a:rPr lang="de-DE" sz="3200" dirty="0"/>
              <a:t> </a:t>
            </a:r>
            <a:r>
              <a:rPr lang="ar-EG" sz="3200" dirty="0"/>
              <a:t>فوائد ما هي؟ </a:t>
            </a:r>
            <a:endParaRPr lang="de-DE" sz="3200" dirty="0"/>
          </a:p>
          <a:p>
            <a:pPr marL="285750" indent="-285750" algn="r" rtl="1">
              <a:buFont typeface="Arial" panose="020B0604020202020204" pitchFamily="34" charset="0"/>
              <a:buChar char="•"/>
            </a:pPr>
            <a:r>
              <a:rPr lang="ar-EG" sz="3200" dirty="0"/>
              <a:t>جلسة شفوية</a:t>
            </a:r>
            <a:r>
              <a:rPr lang="de-DE" sz="3200" dirty="0"/>
              <a:t> </a:t>
            </a:r>
            <a:r>
              <a:rPr lang="ar-EG" sz="3200" dirty="0"/>
              <a:t> في قضية المدنية</a:t>
            </a:r>
            <a:endParaRPr lang="de-DE" sz="3200" dirty="0"/>
          </a:p>
          <a:p>
            <a:pPr marL="285750" indent="-285750" algn="r" rtl="1">
              <a:buFont typeface="Arial" panose="020B0604020202020204" pitchFamily="34" charset="0"/>
              <a:buChar char="•"/>
            </a:pPr>
            <a:r>
              <a:rPr lang="ar-EG" sz="3200" dirty="0"/>
              <a:t>قضية التحقيق</a:t>
            </a:r>
          </a:p>
          <a:p>
            <a:pPr marL="285750" indent="-285750" algn="r" rtl="1">
              <a:buFont typeface="Arial" panose="020B0604020202020204" pitchFamily="34" charset="0"/>
              <a:buChar char="•"/>
            </a:pPr>
            <a:r>
              <a:rPr lang="ar-EG" sz="3200" dirty="0"/>
              <a:t>جلسة شفوية</a:t>
            </a:r>
            <a:r>
              <a:rPr lang="de-DE" sz="3200" dirty="0"/>
              <a:t> </a:t>
            </a:r>
            <a:r>
              <a:rPr lang="ar-EG" sz="3200" dirty="0"/>
              <a:t> في الجنايات</a:t>
            </a:r>
            <a:endParaRPr lang="de-DE" sz="3200" dirty="0"/>
          </a:p>
        </p:txBody>
      </p:sp>
      <p:sp>
        <p:nvSpPr>
          <p:cNvPr id="2" name="Datumsplatzhalt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1DAF69-AAE9-4899-B1DC-BBE66AECB516}" type="datetime1">
              <a:rPr kumimoji="0" lang="de-DE" sz="9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02.03.2024</a:t>
            </a:fld>
            <a:endParaRPr kumimoji="0" lang="de-DE" sz="9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333675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3C67A2D-2363-48B1-B4D0-DE41C2D62ADA}"/>
              </a:ext>
            </a:extLst>
          </p:cNvPr>
          <p:cNvSpPr>
            <a:spLocks noGrp="1"/>
          </p:cNvSpPr>
          <p:nvPr>
            <p:ph type="title"/>
          </p:nvPr>
        </p:nvSpPr>
        <p:spPr>
          <a:xfrm>
            <a:off x="250825" y="1196975"/>
            <a:ext cx="8642350" cy="503238"/>
          </a:xfrm>
        </p:spPr>
        <p:txBody>
          <a:bodyPr/>
          <a:lstStyle/>
          <a:p>
            <a:pPr algn="r" rtl="1"/>
            <a:r>
              <a:rPr lang="ar-EG" dirty="0"/>
              <a:t>جلسة شفوية  في قضية المدنية</a:t>
            </a:r>
            <a:endParaRPr lang="de-DE" dirty="0"/>
          </a:p>
        </p:txBody>
      </p:sp>
      <p:sp>
        <p:nvSpPr>
          <p:cNvPr id="2" name="Datumsplatzhalter 1">
            <a:extLst>
              <a:ext uri="{FF2B5EF4-FFF2-40B4-BE49-F238E27FC236}">
                <a16:creationId xmlns:a16="http://schemas.microsoft.com/office/drawing/2014/main" id="{FC27F53B-9E08-4718-B821-435C74601954}"/>
              </a:ext>
            </a:extLst>
          </p:cNvPr>
          <p:cNvSpPr>
            <a:spLocks noGrp="1"/>
          </p:cNvSpPr>
          <p:nvPr>
            <p:ph type="dt" sz="half" idx="10"/>
          </p:nvPr>
        </p:nvSpPr>
        <p:spPr/>
        <p:txBody>
          <a:bodyPr/>
          <a:lstStyle/>
          <a:p>
            <a:fld id="{481DAF69-AAE9-4899-B1DC-BBE66AECB516}" type="datetime1">
              <a:rPr lang="de-DE" b="1" smtClean="0"/>
              <a:t>02.03.2024</a:t>
            </a:fld>
            <a:endParaRPr lang="de-DE" b="1" dirty="0"/>
          </a:p>
        </p:txBody>
      </p:sp>
      <p:sp>
        <p:nvSpPr>
          <p:cNvPr id="10" name="Inhaltsplatzhalter 9">
            <a:extLst>
              <a:ext uri="{FF2B5EF4-FFF2-40B4-BE49-F238E27FC236}">
                <a16:creationId xmlns:a16="http://schemas.microsoft.com/office/drawing/2014/main" id="{F578F1A1-7869-4B6F-B519-DEFD9A7C666E}"/>
              </a:ext>
            </a:extLst>
          </p:cNvPr>
          <p:cNvSpPr>
            <a:spLocks noGrp="1"/>
          </p:cNvSpPr>
          <p:nvPr>
            <p:ph idx="1"/>
          </p:nvPr>
        </p:nvSpPr>
        <p:spPr>
          <a:xfrm>
            <a:off x="250825" y="1989138"/>
            <a:ext cx="8569647" cy="1865126"/>
          </a:xfrm>
          <a:prstGeom prst="rect">
            <a:avLst/>
          </a:prstGeom>
        </p:spPr>
        <p:txBody>
          <a:bodyPr wrap="square">
            <a:spAutoFit/>
          </a:bodyPr>
          <a:lstStyle/>
          <a:p>
            <a:pPr algn="r" rtl="1"/>
            <a:r>
              <a:rPr lang="ar-EG" sz="3600" b="1" dirty="0">
                <a:highlight>
                  <a:srgbClr val="FFFF00"/>
                </a:highlight>
              </a:rPr>
              <a:t>في الحالات المناسبة، يجوز للمحكمة التوصل إلى اتفاق مع المشاركين في الإجراءات وفقًا للفقرات التالية بشأن التقدم الإضافي ونتائج الإجراءات. المادة 244 الفقرة 2 لم تتأثر.</a:t>
            </a:r>
            <a:endParaRPr lang="de-DE" sz="3600" b="1" dirty="0"/>
          </a:p>
        </p:txBody>
      </p:sp>
    </p:spTree>
    <p:extLst>
      <p:ext uri="{BB962C8B-B14F-4D97-AF65-F5344CB8AC3E}">
        <p14:creationId xmlns:p14="http://schemas.microsoft.com/office/powerpoint/2010/main" val="2013182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56" name="think-cell Folie" r:id="rId6" imgW="254" imgH="253" progId="TCLayout.ActiveDocument.1">
                  <p:embed/>
                </p:oleObj>
              </mc:Choice>
              <mc:Fallback>
                <p:oleObj name="think-cell Folie" r:id="rId6" imgW="254" imgH="253" progId="TCLayout.ActiveDocument.1">
                  <p:embed/>
                  <p:pic>
                    <p:nvPicPr>
                      <p:cNvPr id="7" name="Objek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sym typeface="Arial Narrow" panose="020B0606020202030204" pitchFamily="34" charset="0"/>
            </a:endParaRPr>
          </a:p>
        </p:txBody>
      </p:sp>
      <p:sp>
        <p:nvSpPr>
          <p:cNvPr id="4" name="Titel 3"/>
          <p:cNvSpPr>
            <a:spLocks noGrp="1"/>
          </p:cNvSpPr>
          <p:nvPr>
            <p:ph type="title"/>
          </p:nvPr>
        </p:nvSpPr>
        <p:spPr>
          <a:xfrm>
            <a:off x="241645" y="843082"/>
            <a:ext cx="8642350" cy="503238"/>
          </a:xfrm>
        </p:spPr>
        <p:txBody>
          <a:bodyPr/>
          <a:lstStyle/>
          <a:p>
            <a:pPr algn="r"/>
            <a:r>
              <a:rPr lang="ar-EG" sz="3200" dirty="0"/>
              <a:t>جلسة شفوية  في الجنايات</a:t>
            </a:r>
          </a:p>
        </p:txBody>
      </p:sp>
      <p:sp>
        <p:nvSpPr>
          <p:cNvPr id="3" name="Inhaltsplatzhalter 2"/>
          <p:cNvSpPr>
            <a:spLocks noGrp="1"/>
          </p:cNvSpPr>
          <p:nvPr>
            <p:ph idx="1"/>
          </p:nvPr>
        </p:nvSpPr>
        <p:spPr>
          <a:xfrm>
            <a:off x="250825" y="1448594"/>
            <a:ext cx="6481763" cy="4137025"/>
          </a:xfrm>
        </p:spPr>
        <p:txBody>
          <a:bodyPr/>
          <a:lstStyle/>
          <a:p>
            <a:pPr marL="285750" indent="-285750">
              <a:buFont typeface="Arial" panose="020B0604020202020204" pitchFamily="34" charset="0"/>
              <a:buChar char="•"/>
            </a:pPr>
            <a:endParaRPr lang="ar-EG" sz="2000" dirty="0"/>
          </a:p>
          <a:p>
            <a:pPr marL="285750" indent="-285750">
              <a:buFont typeface="Arial" panose="020B0604020202020204" pitchFamily="34" charset="0"/>
              <a:buChar char="•"/>
            </a:pPr>
            <a:endParaRPr lang="ar-EG" sz="2000" dirty="0"/>
          </a:p>
          <a:p>
            <a:pPr marL="285750" indent="-285750">
              <a:buFont typeface="Arial" panose="020B0604020202020204" pitchFamily="34" charset="0"/>
              <a:buChar char="•"/>
            </a:pPr>
            <a:endParaRPr lang="ar-EG" sz="2000" dirty="0"/>
          </a:p>
        </p:txBody>
      </p:sp>
      <p:sp>
        <p:nvSpPr>
          <p:cNvPr id="2" name="Datumsplatzhalt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1DAF69-AAE9-4899-B1DC-BBE66AECB516}" type="datetime1">
              <a:rPr kumimoji="0" lang="de-DE" sz="9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02.03.2024</a:t>
            </a:fld>
            <a:endParaRPr kumimoji="0" lang="de-DE" sz="90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6" name="Grafik 5">
            <a:extLst>
              <a:ext uri="{FF2B5EF4-FFF2-40B4-BE49-F238E27FC236}">
                <a16:creationId xmlns:a16="http://schemas.microsoft.com/office/drawing/2014/main" id="{BA84047A-6232-4272-A395-F2A2F04D47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9672" y="1099495"/>
            <a:ext cx="5028971" cy="5028971"/>
          </a:xfrm>
          <a:prstGeom prst="rect">
            <a:avLst/>
          </a:prstGeom>
        </p:spPr>
      </p:pic>
    </p:spTree>
    <p:extLst>
      <p:ext uri="{BB962C8B-B14F-4D97-AF65-F5344CB8AC3E}">
        <p14:creationId xmlns:p14="http://schemas.microsoft.com/office/powerpoint/2010/main" val="3490510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umsplatzhalter 1"/>
          <p:cNvSpPr>
            <a:spLocks noGrp="1"/>
          </p:cNvSpPr>
          <p:nvPr>
            <p:ph type="dt" sz="quarter" idx="10"/>
          </p:nvPr>
        </p:nvSpPr>
        <p:spPr>
          <a:noFill/>
        </p:spPr>
        <p:txBody>
          <a:bodyPr/>
          <a:lstStyle>
            <a:lvl1pPr eaLnBrk="0" hangingPunct="0">
              <a:lnSpc>
                <a:spcPct val="80000"/>
              </a:lnSpc>
              <a:spcBef>
                <a:spcPct val="20000"/>
              </a:spcBef>
              <a:defRPr sz="1400">
                <a:solidFill>
                  <a:schemeClr val="tx1"/>
                </a:solidFill>
                <a:latin typeface="Arial" charset="0"/>
              </a:defRPr>
            </a:lvl1pPr>
            <a:lvl2pPr marL="742950" indent="-285750" eaLnBrk="0" hangingPunct="0">
              <a:spcBef>
                <a:spcPct val="20000"/>
              </a:spcBef>
              <a:buChar char="•"/>
              <a:defRPr sz="1400">
                <a:solidFill>
                  <a:schemeClr val="tx1"/>
                </a:solidFill>
                <a:latin typeface="Arial" charset="0"/>
              </a:defRPr>
            </a:lvl2pPr>
            <a:lvl3pPr marL="1143000" indent="-228600" eaLnBrk="0" hangingPunct="0">
              <a:spcBef>
                <a:spcPct val="20000"/>
              </a:spcBef>
              <a:buChar char="•"/>
              <a:defRPr sz="14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lnSpc>
                <a:spcPct val="100000"/>
              </a:lnSpc>
              <a:spcBef>
                <a:spcPct val="0"/>
              </a:spcBef>
            </a:pPr>
            <a:fld id="{C142D051-F619-4A70-8D31-76D3C725B736}" type="datetime1">
              <a:rPr lang="de-DE" altLang="de-DE" sz="900" smtClean="0">
                <a:solidFill>
                  <a:schemeClr val="bg1"/>
                </a:solidFill>
              </a:rPr>
              <a:pPr eaLnBrk="1" hangingPunct="1">
                <a:lnSpc>
                  <a:spcPct val="100000"/>
                </a:lnSpc>
                <a:spcBef>
                  <a:spcPct val="0"/>
                </a:spcBef>
              </a:pPr>
              <a:t>02.03.2024</a:t>
            </a:fld>
            <a:r>
              <a:rPr lang="de-DE" altLang="de-DE" sz="900">
                <a:solidFill>
                  <a:schemeClr val="bg1"/>
                </a:solidFill>
              </a:rPr>
              <a:t> </a:t>
            </a:r>
            <a:r>
              <a:rPr lang="en-US" altLang="de-DE" sz="900">
                <a:solidFill>
                  <a:schemeClr val="bg1"/>
                </a:solidFill>
              </a:rPr>
              <a:t>|</a:t>
            </a:r>
            <a:r>
              <a:rPr lang="de-DE" altLang="de-DE" sz="900">
                <a:solidFill>
                  <a:schemeClr val="bg1"/>
                </a:solidFill>
              </a:rPr>
              <a:t> Seite </a:t>
            </a:r>
            <a:fld id="{7824CC87-F37B-4A51-84FE-14C064C9E898}" type="slidenum">
              <a:rPr lang="de-DE" altLang="de-DE" sz="900" b="1" smtClean="0">
                <a:solidFill>
                  <a:schemeClr val="bg1"/>
                </a:solidFill>
              </a:rPr>
              <a:pPr eaLnBrk="1" hangingPunct="1">
                <a:lnSpc>
                  <a:spcPct val="100000"/>
                </a:lnSpc>
                <a:spcBef>
                  <a:spcPct val="0"/>
                </a:spcBef>
              </a:pPr>
              <a:t>22</a:t>
            </a:fld>
            <a:endParaRPr lang="de-DE" altLang="de-DE" sz="900" b="1">
              <a:solidFill>
                <a:schemeClr val="bg1"/>
              </a:solidFill>
            </a:endParaRPr>
          </a:p>
        </p:txBody>
      </p:sp>
      <p:sp>
        <p:nvSpPr>
          <p:cNvPr id="4" name="Rectangle 3"/>
          <p:cNvSpPr txBox="1">
            <a:spLocks noChangeArrowheads="1"/>
          </p:cNvSpPr>
          <p:nvPr/>
        </p:nvSpPr>
        <p:spPr bwMode="auto">
          <a:xfrm>
            <a:off x="1513282" y="5373216"/>
            <a:ext cx="5578998" cy="83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0000"/>
              </a:lnSpc>
              <a:spcBef>
                <a:spcPct val="20000"/>
              </a:spcBef>
              <a:spcAft>
                <a:spcPct val="0"/>
              </a:spcAft>
              <a:defRPr sz="1400">
                <a:solidFill>
                  <a:schemeClr val="tx1"/>
                </a:solidFill>
                <a:latin typeface="+mn-lt"/>
                <a:ea typeface="+mn-ea"/>
                <a:cs typeface="+mn-cs"/>
              </a:defRPr>
            </a:lvl1pPr>
            <a:lvl2pPr marL="449263" indent="-269875" algn="l" rtl="0" eaLnBrk="0" fontAlgn="base" hangingPunct="0">
              <a:spcBef>
                <a:spcPct val="20000"/>
              </a:spcBef>
              <a:spcAft>
                <a:spcPct val="0"/>
              </a:spcAft>
              <a:buChar char="•"/>
              <a:defRPr sz="1400">
                <a:solidFill>
                  <a:schemeClr val="tx1"/>
                </a:solidFill>
                <a:latin typeface="+mn-lt"/>
              </a:defRPr>
            </a:lvl2pPr>
            <a:lvl3pPr marL="896938" indent="-266700" algn="l" rtl="0" eaLnBrk="0" fontAlgn="base" hangingPunct="0">
              <a:spcBef>
                <a:spcPct val="20000"/>
              </a:spcBef>
              <a:spcAft>
                <a:spcPct val="0"/>
              </a:spcAft>
              <a:buChar char="•"/>
              <a:defRPr sz="1400">
                <a:solidFill>
                  <a:schemeClr val="tx1"/>
                </a:solidFill>
                <a:latin typeface="+mn-lt"/>
              </a:defRPr>
            </a:lvl3pPr>
            <a:lvl4pPr marL="1346200" indent="-268288" algn="l" rtl="0" eaLnBrk="0" fontAlgn="base" hangingPunct="0">
              <a:spcBef>
                <a:spcPct val="20000"/>
              </a:spcBef>
              <a:spcAft>
                <a:spcPct val="0"/>
              </a:spcAft>
              <a:buChar char="•"/>
              <a:defRPr sz="1400">
                <a:solidFill>
                  <a:schemeClr val="tx1"/>
                </a:solidFill>
                <a:latin typeface="+mn-lt"/>
              </a:defRPr>
            </a:lvl4pPr>
            <a:lvl5pPr marL="1793875" indent="-266700" algn="l" rtl="0" eaLnBrk="0" fontAlgn="base" hangingPunct="0">
              <a:spcBef>
                <a:spcPct val="20000"/>
              </a:spcBef>
              <a:spcAft>
                <a:spcPct val="0"/>
              </a:spcAft>
              <a:buChar char="•"/>
              <a:defRPr sz="1400">
                <a:solidFill>
                  <a:schemeClr val="tx1"/>
                </a:solidFill>
                <a:latin typeface="+mn-lt"/>
              </a:defRPr>
            </a:lvl5pPr>
            <a:lvl6pPr marL="2251075" indent="-266700" algn="l" rtl="0" fontAlgn="base">
              <a:spcBef>
                <a:spcPct val="20000"/>
              </a:spcBef>
              <a:spcAft>
                <a:spcPct val="0"/>
              </a:spcAft>
              <a:buChar char="•"/>
              <a:defRPr sz="1400">
                <a:solidFill>
                  <a:schemeClr val="tx1"/>
                </a:solidFill>
                <a:latin typeface="+mn-lt"/>
              </a:defRPr>
            </a:lvl6pPr>
            <a:lvl7pPr marL="2708275" indent="-266700" algn="l" rtl="0" fontAlgn="base">
              <a:spcBef>
                <a:spcPct val="20000"/>
              </a:spcBef>
              <a:spcAft>
                <a:spcPct val="0"/>
              </a:spcAft>
              <a:buChar char="•"/>
              <a:defRPr sz="1400">
                <a:solidFill>
                  <a:schemeClr val="tx1"/>
                </a:solidFill>
                <a:latin typeface="+mn-lt"/>
              </a:defRPr>
            </a:lvl7pPr>
            <a:lvl8pPr marL="3165475" indent="-266700" algn="l" rtl="0" fontAlgn="base">
              <a:spcBef>
                <a:spcPct val="20000"/>
              </a:spcBef>
              <a:spcAft>
                <a:spcPct val="0"/>
              </a:spcAft>
              <a:buChar char="•"/>
              <a:defRPr sz="1400">
                <a:solidFill>
                  <a:schemeClr val="tx1"/>
                </a:solidFill>
                <a:latin typeface="+mn-lt"/>
              </a:defRPr>
            </a:lvl8pPr>
            <a:lvl9pPr marL="3622675" indent="-266700" algn="l" rtl="0" fontAlgn="base">
              <a:spcBef>
                <a:spcPct val="20000"/>
              </a:spcBef>
              <a:spcAft>
                <a:spcPct val="0"/>
              </a:spcAft>
              <a:buChar char="•"/>
              <a:defRPr sz="1400">
                <a:solidFill>
                  <a:schemeClr val="tx1"/>
                </a:solidFill>
                <a:latin typeface="+mn-lt"/>
              </a:defRPr>
            </a:lvl9pPr>
          </a:lstStyle>
          <a:p>
            <a:pPr marL="0" indent="0">
              <a:lnSpc>
                <a:spcPct val="100000"/>
              </a:lnSpc>
              <a:spcBef>
                <a:spcPts val="1200"/>
              </a:spcBef>
            </a:pPr>
            <a:r>
              <a:rPr lang="ar-EG" altLang="de-DE" sz="5400" b="1" kern="0" dirty="0">
                <a:solidFill>
                  <a:srgbClr val="000000"/>
                </a:solidFill>
                <a:latin typeface="+mj-lt"/>
              </a:rPr>
              <a:t>شكرًا لكم على اهتمامكم</a:t>
            </a:r>
            <a:endParaRPr lang="de-DE" altLang="de-DE" sz="5400" b="1" kern="0" dirty="0">
              <a:solidFill>
                <a:srgbClr val="000000"/>
              </a:solidFill>
              <a:latin typeface="+mj-lt"/>
            </a:endParaRPr>
          </a:p>
          <a:p>
            <a:pPr marL="0" indent="0">
              <a:lnSpc>
                <a:spcPct val="100000"/>
              </a:lnSpc>
              <a:spcBef>
                <a:spcPts val="1200"/>
              </a:spcBef>
            </a:pPr>
            <a:endParaRPr lang="de-DE" altLang="de-DE" sz="1800" kern="0" dirty="0">
              <a:solidFill>
                <a:srgbClr val="000000"/>
              </a:solidFill>
            </a:endParaRPr>
          </a:p>
          <a:p>
            <a:pPr marL="0" indent="0">
              <a:lnSpc>
                <a:spcPct val="100000"/>
              </a:lnSpc>
              <a:spcBef>
                <a:spcPts val="1200"/>
              </a:spcBef>
            </a:pPr>
            <a:endParaRPr lang="de-DE" altLang="de-DE" sz="1800" kern="0" dirty="0">
              <a:solidFill>
                <a:srgbClr val="000000"/>
              </a:solidFill>
            </a:endParaRPr>
          </a:p>
          <a:p>
            <a:pPr marL="0" indent="0">
              <a:lnSpc>
                <a:spcPct val="100000"/>
              </a:lnSpc>
              <a:spcBef>
                <a:spcPts val="1200"/>
              </a:spcBef>
            </a:pPr>
            <a:endParaRPr lang="de-DE" altLang="de-DE" sz="1800" kern="0" dirty="0">
              <a:solidFill>
                <a:srgbClr val="000000"/>
              </a:solidFill>
            </a:endParaRPr>
          </a:p>
        </p:txBody>
      </p:sp>
      <p:pic>
        <p:nvPicPr>
          <p:cNvPr id="6" name="Grafik 5">
            <a:extLst>
              <a:ext uri="{FF2B5EF4-FFF2-40B4-BE49-F238E27FC236}">
                <a16:creationId xmlns:a16="http://schemas.microsoft.com/office/drawing/2014/main" id="{0772996A-FD1D-4D87-A9C2-6F4094F72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7" y="332656"/>
            <a:ext cx="4971920" cy="4896544"/>
          </a:xfrm>
          <a:prstGeom prst="rect">
            <a:avLst/>
          </a:prstGeom>
        </p:spPr>
      </p:pic>
      <p:pic>
        <p:nvPicPr>
          <p:cNvPr id="8" name="Grafik 7">
            <a:extLst>
              <a:ext uri="{FF2B5EF4-FFF2-40B4-BE49-F238E27FC236}">
                <a16:creationId xmlns:a16="http://schemas.microsoft.com/office/drawing/2014/main" id="{CDCE65EB-7A4E-4219-AC10-6FA0000BA9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124744"/>
            <a:ext cx="1512168" cy="15121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A770867-8B5A-49D0-A536-64F49DA05945}"/>
              </a:ext>
            </a:extLst>
          </p:cNvPr>
          <p:cNvPicPr>
            <a:picLocks noChangeAspect="1"/>
          </p:cNvPicPr>
          <p:nvPr/>
        </p:nvPicPr>
        <p:blipFill>
          <a:blip r:embed="rId4"/>
          <a:stretch>
            <a:fillRect/>
          </a:stretch>
        </p:blipFill>
        <p:spPr>
          <a:xfrm>
            <a:off x="971600" y="1483966"/>
            <a:ext cx="6480720" cy="4681724"/>
          </a:xfrm>
          <a:prstGeom prst="rect">
            <a:avLst/>
          </a:prstGeom>
        </p:spPr>
      </p:pic>
      <p:graphicFrame>
        <p:nvGraphicFramePr>
          <p:cNvPr id="6" name="Objekt 5" hidden="1">
            <a:extLst>
              <a:ext uri="{FF2B5EF4-FFF2-40B4-BE49-F238E27FC236}">
                <a16:creationId xmlns:a16="http://schemas.microsoft.com/office/drawing/2014/main" id="{2CEBD44D-2032-47CB-A244-BF0731DC396A}"/>
              </a:ext>
            </a:extLst>
          </p:cNvPr>
          <p:cNvGraphicFramePr>
            <a:graphicFrameLocks noChangeAspect="1"/>
          </p:cNvGraphicFramePr>
          <p:nvPr>
            <p:custDataLst>
              <p:tags r:id="rId2"/>
            </p:custDataLst>
            <p:extLst>
              <p:ext uri="{D42A27DB-BD31-4B8C-83A1-F6EECF244321}">
                <p14:modId xmlns:p14="http://schemas.microsoft.com/office/powerpoint/2010/main" val="1409191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15" name="think-cell Folie" r:id="rId5" imgW="395" imgH="394" progId="TCLayout.ActiveDocument.1">
                  <p:embed/>
                </p:oleObj>
              </mc:Choice>
              <mc:Fallback>
                <p:oleObj name="think-cell Foli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F2A515D-A24A-4B5B-A704-E450922E0523}"/>
              </a:ext>
            </a:extLst>
          </p:cNvPr>
          <p:cNvSpPr>
            <a:spLocks noGrp="1"/>
          </p:cNvSpPr>
          <p:nvPr>
            <p:ph type="title"/>
          </p:nvPr>
        </p:nvSpPr>
        <p:spPr>
          <a:xfrm>
            <a:off x="2771800" y="980728"/>
            <a:ext cx="5905351" cy="503238"/>
          </a:xfrm>
        </p:spPr>
        <p:txBody>
          <a:bodyPr vert="horz"/>
          <a:lstStyle/>
          <a:p>
            <a:pPr marL="285750" indent="-285750" algn="r" rtl="1">
              <a:buFont typeface="Arial" panose="020B0604020202020204" pitchFamily="34" charset="0"/>
              <a:buChar char="•"/>
            </a:pPr>
            <a:r>
              <a:rPr lang="ar-EG" sz="3600" dirty="0"/>
              <a:t>الصلح و القضية:</a:t>
            </a:r>
            <a:r>
              <a:rPr lang="de-DE" sz="3600" dirty="0"/>
              <a:t> </a:t>
            </a:r>
            <a:r>
              <a:rPr lang="ar-EG" sz="3600" dirty="0"/>
              <a:t>فوائد ما هي؟ </a:t>
            </a:r>
            <a:endParaRPr lang="de-DE" sz="3600" dirty="0"/>
          </a:p>
        </p:txBody>
      </p:sp>
      <p:sp>
        <p:nvSpPr>
          <p:cNvPr id="4" name="Datumsplatzhalter 3">
            <a:extLst>
              <a:ext uri="{FF2B5EF4-FFF2-40B4-BE49-F238E27FC236}">
                <a16:creationId xmlns:a16="http://schemas.microsoft.com/office/drawing/2014/main" id="{0B184CFA-9369-4B74-9B84-96D6AE37AD3A}"/>
              </a:ext>
            </a:extLst>
          </p:cNvPr>
          <p:cNvSpPr>
            <a:spLocks noGrp="1"/>
          </p:cNvSpPr>
          <p:nvPr>
            <p:ph type="dt" sz="half" idx="10"/>
          </p:nvPr>
        </p:nvSpPr>
        <p:spPr/>
        <p:txBody>
          <a:bodyPr/>
          <a:lstStyle/>
          <a:p>
            <a:fld id="{7551641D-3291-4B7C-8C92-AA4A65F34138}" type="datetime1">
              <a:rPr lang="de-DE" b="1" smtClean="0"/>
              <a:t>02.03.2024</a:t>
            </a:fld>
            <a:endParaRPr lang="de-DE" b="1"/>
          </a:p>
        </p:txBody>
      </p:sp>
    </p:spTree>
    <p:extLst>
      <p:ext uri="{BB962C8B-B14F-4D97-AF65-F5344CB8AC3E}">
        <p14:creationId xmlns:p14="http://schemas.microsoft.com/office/powerpoint/2010/main" val="145994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2CEBD44D-2032-47CB-A244-BF0731DC396A}"/>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2" name="think-cell Folie" r:id="rId4" imgW="395" imgH="394" progId="TCLayout.ActiveDocument.1">
                  <p:embed/>
                </p:oleObj>
              </mc:Choice>
              <mc:Fallback>
                <p:oleObj name="think-cell Folie" r:id="rId4" imgW="395" imgH="394" progId="TCLayout.ActiveDocument.1">
                  <p:embed/>
                  <p:pic>
                    <p:nvPicPr>
                      <p:cNvPr id="6" name="Objekt 5" hidden="1">
                        <a:extLst>
                          <a:ext uri="{FF2B5EF4-FFF2-40B4-BE49-F238E27FC236}">
                            <a16:creationId xmlns:a16="http://schemas.microsoft.com/office/drawing/2014/main" id="{2CEBD44D-2032-47CB-A244-BF0731DC3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F2A515D-A24A-4B5B-A704-E450922E0523}"/>
              </a:ext>
            </a:extLst>
          </p:cNvPr>
          <p:cNvSpPr>
            <a:spLocks noGrp="1"/>
          </p:cNvSpPr>
          <p:nvPr>
            <p:ph type="title"/>
          </p:nvPr>
        </p:nvSpPr>
        <p:spPr>
          <a:xfrm>
            <a:off x="2268092" y="1151223"/>
            <a:ext cx="5905351" cy="503238"/>
          </a:xfrm>
        </p:spPr>
        <p:txBody>
          <a:bodyPr vert="horz"/>
          <a:lstStyle/>
          <a:p>
            <a:pPr marL="285750" indent="-285750" algn="r" rtl="1">
              <a:buFont typeface="Arial" panose="020B0604020202020204" pitchFamily="34" charset="0"/>
              <a:buChar char="•"/>
            </a:pPr>
            <a:r>
              <a:rPr lang="ar-EG" sz="3200" dirty="0"/>
              <a:t>الصلح و القضية:</a:t>
            </a:r>
            <a:r>
              <a:rPr lang="de-DE" sz="3200" dirty="0"/>
              <a:t> </a:t>
            </a:r>
            <a:r>
              <a:rPr lang="ar-EG" sz="3200" dirty="0"/>
              <a:t>فوائد ما هي؟ </a:t>
            </a:r>
            <a:endParaRPr lang="de-DE" sz="3200" dirty="0"/>
          </a:p>
        </p:txBody>
      </p:sp>
      <p:sp>
        <p:nvSpPr>
          <p:cNvPr id="4" name="Datumsplatzhalter 3">
            <a:extLst>
              <a:ext uri="{FF2B5EF4-FFF2-40B4-BE49-F238E27FC236}">
                <a16:creationId xmlns:a16="http://schemas.microsoft.com/office/drawing/2014/main" id="{0B184CFA-9369-4B74-9B84-96D6AE37AD3A}"/>
              </a:ext>
            </a:extLst>
          </p:cNvPr>
          <p:cNvSpPr>
            <a:spLocks noGrp="1"/>
          </p:cNvSpPr>
          <p:nvPr>
            <p:ph type="dt" sz="half" idx="10"/>
          </p:nvPr>
        </p:nvSpPr>
        <p:spPr/>
        <p:txBody>
          <a:bodyPr/>
          <a:lstStyle/>
          <a:p>
            <a:fld id="{7551641D-3291-4B7C-8C92-AA4A65F34138}" type="datetime1">
              <a:rPr lang="de-DE" b="1" smtClean="0"/>
              <a:t>02.03.2024</a:t>
            </a:fld>
            <a:endParaRPr lang="de-DE" b="1"/>
          </a:p>
        </p:txBody>
      </p:sp>
      <p:sp>
        <p:nvSpPr>
          <p:cNvPr id="7" name="Rechteck 6">
            <a:extLst>
              <a:ext uri="{FF2B5EF4-FFF2-40B4-BE49-F238E27FC236}">
                <a16:creationId xmlns:a16="http://schemas.microsoft.com/office/drawing/2014/main" id="{8AD2B4DF-1D30-43C8-80D4-591E43605C2D}"/>
              </a:ext>
            </a:extLst>
          </p:cNvPr>
          <p:cNvSpPr/>
          <p:nvPr/>
        </p:nvSpPr>
        <p:spPr>
          <a:xfrm>
            <a:off x="1547664" y="1988840"/>
            <a:ext cx="6696744" cy="3539430"/>
          </a:xfrm>
          <a:prstGeom prst="rect">
            <a:avLst/>
          </a:prstGeom>
        </p:spPr>
        <p:txBody>
          <a:bodyPr wrap="square">
            <a:spAutoFit/>
          </a:bodyPr>
          <a:lstStyle/>
          <a:p>
            <a:pPr algn="r" rtl="1"/>
            <a:r>
              <a:rPr lang="ar-EG" sz="2800" dirty="0"/>
              <a:t>هناك عناصر التحكيم والوساطة في كل إجراء قانوني في</a:t>
            </a:r>
          </a:p>
          <a:p>
            <a:pPr algn="r" rtl="1"/>
            <a:endParaRPr lang="ar-EG" sz="2800" dirty="0"/>
          </a:p>
          <a:p>
            <a:pPr algn="r" rtl="1"/>
            <a:r>
              <a:rPr lang="ar-EG" sz="2800" b="1" dirty="0"/>
              <a:t>المدني</a:t>
            </a:r>
          </a:p>
          <a:p>
            <a:pPr marL="285750" indent="-285750" algn="r" rtl="1">
              <a:buFont typeface="Arial" panose="020B0604020202020204" pitchFamily="34" charset="0"/>
              <a:buChar char="•"/>
            </a:pPr>
            <a:r>
              <a:rPr lang="ar-EG" sz="2800" dirty="0"/>
              <a:t> الإجراءات المدنية فيما يسمى بجلسة الصلح،</a:t>
            </a:r>
          </a:p>
          <a:p>
            <a:pPr algn="r" rtl="1"/>
            <a:endParaRPr lang="ar-EG" sz="2800" dirty="0"/>
          </a:p>
          <a:p>
            <a:pPr algn="r" rtl="1"/>
            <a:r>
              <a:rPr lang="ar-EG" sz="2800" b="1" dirty="0"/>
              <a:t>الجنائي</a:t>
            </a:r>
          </a:p>
          <a:p>
            <a:pPr marL="285750" indent="-285750" algn="r" rtl="1">
              <a:buFont typeface="Arial" panose="020B0604020202020204" pitchFamily="34" charset="0"/>
              <a:buChar char="•"/>
            </a:pPr>
            <a:r>
              <a:rPr lang="ar-EG" sz="2800" dirty="0"/>
              <a:t>التحقيق </a:t>
            </a:r>
          </a:p>
          <a:p>
            <a:pPr marL="285750" indent="-285750" algn="r" rtl="1">
              <a:buFont typeface="Arial" panose="020B0604020202020204" pitchFamily="34" charset="0"/>
              <a:buChar char="•"/>
            </a:pPr>
            <a:r>
              <a:rPr lang="ar-EG" sz="2800" dirty="0"/>
              <a:t>جلسة استماع جنائية</a:t>
            </a:r>
            <a:endParaRPr lang="de-DE" sz="2800" dirty="0"/>
          </a:p>
        </p:txBody>
      </p:sp>
    </p:spTree>
    <p:extLst>
      <p:ext uri="{BB962C8B-B14F-4D97-AF65-F5344CB8AC3E}">
        <p14:creationId xmlns:p14="http://schemas.microsoft.com/office/powerpoint/2010/main" val="103587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93476-C14A-466B-8050-56B49D841A61}"/>
              </a:ext>
            </a:extLst>
          </p:cNvPr>
          <p:cNvSpPr>
            <a:spLocks noGrp="1"/>
          </p:cNvSpPr>
          <p:nvPr>
            <p:ph type="title"/>
          </p:nvPr>
        </p:nvSpPr>
        <p:spPr/>
        <p:txBody>
          <a:bodyPr/>
          <a:lstStyle/>
          <a:p>
            <a:pPr algn="r" rtl="1"/>
            <a:r>
              <a:rPr lang="ar-EG" dirty="0"/>
              <a:t>الصلح و القضية:</a:t>
            </a:r>
            <a:r>
              <a:rPr lang="de-DE" dirty="0"/>
              <a:t> </a:t>
            </a:r>
            <a:r>
              <a:rPr lang="ar-EG" dirty="0"/>
              <a:t>فوائد ما هي؟ </a:t>
            </a:r>
            <a:endParaRPr lang="de-DE" dirty="0"/>
          </a:p>
        </p:txBody>
      </p:sp>
      <p:pic>
        <p:nvPicPr>
          <p:cNvPr id="9" name="Inhaltsplatzhalter 8">
            <a:extLst>
              <a:ext uri="{FF2B5EF4-FFF2-40B4-BE49-F238E27FC236}">
                <a16:creationId xmlns:a16="http://schemas.microsoft.com/office/drawing/2014/main" id="{446C8810-DE17-438E-9C63-14198E11586E}"/>
              </a:ext>
            </a:extLst>
          </p:cNvPr>
          <p:cNvPicPr>
            <a:picLocks noGrp="1" noChangeAspect="1"/>
          </p:cNvPicPr>
          <p:nvPr>
            <p:ph idx="1"/>
          </p:nvPr>
        </p:nvPicPr>
        <p:blipFill>
          <a:blip r:embed="rId2"/>
          <a:stretch>
            <a:fillRect/>
          </a:stretch>
        </p:blipFill>
        <p:spPr>
          <a:xfrm>
            <a:off x="759300" y="1834379"/>
            <a:ext cx="7625399" cy="3528169"/>
          </a:xfrm>
          <a:prstGeom prst="rect">
            <a:avLst/>
          </a:prstGeom>
        </p:spPr>
      </p:pic>
      <p:sp>
        <p:nvSpPr>
          <p:cNvPr id="4" name="Datumsplatzhalter 3">
            <a:extLst>
              <a:ext uri="{FF2B5EF4-FFF2-40B4-BE49-F238E27FC236}">
                <a16:creationId xmlns:a16="http://schemas.microsoft.com/office/drawing/2014/main" id="{90D40E6B-AC68-4EF6-942D-AD607B805E77}"/>
              </a:ext>
            </a:extLst>
          </p:cNvPr>
          <p:cNvSpPr>
            <a:spLocks noGrp="1"/>
          </p:cNvSpPr>
          <p:nvPr>
            <p:ph type="dt" sz="half" idx="10"/>
          </p:nvPr>
        </p:nvSpPr>
        <p:spPr/>
        <p:txBody>
          <a:bodyPr/>
          <a:lstStyle/>
          <a:p>
            <a:fld id="{614705F5-D6A2-4D0C-9F5A-CED592EBE6D8}" type="datetime1">
              <a:rPr lang="de-DE" b="1" smtClean="0"/>
              <a:t>02.03.2024</a:t>
            </a:fld>
            <a:endParaRPr lang="de-DE" b="1"/>
          </a:p>
        </p:txBody>
      </p:sp>
    </p:spTree>
    <p:extLst>
      <p:ext uri="{BB962C8B-B14F-4D97-AF65-F5344CB8AC3E}">
        <p14:creationId xmlns:p14="http://schemas.microsoft.com/office/powerpoint/2010/main" val="2142136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A9B03-3797-4284-8319-F37DFC4FB56C}"/>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3D66811D-FDED-44A5-8A37-2C5143FCA510}"/>
              </a:ext>
            </a:extLst>
          </p:cNvPr>
          <p:cNvSpPr>
            <a:spLocks noGrp="1"/>
          </p:cNvSpPr>
          <p:nvPr>
            <p:ph idx="1"/>
          </p:nvPr>
        </p:nvSpPr>
        <p:spPr/>
        <p:txBody>
          <a:bodyPr/>
          <a:lstStyle/>
          <a:p>
            <a:endParaRPr lang="de-DE"/>
          </a:p>
        </p:txBody>
      </p:sp>
      <p:sp>
        <p:nvSpPr>
          <p:cNvPr id="4" name="Datumsplatzhalter 3">
            <a:extLst>
              <a:ext uri="{FF2B5EF4-FFF2-40B4-BE49-F238E27FC236}">
                <a16:creationId xmlns:a16="http://schemas.microsoft.com/office/drawing/2014/main" id="{6502C811-8164-4BB4-B596-AB3C09DF1556}"/>
              </a:ext>
            </a:extLst>
          </p:cNvPr>
          <p:cNvSpPr>
            <a:spLocks noGrp="1"/>
          </p:cNvSpPr>
          <p:nvPr>
            <p:ph type="dt" sz="half" idx="10"/>
          </p:nvPr>
        </p:nvSpPr>
        <p:spPr/>
        <p:txBody>
          <a:bodyPr/>
          <a:lstStyle/>
          <a:p>
            <a:fld id="{614705F5-D6A2-4D0C-9F5A-CED592EBE6D8}" type="datetime1">
              <a:rPr lang="de-DE" b="1" smtClean="0"/>
              <a:t>02.03.2024</a:t>
            </a:fld>
            <a:endParaRPr lang="de-DE" b="1"/>
          </a:p>
        </p:txBody>
      </p:sp>
    </p:spTree>
    <p:extLst>
      <p:ext uri="{BB962C8B-B14F-4D97-AF65-F5344CB8AC3E}">
        <p14:creationId xmlns:p14="http://schemas.microsoft.com/office/powerpoint/2010/main" val="1443079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93476-C14A-466B-8050-56B49D841A61}"/>
              </a:ext>
            </a:extLst>
          </p:cNvPr>
          <p:cNvSpPr>
            <a:spLocks noGrp="1"/>
          </p:cNvSpPr>
          <p:nvPr>
            <p:ph type="title"/>
          </p:nvPr>
        </p:nvSpPr>
        <p:spPr>
          <a:xfrm>
            <a:off x="279578" y="1002336"/>
            <a:ext cx="7669547" cy="503238"/>
          </a:xfrm>
        </p:spPr>
        <p:txBody>
          <a:bodyPr/>
          <a:lstStyle/>
          <a:p>
            <a:pPr algn="r" rtl="1"/>
            <a:r>
              <a:rPr lang="ar-EG" sz="3200" dirty="0"/>
              <a:t>للمحامي؟</a:t>
            </a:r>
            <a:endParaRPr lang="de-DE" sz="3200" dirty="0"/>
          </a:p>
        </p:txBody>
      </p:sp>
      <p:sp>
        <p:nvSpPr>
          <p:cNvPr id="4" name="Datumsplatzhalter 3">
            <a:extLst>
              <a:ext uri="{FF2B5EF4-FFF2-40B4-BE49-F238E27FC236}">
                <a16:creationId xmlns:a16="http://schemas.microsoft.com/office/drawing/2014/main" id="{90D40E6B-AC68-4EF6-942D-AD607B805E77}"/>
              </a:ext>
            </a:extLst>
          </p:cNvPr>
          <p:cNvSpPr>
            <a:spLocks noGrp="1"/>
          </p:cNvSpPr>
          <p:nvPr>
            <p:ph type="dt" sz="half" idx="10"/>
          </p:nvPr>
        </p:nvSpPr>
        <p:spPr/>
        <p:txBody>
          <a:bodyPr/>
          <a:lstStyle/>
          <a:p>
            <a:fld id="{614705F5-D6A2-4D0C-9F5A-CED592EBE6D8}" type="datetime1">
              <a:rPr lang="de-DE" b="1" smtClean="0"/>
              <a:t>02.03.2024</a:t>
            </a:fld>
            <a:endParaRPr lang="de-DE" b="1"/>
          </a:p>
        </p:txBody>
      </p:sp>
      <p:pic>
        <p:nvPicPr>
          <p:cNvPr id="5" name="Grafik 4">
            <a:extLst>
              <a:ext uri="{FF2B5EF4-FFF2-40B4-BE49-F238E27FC236}">
                <a16:creationId xmlns:a16="http://schemas.microsoft.com/office/drawing/2014/main" id="{415202A9-EA65-42F9-8FD8-F65314DEC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381" y="1628800"/>
            <a:ext cx="6696744" cy="4469761"/>
          </a:xfrm>
          <a:prstGeom prst="rect">
            <a:avLst/>
          </a:prstGeom>
        </p:spPr>
      </p:pic>
    </p:spTree>
    <p:extLst>
      <p:ext uri="{BB962C8B-B14F-4D97-AF65-F5344CB8AC3E}">
        <p14:creationId xmlns:p14="http://schemas.microsoft.com/office/powerpoint/2010/main" val="126591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24C7A-1A12-48F0-9698-5FC1FF76E392}"/>
              </a:ext>
            </a:extLst>
          </p:cNvPr>
          <p:cNvSpPr>
            <a:spLocks noGrp="1"/>
          </p:cNvSpPr>
          <p:nvPr>
            <p:ph type="title"/>
          </p:nvPr>
        </p:nvSpPr>
        <p:spPr>
          <a:xfrm>
            <a:off x="250825" y="1196752"/>
            <a:ext cx="8642350" cy="503238"/>
          </a:xfrm>
        </p:spPr>
        <p:txBody>
          <a:bodyPr/>
          <a:lstStyle/>
          <a:p>
            <a:pPr algn="r" rtl="1"/>
            <a:r>
              <a:rPr lang="ar-EG" dirty="0"/>
              <a:t>الصلح و القضية:</a:t>
            </a:r>
            <a:r>
              <a:rPr lang="de-DE" dirty="0"/>
              <a:t> </a:t>
            </a:r>
            <a:r>
              <a:rPr lang="ar-EG" dirty="0"/>
              <a:t>فوائد ما هي؟ </a:t>
            </a:r>
            <a:br>
              <a:rPr lang="de-DE" dirty="0"/>
            </a:br>
            <a:endParaRPr lang="de-DE" dirty="0"/>
          </a:p>
        </p:txBody>
      </p:sp>
      <p:sp>
        <p:nvSpPr>
          <p:cNvPr id="4" name="Datumsplatzhalter 3">
            <a:extLst>
              <a:ext uri="{FF2B5EF4-FFF2-40B4-BE49-F238E27FC236}">
                <a16:creationId xmlns:a16="http://schemas.microsoft.com/office/drawing/2014/main" id="{59B971D9-EB12-494D-84EB-A8A22ECD8EE2}"/>
              </a:ext>
            </a:extLst>
          </p:cNvPr>
          <p:cNvSpPr>
            <a:spLocks noGrp="1"/>
          </p:cNvSpPr>
          <p:nvPr>
            <p:ph type="dt" sz="half" idx="10"/>
          </p:nvPr>
        </p:nvSpPr>
        <p:spPr/>
        <p:txBody>
          <a:bodyPr/>
          <a:lstStyle/>
          <a:p>
            <a:fld id="{614705F5-D6A2-4D0C-9F5A-CED592EBE6D8}" type="datetime1">
              <a:rPr lang="de-DE" b="1" smtClean="0"/>
              <a:t>02.03.2024</a:t>
            </a:fld>
            <a:endParaRPr lang="de-DE" b="1"/>
          </a:p>
        </p:txBody>
      </p:sp>
      <p:pic>
        <p:nvPicPr>
          <p:cNvPr id="8" name="Grafik 7">
            <a:extLst>
              <a:ext uri="{FF2B5EF4-FFF2-40B4-BE49-F238E27FC236}">
                <a16:creationId xmlns:a16="http://schemas.microsoft.com/office/drawing/2014/main" id="{06E24FC6-028A-4A71-ADF7-B45991821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556792"/>
            <a:ext cx="8028384" cy="4515966"/>
          </a:xfrm>
          <a:prstGeom prst="rect">
            <a:avLst/>
          </a:prstGeom>
        </p:spPr>
      </p:pic>
    </p:spTree>
    <p:extLst>
      <p:ext uri="{BB962C8B-B14F-4D97-AF65-F5344CB8AC3E}">
        <p14:creationId xmlns:p14="http://schemas.microsoft.com/office/powerpoint/2010/main" val="824896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5FA731-23D6-4C7E-BD87-66480A79A43F}"/>
              </a:ext>
            </a:extLst>
          </p:cNvPr>
          <p:cNvSpPr>
            <a:spLocks noGrp="1"/>
          </p:cNvSpPr>
          <p:nvPr>
            <p:ph type="title"/>
          </p:nvPr>
        </p:nvSpPr>
        <p:spPr/>
        <p:txBody>
          <a:bodyPr/>
          <a:lstStyle/>
          <a:p>
            <a:pPr algn="r" rtl="1"/>
            <a:r>
              <a:rPr lang="ar-EG" dirty="0"/>
              <a:t>رسوم التسوية</a:t>
            </a:r>
            <a:endParaRPr lang="de-DE" dirty="0"/>
          </a:p>
        </p:txBody>
      </p:sp>
      <p:sp>
        <p:nvSpPr>
          <p:cNvPr id="3" name="Inhaltsplatzhalter 2">
            <a:extLst>
              <a:ext uri="{FF2B5EF4-FFF2-40B4-BE49-F238E27FC236}">
                <a16:creationId xmlns:a16="http://schemas.microsoft.com/office/drawing/2014/main" id="{F9BB5EDD-833D-4E86-9213-CE1E7CAF9812}"/>
              </a:ext>
            </a:extLst>
          </p:cNvPr>
          <p:cNvSpPr>
            <a:spLocks noGrp="1"/>
          </p:cNvSpPr>
          <p:nvPr>
            <p:ph idx="1"/>
          </p:nvPr>
        </p:nvSpPr>
        <p:spPr>
          <a:xfrm>
            <a:off x="971600" y="1675660"/>
            <a:ext cx="6481763" cy="4137025"/>
          </a:xfrm>
        </p:spPr>
        <p:txBody>
          <a:bodyPr/>
          <a:lstStyle/>
          <a:p>
            <a:pPr algn="r" rtl="1"/>
            <a:r>
              <a:rPr lang="ar-EG" sz="3600" b="1" u="sng" dirty="0"/>
              <a:t>في الدعاوى المدنية:</a:t>
            </a:r>
          </a:p>
          <a:p>
            <a:pPr algn="r" rtl="1"/>
            <a:r>
              <a:rPr lang="ar-EG" sz="3600" dirty="0"/>
              <a:t>1.0 رسوم المقارنة، على سبيل المثال. ح. إذا كان المبلغ المتنازع عليه 5000 يورو، 540.50 يورو إضافية</a:t>
            </a:r>
            <a:endParaRPr lang="de-DE" sz="3600" dirty="0"/>
          </a:p>
          <a:p>
            <a:pPr algn="r" rtl="1"/>
            <a:endParaRPr lang="ar-EG" sz="3600" dirty="0"/>
          </a:p>
          <a:p>
            <a:pPr algn="r" rtl="1"/>
            <a:r>
              <a:rPr lang="ar-EG" sz="3600" b="1" u="sng" dirty="0"/>
              <a:t>في الجنائية:</a:t>
            </a:r>
          </a:p>
          <a:p>
            <a:pPr algn="r" rtl="1"/>
            <a:r>
              <a:rPr lang="ar-EG" sz="3600" dirty="0"/>
              <a:t> الرسوم الإضافية التي لا تقل عن 181.50يورو هي تقريبًا نفس رسوم الجلسة و توفير الوقت</a:t>
            </a:r>
            <a:endParaRPr lang="de-DE" sz="3600" dirty="0"/>
          </a:p>
        </p:txBody>
      </p:sp>
      <p:sp>
        <p:nvSpPr>
          <p:cNvPr id="4" name="Datumsplatzhalter 3">
            <a:extLst>
              <a:ext uri="{FF2B5EF4-FFF2-40B4-BE49-F238E27FC236}">
                <a16:creationId xmlns:a16="http://schemas.microsoft.com/office/drawing/2014/main" id="{151A28DD-10AD-48DB-84A8-5A6DAF97CDD3}"/>
              </a:ext>
            </a:extLst>
          </p:cNvPr>
          <p:cNvSpPr>
            <a:spLocks noGrp="1"/>
          </p:cNvSpPr>
          <p:nvPr>
            <p:ph type="dt" sz="half" idx="10"/>
          </p:nvPr>
        </p:nvSpPr>
        <p:spPr/>
        <p:txBody>
          <a:bodyPr/>
          <a:lstStyle/>
          <a:p>
            <a:fld id="{614705F5-D6A2-4D0C-9F5A-CED592EBE6D8}" type="datetime1">
              <a:rPr lang="de-DE" b="1" smtClean="0"/>
              <a:t>02.03.2024</a:t>
            </a:fld>
            <a:endParaRPr lang="de-DE" b="1"/>
          </a:p>
        </p:txBody>
      </p:sp>
    </p:spTree>
    <p:extLst>
      <p:ext uri="{BB962C8B-B14F-4D97-AF65-F5344CB8AC3E}">
        <p14:creationId xmlns:p14="http://schemas.microsoft.com/office/powerpoint/2010/main" val="9420267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J7FSRQxOoAZi7SVuwoni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J7FSRQxOoAZi7SVuwoni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J7FSRQxOoAZi7SVuwoni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J7FSRQxOoAZi7SVuwonij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J7FSRQxOoAZi7SVuwonij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EB.j1HP.0wMo0XdttxFkJ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J7FSRQxOoAZi7SVuwoni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BRAK-PP-Master">
  <a:themeElements>
    <a:clrScheme name="Larissa 15">
      <a:dk1>
        <a:srgbClr val="000000"/>
      </a:dk1>
      <a:lt1>
        <a:srgbClr val="FFFFFF"/>
      </a:lt1>
      <a:dk2>
        <a:srgbClr val="000000"/>
      </a:dk2>
      <a:lt2>
        <a:srgbClr val="808080"/>
      </a:lt2>
      <a:accent1>
        <a:srgbClr val="35B3CE"/>
      </a:accent1>
      <a:accent2>
        <a:srgbClr val="A8B400"/>
      </a:accent2>
      <a:accent3>
        <a:srgbClr val="FFFFFF"/>
      </a:accent3>
      <a:accent4>
        <a:srgbClr val="000000"/>
      </a:accent4>
      <a:accent5>
        <a:srgbClr val="AED6E3"/>
      </a:accent5>
      <a:accent6>
        <a:srgbClr val="98A300"/>
      </a:accent6>
      <a:hlink>
        <a:srgbClr val="857363"/>
      </a:hlink>
      <a:folHlink>
        <a:srgbClr val="EAAB00"/>
      </a:folHlink>
    </a:clrScheme>
    <a:fontScheme name="Lariss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arissa 13">
        <a:dk1>
          <a:srgbClr val="000000"/>
        </a:dk1>
        <a:lt1>
          <a:srgbClr val="FFFFFF"/>
        </a:lt1>
        <a:dk2>
          <a:srgbClr val="FFFFFF"/>
        </a:dk2>
        <a:lt2>
          <a:srgbClr val="808080"/>
        </a:lt2>
        <a:accent1>
          <a:srgbClr val="3095B4"/>
        </a:accent1>
        <a:accent2>
          <a:srgbClr val="3095B4"/>
        </a:accent2>
        <a:accent3>
          <a:srgbClr val="FFFFFF"/>
        </a:accent3>
        <a:accent4>
          <a:srgbClr val="000000"/>
        </a:accent4>
        <a:accent5>
          <a:srgbClr val="ADC8D6"/>
        </a:accent5>
        <a:accent6>
          <a:srgbClr val="2A87A3"/>
        </a:accent6>
        <a:hlink>
          <a:srgbClr val="857363"/>
        </a:hlink>
        <a:folHlink>
          <a:srgbClr val="69923A"/>
        </a:folHlink>
      </a:clrScheme>
      <a:clrMap bg1="lt1" tx1="dk1" bg2="lt2" tx2="dk2" accent1="accent1" accent2="accent2" accent3="accent3" accent4="accent4" accent5="accent5" accent6="accent6" hlink="hlink" folHlink="folHlink"/>
    </a:extraClrScheme>
    <a:extraClrScheme>
      <a:clrScheme name="Larissa 14">
        <a:dk1>
          <a:srgbClr val="000000"/>
        </a:dk1>
        <a:lt1>
          <a:srgbClr val="FFFFFF"/>
        </a:lt1>
        <a:dk2>
          <a:srgbClr val="000000"/>
        </a:dk2>
        <a:lt2>
          <a:srgbClr val="808080"/>
        </a:lt2>
        <a:accent1>
          <a:srgbClr val="3095B4"/>
        </a:accent1>
        <a:accent2>
          <a:srgbClr val="A8B400"/>
        </a:accent2>
        <a:accent3>
          <a:srgbClr val="FFFFFF"/>
        </a:accent3>
        <a:accent4>
          <a:srgbClr val="000000"/>
        </a:accent4>
        <a:accent5>
          <a:srgbClr val="ADC8D6"/>
        </a:accent5>
        <a:accent6>
          <a:srgbClr val="98A300"/>
        </a:accent6>
        <a:hlink>
          <a:srgbClr val="857363"/>
        </a:hlink>
        <a:folHlink>
          <a:srgbClr val="EAAB00"/>
        </a:folHlink>
      </a:clrScheme>
      <a:clrMap bg1="lt1" tx1="dk1" bg2="lt2" tx2="dk2" accent1="accent1" accent2="accent2" accent3="accent3" accent4="accent4" accent5="accent5" accent6="accent6" hlink="hlink" folHlink="folHlink"/>
    </a:extraClrScheme>
    <a:extraClrScheme>
      <a:clrScheme name="Larissa 15">
        <a:dk1>
          <a:srgbClr val="000000"/>
        </a:dk1>
        <a:lt1>
          <a:srgbClr val="FFFFFF"/>
        </a:lt1>
        <a:dk2>
          <a:srgbClr val="000000"/>
        </a:dk2>
        <a:lt2>
          <a:srgbClr val="808080"/>
        </a:lt2>
        <a:accent1>
          <a:srgbClr val="35B3CE"/>
        </a:accent1>
        <a:accent2>
          <a:srgbClr val="A8B400"/>
        </a:accent2>
        <a:accent3>
          <a:srgbClr val="FFFFFF"/>
        </a:accent3>
        <a:accent4>
          <a:srgbClr val="000000"/>
        </a:accent4>
        <a:accent5>
          <a:srgbClr val="AED6E3"/>
        </a:accent5>
        <a:accent6>
          <a:srgbClr val="98A300"/>
        </a:accent6>
        <a:hlink>
          <a:srgbClr val="857363"/>
        </a:hlink>
        <a:folHlink>
          <a:srgbClr val="EAAB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706</Words>
  <Application>Microsoft Office PowerPoint</Application>
  <PresentationFormat>Bildschirmpräsentation (4:3)</PresentationFormat>
  <Paragraphs>106</Paragraphs>
  <Slides>22</Slides>
  <Notes>7</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6" baseType="lpstr">
      <vt:lpstr>Arial</vt:lpstr>
      <vt:lpstr>Arial Narrow</vt:lpstr>
      <vt:lpstr>3_BRAK-PP-Master</vt:lpstr>
      <vt:lpstr>think-cell Folie</vt:lpstr>
      <vt:lpstr> النقابة الفدرالية للمحامين المانيا (براك)</vt:lpstr>
      <vt:lpstr>نقاط مهمة </vt:lpstr>
      <vt:lpstr>الصلح و القضية: فوائد ما هي؟ </vt:lpstr>
      <vt:lpstr>الصلح و القضية: فوائد ما هي؟ </vt:lpstr>
      <vt:lpstr>الصلح و القضية: فوائد ما هي؟ </vt:lpstr>
      <vt:lpstr>PowerPoint-Präsentation</vt:lpstr>
      <vt:lpstr>للمحامي؟</vt:lpstr>
      <vt:lpstr>الصلح و القضية: فوائد ما هي؟  </vt:lpstr>
      <vt:lpstr>رسوم التسوية</vt:lpstr>
      <vt:lpstr>للقاضي؟</vt:lpstr>
      <vt:lpstr>الوقت والعمل</vt:lpstr>
      <vt:lpstr>الوقت والعمل</vt:lpstr>
      <vt:lpstr>جلسة شفوية  في قضية المدنية</vt:lpstr>
      <vt:lpstr>جلسة شفوية  في قضية المدنية</vt:lpstr>
      <vt:lpstr>قضية التحقيق</vt:lpstr>
      <vt:lpstr>قضية التحقيق</vt:lpstr>
      <vt:lpstr>جلسة شفوية  في الجنايات</vt:lpstr>
      <vt:lpstr>جلسة شفوية  في قضية المدنية</vt:lpstr>
      <vt:lpstr>جلسة شفوية  في قضية المدنية</vt:lpstr>
      <vt:lpstr>جلسة شفوية  في قضية المدنية</vt:lpstr>
      <vt:lpstr>جلسة شفوية  في الجنايات</vt:lpstr>
      <vt:lpstr>PowerPoint-Präsentation</vt:lpstr>
    </vt:vector>
  </TitlesOfParts>
  <Company>BRAK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dc:title>
  <dc:creator>User</dc:creator>
  <cp:lastModifiedBy>Khalil Hassanain, Riad (BRAK)</cp:lastModifiedBy>
  <cp:revision>176</cp:revision>
  <cp:lastPrinted>2021-10-15T11:53:49Z</cp:lastPrinted>
  <dcterms:created xsi:type="dcterms:W3CDTF">2011-05-02T15:50:37Z</dcterms:created>
  <dcterms:modified xsi:type="dcterms:W3CDTF">2024-03-02T11:23:25Z</dcterms:modified>
</cp:coreProperties>
</file>