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57" r:id="rId4"/>
    <p:sldId id="258" r:id="rId5"/>
    <p:sldId id="261" r:id="rId6"/>
    <p:sldId id="262" r:id="rId7"/>
    <p:sldId id="263" r:id="rId8"/>
    <p:sldId id="264" r:id="rId9"/>
    <p:sldId id="265" r:id="rId10"/>
    <p:sldId id="266" r:id="rId11"/>
    <p:sldId id="267" r:id="rId12"/>
    <p:sldId id="269" r:id="rId13"/>
    <p:sldId id="283" r:id="rId14"/>
    <p:sldId id="284" r:id="rId15"/>
    <p:sldId id="270" r:id="rId16"/>
    <p:sldId id="271" r:id="rId17"/>
    <p:sldId id="273" r:id="rId18"/>
    <p:sldId id="274" r:id="rId19"/>
    <p:sldId id="275" r:id="rId20"/>
    <p:sldId id="276" r:id="rId21"/>
    <p:sldId id="277" r:id="rId22"/>
    <p:sldId id="278" r:id="rId23"/>
    <p:sldId id="279" r:id="rId24"/>
    <p:sldId id="281" r:id="rId2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6AFC48-D8C6-4023-880C-011F2BCF662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456E02DC-0142-418F-A717-566EB0EFBF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393BE48-E89C-45CD-8250-94B863301BF9}"/>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5" name="Espace réservé du pied de page 4">
            <a:extLst>
              <a:ext uri="{FF2B5EF4-FFF2-40B4-BE49-F238E27FC236}">
                <a16:creationId xmlns:a16="http://schemas.microsoft.com/office/drawing/2014/main" id="{A580C8A2-12AD-400C-92DE-1C4EF103B7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53472CF-B0CD-473B-9B70-8902058A60E7}"/>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791556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75218E-56F9-4A93-8359-2B1CE7E6B37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AA52948-276E-42DF-80C8-FEAB6107F59A}"/>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EFA29E4-F4EE-4D55-9C7A-B26EA7D0F9C0}"/>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5" name="Espace réservé du pied de page 4">
            <a:extLst>
              <a:ext uri="{FF2B5EF4-FFF2-40B4-BE49-F238E27FC236}">
                <a16:creationId xmlns:a16="http://schemas.microsoft.com/office/drawing/2014/main" id="{D263EA10-1B8A-4069-A7B5-AEFE9FEAE0D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3606AB9-48CF-4589-BE4D-84233ED1FF79}"/>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203010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B4BA1A0-F819-48AD-BAFA-984A73FEE61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C0C0B9CB-43CD-4B5C-8F86-A023AF6AB7F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6FFF42F-3917-4A57-BBFA-EDA182EF729E}"/>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5" name="Espace réservé du pied de page 4">
            <a:extLst>
              <a:ext uri="{FF2B5EF4-FFF2-40B4-BE49-F238E27FC236}">
                <a16:creationId xmlns:a16="http://schemas.microsoft.com/office/drawing/2014/main" id="{D451895A-A75F-4D48-817E-018DBE8EED5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AA153F-BE76-4ACA-954B-EF79CB3F1DCD}"/>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3730791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FF2718-463C-4B0F-84D4-E7D57265168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E8E92CB-C08A-417E-87D5-3DD8CD43B98A}"/>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A2A00DF-69B8-4504-97AE-F5936EF28D37}"/>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5" name="Espace réservé du pied de page 4">
            <a:extLst>
              <a:ext uri="{FF2B5EF4-FFF2-40B4-BE49-F238E27FC236}">
                <a16:creationId xmlns:a16="http://schemas.microsoft.com/office/drawing/2014/main" id="{98D2E8A8-FA62-4DF6-8293-790D23EC9A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B9AF02D-4E40-4F33-8339-1051DCC193C8}"/>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60693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83238-471E-43B5-B792-EF96408B47C3}"/>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27A12B48-912C-4F99-B2B7-3816CB8CB6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0DC9461F-6EF1-42EA-B556-866EBECD87D4}"/>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5" name="Espace réservé du pied de page 4">
            <a:extLst>
              <a:ext uri="{FF2B5EF4-FFF2-40B4-BE49-F238E27FC236}">
                <a16:creationId xmlns:a16="http://schemas.microsoft.com/office/drawing/2014/main" id="{72CE3ACD-7C18-456C-9714-25E6B31A4B7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E109ECE-7127-4431-A172-78D38D1C55A2}"/>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061808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50E18F-4617-4AB3-8220-F6055D34FAC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5B7A03F-A75A-4A62-948A-7CBB889F7B3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6665F3E-44AC-4DBE-BD66-7FC0808EDDC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174E8DD7-5CEB-4F2B-8160-A824B5877BB1}"/>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6" name="Espace réservé du pied de page 5">
            <a:extLst>
              <a:ext uri="{FF2B5EF4-FFF2-40B4-BE49-F238E27FC236}">
                <a16:creationId xmlns:a16="http://schemas.microsoft.com/office/drawing/2014/main" id="{12AF44DA-8174-4B19-AE8F-0EFA35C385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D214972-250B-43AD-A552-8830EA454567}"/>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2610054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CBBF1D-5432-4661-9C1C-F7AF6C9F273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E9731410-CA20-4748-83ED-5882FF7416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87194230-7D03-4184-9EC8-04C9858505AA}"/>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1C20FCF3-4907-4FA3-ADED-C1707DBB1B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094E2D8B-B19F-420F-9CA6-99955EAE290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6DD8CA5-20A8-44E3-92C5-20682FEEE9B3}"/>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8" name="Espace réservé du pied de page 7">
            <a:extLst>
              <a:ext uri="{FF2B5EF4-FFF2-40B4-BE49-F238E27FC236}">
                <a16:creationId xmlns:a16="http://schemas.microsoft.com/office/drawing/2014/main" id="{A741FE52-FD9D-41A4-BEDF-849B2CA1489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1435650-076C-4266-8E9D-F2BA5944119E}"/>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911910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E111B7-5392-44DD-B448-E757F2A4DAD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F212E19-6D5D-48F0-AC2D-9F445ECF1381}"/>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4" name="Espace réservé du pied de page 3">
            <a:extLst>
              <a:ext uri="{FF2B5EF4-FFF2-40B4-BE49-F238E27FC236}">
                <a16:creationId xmlns:a16="http://schemas.microsoft.com/office/drawing/2014/main" id="{589544F2-3172-466F-8D4B-74B9045CB452}"/>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A1277174-7CBE-4E82-88BF-CA1FEC61BB69}"/>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10718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EA3BF430-21BC-4360-9D9E-DBFA22182EAA}"/>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3" name="Espace réservé du pied de page 2">
            <a:extLst>
              <a:ext uri="{FF2B5EF4-FFF2-40B4-BE49-F238E27FC236}">
                <a16:creationId xmlns:a16="http://schemas.microsoft.com/office/drawing/2014/main" id="{EDD2FB08-CC41-4532-80C2-9C464903295B}"/>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9B0713C-19DB-4CC5-A90E-1067F2505973}"/>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2803746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A2239A-CDC1-4EAE-8612-D6884AC365D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4BAC57F2-63D8-4C23-B183-DE11437913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F6FE3BD0-5628-4A65-BCA1-AD39233053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A76FE214-A6D3-4D61-9277-B9EE0839CA35}"/>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6" name="Espace réservé du pied de page 5">
            <a:extLst>
              <a:ext uri="{FF2B5EF4-FFF2-40B4-BE49-F238E27FC236}">
                <a16:creationId xmlns:a16="http://schemas.microsoft.com/office/drawing/2014/main" id="{E4F68465-ACCB-4ABC-8997-93FEFF52CE2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77A5C3-71FA-447F-8892-8EF26A79FAD7}"/>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3398334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4F86510-72D0-407D-87C9-0704FE7C364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7D65866-BC75-4CBE-B94A-32C8E99003C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A0CD561-F0B8-4C9C-B80F-BC01B7506E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65F4354-D32B-4302-A89B-A0E8BF346EA7}"/>
              </a:ext>
            </a:extLst>
          </p:cNvPr>
          <p:cNvSpPr>
            <a:spLocks noGrp="1"/>
          </p:cNvSpPr>
          <p:nvPr>
            <p:ph type="dt" sz="half" idx="10"/>
          </p:nvPr>
        </p:nvSpPr>
        <p:spPr/>
        <p:txBody>
          <a:bodyPr/>
          <a:lstStyle/>
          <a:p>
            <a:fld id="{0942F79C-CC0C-41BE-A84C-D1ED7247FF7D}" type="datetimeFigureOut">
              <a:rPr lang="fr-FR" smtClean="0"/>
              <a:t>02/03/2024</a:t>
            </a:fld>
            <a:endParaRPr lang="fr-FR"/>
          </a:p>
        </p:txBody>
      </p:sp>
      <p:sp>
        <p:nvSpPr>
          <p:cNvPr id="6" name="Espace réservé du pied de page 5">
            <a:extLst>
              <a:ext uri="{FF2B5EF4-FFF2-40B4-BE49-F238E27FC236}">
                <a16:creationId xmlns:a16="http://schemas.microsoft.com/office/drawing/2014/main" id="{712E1B3B-6D62-4B50-8902-F86BD1818CFF}"/>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5AB201C-6A38-4A79-A272-365249B9E400}"/>
              </a:ext>
            </a:extLst>
          </p:cNvPr>
          <p:cNvSpPr>
            <a:spLocks noGrp="1"/>
          </p:cNvSpPr>
          <p:nvPr>
            <p:ph type="sldNum" sz="quarter" idx="12"/>
          </p:nvPr>
        </p:nvSpPr>
        <p:spPr/>
        <p:txBody>
          <a:bodyPr/>
          <a:lstStyle/>
          <a:p>
            <a:fld id="{FC291CDC-3333-4E3C-8B40-83579EC12F55}" type="slidenum">
              <a:rPr lang="fr-FR" smtClean="0"/>
              <a:t>‹N°›</a:t>
            </a:fld>
            <a:endParaRPr lang="fr-FR"/>
          </a:p>
        </p:txBody>
      </p:sp>
    </p:spTree>
    <p:extLst>
      <p:ext uri="{BB962C8B-B14F-4D97-AF65-F5344CB8AC3E}">
        <p14:creationId xmlns:p14="http://schemas.microsoft.com/office/powerpoint/2010/main" val="47739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B0175A62-1DD5-445F-A4C6-6E3CF31783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6DE1045-5B1A-453E-B084-642F59D2751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69A9CAB-BD80-4365-B2C8-5ECA57C1B9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42F79C-CC0C-41BE-A84C-D1ED7247FF7D}" type="datetimeFigureOut">
              <a:rPr lang="fr-FR" smtClean="0"/>
              <a:t>02/03/2024</a:t>
            </a:fld>
            <a:endParaRPr lang="fr-FR"/>
          </a:p>
        </p:txBody>
      </p:sp>
      <p:sp>
        <p:nvSpPr>
          <p:cNvPr id="5" name="Espace réservé du pied de page 4">
            <a:extLst>
              <a:ext uri="{FF2B5EF4-FFF2-40B4-BE49-F238E27FC236}">
                <a16:creationId xmlns:a16="http://schemas.microsoft.com/office/drawing/2014/main" id="{3B893236-470C-4B69-A76F-160F52496C3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8556050-549D-431F-816F-2F1B8820C9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91CDC-3333-4E3C-8B40-83579EC12F55}" type="slidenum">
              <a:rPr lang="fr-FR" smtClean="0"/>
              <a:t>‹N°›</a:t>
            </a:fld>
            <a:endParaRPr lang="fr-FR"/>
          </a:p>
        </p:txBody>
      </p:sp>
    </p:spTree>
    <p:extLst>
      <p:ext uri="{BB962C8B-B14F-4D97-AF65-F5344CB8AC3E}">
        <p14:creationId xmlns:p14="http://schemas.microsoft.com/office/powerpoint/2010/main" val="1554201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BFB2558D-C4CB-438E-BD87-64D7B3A1CC64}"/>
              </a:ext>
            </a:extLst>
          </p:cNvPr>
          <p:cNvSpPr>
            <a:spLocks noGrp="1"/>
          </p:cNvSpPr>
          <p:nvPr>
            <p:ph type="subTitle" idx="1"/>
          </p:nvPr>
        </p:nvSpPr>
        <p:spPr>
          <a:xfrm>
            <a:off x="1816942" y="3497264"/>
            <a:ext cx="9144000" cy="1655762"/>
          </a:xfrm>
        </p:spPr>
        <p:txBody>
          <a:bodyPr>
            <a:normAutofit/>
          </a:bodyPr>
          <a:lstStyle/>
          <a:p>
            <a:r>
              <a:rPr lang="ar-TN" sz="3200" dirty="0">
                <a:latin typeface="Arabic Typesetting" panose="03020402040406030203" pitchFamily="66" charset="-78"/>
                <a:ea typeface="Cascadia Mono SemiLight" panose="020B0609020000020004" pitchFamily="49" charset="0"/>
                <a:cs typeface="Arabic Typesetting" panose="03020402040406030203" pitchFamily="66" charset="-78"/>
              </a:rPr>
              <a:t>الأستاذ رشاد </a:t>
            </a:r>
            <a:r>
              <a:rPr lang="ar-TN" sz="3200" dirty="0" err="1">
                <a:latin typeface="Arabic Typesetting" panose="03020402040406030203" pitchFamily="66" charset="-78"/>
                <a:ea typeface="Cascadia Mono SemiLight" panose="020B0609020000020004" pitchFamily="49" charset="0"/>
                <a:cs typeface="Arabic Typesetting" panose="03020402040406030203" pitchFamily="66" charset="-78"/>
              </a:rPr>
              <a:t>برقاش</a:t>
            </a:r>
            <a:endParaRPr lang="ar-TN" sz="3200" dirty="0">
              <a:latin typeface="Arabic Typesetting" panose="03020402040406030203" pitchFamily="66" charset="-78"/>
              <a:ea typeface="Cascadia Mono SemiLight" panose="020B0609020000020004" pitchFamily="49" charset="0"/>
              <a:cs typeface="Arabic Typesetting" panose="03020402040406030203" pitchFamily="66" charset="-78"/>
            </a:endParaRPr>
          </a:p>
          <a:p>
            <a:r>
              <a:rPr lang="ar-TN" sz="3200" dirty="0">
                <a:latin typeface="Arabic Typesetting" panose="03020402040406030203" pitchFamily="66" charset="-78"/>
                <a:cs typeface="Arabic Typesetting" panose="03020402040406030203" pitchFamily="66" charset="-78"/>
              </a:rPr>
              <a:t>المحامي لدى التعقيب </a:t>
            </a:r>
            <a:endParaRPr lang="fr-FR" sz="3200" dirty="0">
              <a:latin typeface="Arabic Typesetting" panose="03020402040406030203" pitchFamily="66" charset="-78"/>
              <a:cs typeface="Arabic Typesetting" panose="03020402040406030203" pitchFamily="66" charset="-78"/>
            </a:endParaRPr>
          </a:p>
          <a:p>
            <a:endParaRPr lang="fr-FR" sz="3200" dirty="0">
              <a:latin typeface="Arabic Typesetting" panose="03020402040406030203" pitchFamily="66" charset="-78"/>
              <a:cs typeface="Arabic Typesetting" panose="03020402040406030203" pitchFamily="66" charset="-78"/>
            </a:endParaRPr>
          </a:p>
        </p:txBody>
      </p:sp>
      <p:sp>
        <p:nvSpPr>
          <p:cNvPr id="4" name="Titre 1">
            <a:extLst>
              <a:ext uri="{FF2B5EF4-FFF2-40B4-BE49-F238E27FC236}">
                <a16:creationId xmlns:a16="http://schemas.microsoft.com/office/drawing/2014/main" id="{1C4043B9-8AFC-4A2D-B819-98DAAD5F99BB}"/>
              </a:ext>
            </a:extLst>
          </p:cNvPr>
          <p:cNvSpPr>
            <a:spLocks noGrp="1"/>
          </p:cNvSpPr>
          <p:nvPr>
            <p:ph type="ctrTitle"/>
          </p:nvPr>
        </p:nvSpPr>
        <p:spPr>
          <a:xfrm>
            <a:off x="2534391" y="1020762"/>
            <a:ext cx="7100596" cy="2387600"/>
          </a:xfrm>
        </p:spPr>
        <p:txBody>
          <a:bodyPr>
            <a:noAutofit/>
          </a:bodyPr>
          <a:lstStyle/>
          <a:p>
            <a:r>
              <a:rPr lang="ar-TN" dirty="0">
                <a:latin typeface="Arabic Typesetting" panose="03020402040406030203" pitchFamily="66" charset="-78"/>
                <a:cs typeface="Arabic Typesetting" panose="03020402040406030203" pitchFamily="66" charset="-78"/>
              </a:rPr>
              <a:t>خواطر حول مبدأ حياد المحكم في القانون التونسي </a:t>
            </a:r>
            <a:endParaRPr lang="fr-FR" dirty="0">
              <a:latin typeface="Arabic Typesetting" panose="03020402040406030203" pitchFamily="66" charset="-78"/>
              <a:cs typeface="Arabic Typesetting" panose="03020402040406030203" pitchFamily="66" charset="-78"/>
            </a:endParaRPr>
          </a:p>
        </p:txBody>
      </p:sp>
      <p:grpSp>
        <p:nvGrpSpPr>
          <p:cNvPr id="6" name="Groupe 5">
            <a:extLst>
              <a:ext uri="{FF2B5EF4-FFF2-40B4-BE49-F238E27FC236}">
                <a16:creationId xmlns:a16="http://schemas.microsoft.com/office/drawing/2014/main" id="{E682C527-7025-C475-C08A-845990365B1C}"/>
              </a:ext>
            </a:extLst>
          </p:cNvPr>
          <p:cNvGrpSpPr/>
          <p:nvPr/>
        </p:nvGrpSpPr>
        <p:grpSpPr>
          <a:xfrm>
            <a:off x="276225" y="200025"/>
            <a:ext cx="2409825" cy="2381250"/>
            <a:chOff x="371475" y="152400"/>
            <a:chExt cx="2409825" cy="2381250"/>
          </a:xfrm>
        </p:grpSpPr>
        <p:sp>
          <p:nvSpPr>
            <p:cNvPr id="2" name="Organigramme : Procédé 1">
              <a:extLst>
                <a:ext uri="{FF2B5EF4-FFF2-40B4-BE49-F238E27FC236}">
                  <a16:creationId xmlns:a16="http://schemas.microsoft.com/office/drawing/2014/main" id="{4C802607-3F88-DAEC-456F-55DA1F3056B6}"/>
                </a:ext>
              </a:extLst>
            </p:cNvPr>
            <p:cNvSpPr/>
            <p:nvPr/>
          </p:nvSpPr>
          <p:spPr>
            <a:xfrm>
              <a:off x="400050" y="15240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5" name="Organigramme : Procédé 4">
              <a:extLst>
                <a:ext uri="{FF2B5EF4-FFF2-40B4-BE49-F238E27FC236}">
                  <a16:creationId xmlns:a16="http://schemas.microsoft.com/office/drawing/2014/main" id="{9FD99A31-A8DE-1E50-20EA-D6EA51369D8C}"/>
                </a:ext>
              </a:extLst>
            </p:cNvPr>
            <p:cNvSpPr/>
            <p:nvPr/>
          </p:nvSpPr>
          <p:spPr>
            <a:xfrm rot="5400000">
              <a:off x="-676275" y="120015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grpSp>
      <p:grpSp>
        <p:nvGrpSpPr>
          <p:cNvPr id="7" name="Groupe 6">
            <a:extLst>
              <a:ext uri="{FF2B5EF4-FFF2-40B4-BE49-F238E27FC236}">
                <a16:creationId xmlns:a16="http://schemas.microsoft.com/office/drawing/2014/main" id="{EE0BDD84-28F3-83F4-5195-8C6467A90CE3}"/>
              </a:ext>
            </a:extLst>
          </p:cNvPr>
          <p:cNvGrpSpPr/>
          <p:nvPr/>
        </p:nvGrpSpPr>
        <p:grpSpPr>
          <a:xfrm rot="10800000">
            <a:off x="9477375" y="4181475"/>
            <a:ext cx="2409825" cy="2466975"/>
            <a:chOff x="371475" y="152400"/>
            <a:chExt cx="2409825" cy="2381250"/>
          </a:xfrm>
        </p:grpSpPr>
        <p:sp>
          <p:nvSpPr>
            <p:cNvPr id="8" name="Organigramme : Procédé 7">
              <a:extLst>
                <a:ext uri="{FF2B5EF4-FFF2-40B4-BE49-F238E27FC236}">
                  <a16:creationId xmlns:a16="http://schemas.microsoft.com/office/drawing/2014/main" id="{9CA44F56-B199-F65D-0566-BF1A5D7D97E6}"/>
                </a:ext>
              </a:extLst>
            </p:cNvPr>
            <p:cNvSpPr/>
            <p:nvPr/>
          </p:nvSpPr>
          <p:spPr>
            <a:xfrm>
              <a:off x="400050" y="15240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sp>
          <p:nvSpPr>
            <p:cNvPr id="9" name="Organigramme : Procédé 8">
              <a:extLst>
                <a:ext uri="{FF2B5EF4-FFF2-40B4-BE49-F238E27FC236}">
                  <a16:creationId xmlns:a16="http://schemas.microsoft.com/office/drawing/2014/main" id="{B86D3AFA-8669-AFD3-BA95-353E510FA6F1}"/>
                </a:ext>
              </a:extLst>
            </p:cNvPr>
            <p:cNvSpPr/>
            <p:nvPr/>
          </p:nvSpPr>
          <p:spPr>
            <a:xfrm rot="5400000">
              <a:off x="-676275" y="1200150"/>
              <a:ext cx="2381250" cy="285750"/>
            </a:xfrm>
            <a:prstGeom prst="flowChartProcess">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fr-FR"/>
            </a:p>
          </p:txBody>
        </p:sp>
      </p:grpSp>
    </p:spTree>
    <p:extLst>
      <p:ext uri="{BB962C8B-B14F-4D97-AF65-F5344CB8AC3E}">
        <p14:creationId xmlns:p14="http://schemas.microsoft.com/office/powerpoint/2010/main" val="3795744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anim calcmode="lin" valueType="num">
                                      <p:cBhvr>
                                        <p:cTn id="8"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27" presetClass="emph" presetSubtype="0" fill="remove" grpId="0" nodeType="afterEffect">
                                  <p:stCondLst>
                                    <p:cond delay="250"/>
                                  </p:stCondLst>
                                  <p:childTnLst>
                                    <p:animClr clrSpc="rgb" dir="cw">
                                      <p:cBhvr override="childStyle">
                                        <p:cTn id="12" dur="125" autoRev="1" fill="remove"/>
                                        <p:tgtEl>
                                          <p:spTgt spid="4"/>
                                        </p:tgtEl>
                                        <p:attrNameLst>
                                          <p:attrName>style.color</p:attrName>
                                        </p:attrNameLst>
                                      </p:cBhvr>
                                      <p:to>
                                        <a:schemeClr val="bg1"/>
                                      </p:to>
                                    </p:animClr>
                                    <p:animClr clrSpc="rgb" dir="cw">
                                      <p:cBhvr>
                                        <p:cTn id="13" dur="125" autoRev="1" fill="remove"/>
                                        <p:tgtEl>
                                          <p:spTgt spid="4"/>
                                        </p:tgtEl>
                                        <p:attrNameLst>
                                          <p:attrName>fillcolor</p:attrName>
                                        </p:attrNameLst>
                                      </p:cBhvr>
                                      <p:to>
                                        <a:schemeClr val="bg1"/>
                                      </p:to>
                                    </p:animClr>
                                    <p:set>
                                      <p:cBhvr>
                                        <p:cTn id="14" dur="125" autoRev="1" fill="remove"/>
                                        <p:tgtEl>
                                          <p:spTgt spid="4"/>
                                        </p:tgtEl>
                                        <p:attrNameLst>
                                          <p:attrName>fill.type</p:attrName>
                                        </p:attrNameLst>
                                      </p:cBhvr>
                                      <p:to>
                                        <p:strVal val="solid"/>
                                      </p:to>
                                    </p:set>
                                    <p:set>
                                      <p:cBhvr>
                                        <p:cTn id="15" dur="125" autoRev="1" fill="remove"/>
                                        <p:tgtEl>
                                          <p:spTgt spid="4"/>
                                        </p:tgtEl>
                                        <p:attrNameLst>
                                          <p:attrName>fill.on</p:attrName>
                                        </p:attrNameLst>
                                      </p:cBhvr>
                                      <p:to>
                                        <p:strVal val="true"/>
                                      </p:to>
                                    </p:set>
                                  </p:childTnLst>
                                </p:cTn>
                              </p:par>
                            </p:childTnLst>
                          </p:cTn>
                        </p:par>
                        <p:par>
                          <p:cTn id="16" fill="hold">
                            <p:stCondLst>
                              <p:cond delay="1000"/>
                            </p:stCondLst>
                            <p:childTnLst>
                              <p:par>
                                <p:cTn id="17" presetID="42" presetClass="entr" presetSubtype="0" fill="hold" grpId="0" nodeType="afterEffect">
                                  <p:stCondLst>
                                    <p:cond delay="25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50"/>
                                        <p:tgtEl>
                                          <p:spTgt spid="3">
                                            <p:txEl>
                                              <p:pRg st="1" end="1"/>
                                            </p:txEl>
                                          </p:spTgt>
                                        </p:tgtEl>
                                      </p:cBhvr>
                                    </p:animEffect>
                                    <p:anim calcmode="lin" valueType="num">
                                      <p:cBhvr>
                                        <p:cTn id="20"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F48C0FC-6DA6-4DB0-AEF8-F7467AA7FFE5}"/>
              </a:ext>
            </a:extLst>
          </p:cNvPr>
          <p:cNvSpPr>
            <a:spLocks noGrp="1"/>
          </p:cNvSpPr>
          <p:nvPr>
            <p:ph idx="1"/>
          </p:nvPr>
        </p:nvSpPr>
        <p:spPr>
          <a:xfrm>
            <a:off x="-1" y="0"/>
            <a:ext cx="12003741" cy="6363477"/>
          </a:xfrm>
        </p:spPr>
        <p:txBody>
          <a:bodyPr>
            <a:normAutofit fontScale="77500" lnSpcReduction="20000"/>
          </a:bodyPr>
          <a:lstStyle/>
          <a:p>
            <a:pPr marL="0" indent="0" algn="r">
              <a:lnSpc>
                <a:spcPct val="100000"/>
              </a:lnSpc>
              <a:buNone/>
            </a:pPr>
            <a:r>
              <a:rPr lang="ar-TN" sz="5200" dirty="0">
                <a:solidFill>
                  <a:srgbClr val="0070C0"/>
                </a:solidFill>
                <a:latin typeface="Arabic Typesetting" panose="03020402040406030203" pitchFamily="66" charset="-78"/>
                <a:cs typeface="Arabic Typesetting" panose="03020402040406030203" pitchFamily="66" charset="-78"/>
              </a:rPr>
              <a:t>         ب</a:t>
            </a:r>
            <a:r>
              <a:rPr lang="ar-TN" sz="4200" dirty="0">
                <a:solidFill>
                  <a:srgbClr val="0070C0"/>
                </a:solidFill>
                <a:latin typeface="Arabic Typesetting" panose="03020402040406030203" pitchFamily="66" charset="-78"/>
                <a:cs typeface="Arabic Typesetting" panose="03020402040406030203" pitchFamily="66" charset="-78"/>
              </a:rPr>
              <a:t>.</a:t>
            </a:r>
            <a:r>
              <a:rPr lang="ar-SA" sz="4200" dirty="0">
                <a:solidFill>
                  <a:srgbClr val="0070C0"/>
                </a:solidFill>
                <a:latin typeface="Arabic Typesetting" panose="03020402040406030203" pitchFamily="66" charset="-78"/>
                <a:cs typeface="Arabic Typesetting" panose="03020402040406030203" pitchFamily="66" charset="-78"/>
              </a:rPr>
              <a:t> </a:t>
            </a:r>
            <a:r>
              <a:rPr lang="ar-TN" sz="4200" dirty="0">
                <a:solidFill>
                  <a:srgbClr val="0070C0"/>
                </a:solidFill>
                <a:latin typeface="Arabic Typesetting" panose="03020402040406030203" pitchFamily="66" charset="-78"/>
                <a:cs typeface="Arabic Typesetting" panose="03020402040406030203" pitchFamily="66" charset="-78"/>
              </a:rPr>
              <a:t>مضمون واجب التصريح</a:t>
            </a:r>
            <a:endParaRPr lang="fr-FR" sz="4200" dirty="0">
              <a:solidFill>
                <a:srgbClr val="0070C0"/>
              </a:solidFill>
              <a:latin typeface="Arabic Typesetting" panose="03020402040406030203" pitchFamily="66" charset="-78"/>
              <a:cs typeface="Arabic Typesetting" panose="03020402040406030203" pitchFamily="66" charset="-78"/>
            </a:endParaRPr>
          </a:p>
          <a:p>
            <a:pPr marL="0" indent="0" algn="just" rtl="1">
              <a:lnSpc>
                <a:spcPct val="100000"/>
              </a:lnSpc>
              <a:buNone/>
            </a:pPr>
            <a:r>
              <a:rPr lang="ar-TN" dirty="0">
                <a:latin typeface="Times New Roman" panose="02020603050405020304" pitchFamily="18" charset="0"/>
                <a:ea typeface="Times New Roman" panose="02020603050405020304" pitchFamily="18" charset="0"/>
                <a:cs typeface="Simplified Arabic" panose="02020603050405020304" pitchFamily="18" charset="-78"/>
              </a:rPr>
              <a:t> </a:t>
            </a:r>
            <a:r>
              <a:rPr lang="ar-TN" dirty="0">
                <a:latin typeface="Arial" panose="020B0604020202020204" pitchFamily="34" charset="0"/>
                <a:ea typeface="Times New Roman" panose="02020603050405020304" pitchFamily="18" charset="0"/>
                <a:cs typeface="Arial" panose="020B0604020202020204" pitchFamily="34" charset="0"/>
              </a:rPr>
              <a:t>في اطار هذا العمل المتواضع</a:t>
            </a:r>
            <a:r>
              <a:rPr lang="ar-TN" sz="2800" dirty="0">
                <a:latin typeface="Arial" panose="020B0604020202020204" pitchFamily="34" charset="0"/>
                <a:ea typeface="Times New Roman" panose="02020603050405020304" pitchFamily="18" charset="0"/>
                <a:cs typeface="Arial" panose="020B0604020202020204" pitchFamily="34" charset="0"/>
              </a:rPr>
              <a:t> و لعرض مضمون واجب التصريح ارتأيت أن أستأنس بالمبادئ التوجيهية للنقابة الدولية للمحامين</a:t>
            </a:r>
            <a:r>
              <a:rPr lang="fr-FR" dirty="0">
                <a:latin typeface="Arial" panose="020B0604020202020204" pitchFamily="34" charset="0"/>
                <a:ea typeface="Times New Roman" panose="02020603050405020304" pitchFamily="18" charset="0"/>
                <a:cs typeface="Arial" panose="020B0604020202020204" pitchFamily="34" charset="0"/>
              </a:rPr>
              <a:t>(IBA)</a:t>
            </a:r>
            <a:r>
              <a:rPr lang="ar-TN" sz="2800" dirty="0">
                <a:latin typeface="Arial" panose="020B0604020202020204" pitchFamily="34" charset="0"/>
                <a:ea typeface="Times New Roman" panose="02020603050405020304" pitchFamily="18" charset="0"/>
                <a:cs typeface="Arial" panose="020B0604020202020204" pitchFamily="34" charset="0"/>
              </a:rPr>
              <a:t> حول تضارب المصالح والمصادق عليه من قبل مجلس النقابة بتاريخ 23/10/2014 المرجع الواضح والتي وجدت </a:t>
            </a:r>
            <a:r>
              <a:rPr lang="ar-TN" dirty="0">
                <a:latin typeface="Arial" panose="020B0604020202020204" pitchFamily="34" charset="0"/>
                <a:ea typeface="Times New Roman" panose="02020603050405020304" pitchFamily="18" charset="0"/>
                <a:cs typeface="Arial" panose="020B0604020202020204" pitchFamily="34" charset="0"/>
              </a:rPr>
              <a:t>أثرها في </a:t>
            </a:r>
            <a:r>
              <a:rPr lang="ar-TN" sz="2800" dirty="0">
                <a:latin typeface="Arial" panose="020B0604020202020204" pitchFamily="34" charset="0"/>
                <a:ea typeface="Times New Roman" panose="02020603050405020304" pitchFamily="18" charset="0"/>
                <a:cs typeface="Arial" panose="020B0604020202020204" pitchFamily="34" charset="0"/>
              </a:rPr>
              <a:t>قرار حديث جدا صادر عن محكمة استئناف باريس  في 19</a:t>
            </a:r>
            <a:r>
              <a:rPr lang="ar-TN" dirty="0">
                <a:latin typeface="Arial" panose="020B0604020202020204" pitchFamily="34" charset="0"/>
                <a:ea typeface="Times New Roman" panose="02020603050405020304" pitchFamily="18" charset="0"/>
                <a:cs typeface="Arial" panose="020B0604020202020204" pitchFamily="34" charset="0"/>
              </a:rPr>
              <a:t> سبتمبر 2023 </a:t>
            </a:r>
            <a:r>
              <a:rPr lang="ar-TN" sz="2800" dirty="0">
                <a:latin typeface="Arial" panose="020B0604020202020204" pitchFamily="34" charset="0"/>
                <a:ea typeface="Times New Roman" panose="02020603050405020304" pitchFamily="18" charset="0"/>
                <a:cs typeface="Arial" panose="020B0604020202020204" pitchFamily="34" charset="0"/>
              </a:rPr>
              <a:t>فتعلل قرارها بالرجوع إلى هذه المبادئ التوجيهية.</a:t>
            </a:r>
            <a:endParaRPr lang="fr-FR" sz="2800" dirty="0">
              <a:latin typeface="Arial" panose="020B0604020202020204" pitchFamily="34" charset="0"/>
              <a:ea typeface="Times New Roman" panose="02020603050405020304" pitchFamily="18" charset="0"/>
              <a:cs typeface="Arial" panose="020B0604020202020204" pitchFamily="34" charset="0"/>
            </a:endParaRPr>
          </a:p>
          <a:p>
            <a:pPr marL="0" indent="0" algn="just">
              <a:lnSpc>
                <a:spcPct val="100000"/>
              </a:lnSpc>
              <a:buNone/>
            </a:pPr>
            <a:r>
              <a:rPr lang="fr-FR" sz="2800" dirty="0">
                <a:latin typeface="Arial" panose="020B0604020202020204" pitchFamily="34" charset="0"/>
                <a:ea typeface="Times New Roman" panose="02020603050405020304" pitchFamily="18" charset="0"/>
                <a:cs typeface="Arial" panose="020B0604020202020204" pitchFamily="34" charset="0"/>
              </a:rPr>
              <a:t>« … qu’il s’agit de circonstances éparses et anciennes qui ne sont soumises à aucune obligation de révélation </a:t>
            </a:r>
            <a:r>
              <a:rPr lang="fr-FR"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selon les lignes directrices de l’IBA reconnues pertinentes… </a:t>
            </a:r>
            <a:r>
              <a:rPr lang="fr-FR" sz="2800" dirty="0">
                <a:latin typeface="Arial" panose="020B0604020202020204" pitchFamily="34" charset="0"/>
                <a:ea typeface="Times New Roman" panose="02020603050405020304" pitchFamily="18" charset="0"/>
                <a:cs typeface="Arial" panose="020B0604020202020204" pitchFamily="34" charset="0"/>
              </a:rPr>
              <a:t>».</a:t>
            </a:r>
          </a:p>
          <a:p>
            <a:pPr marL="0" indent="0" algn="just" rtl="1">
              <a:lnSpc>
                <a:spcPct val="100000"/>
              </a:lnSpc>
              <a:buNone/>
            </a:pPr>
            <a:r>
              <a:rPr lang="ar-TN" sz="2800" dirty="0">
                <a:latin typeface="Arial" panose="020B0604020202020204" pitchFamily="34" charset="0"/>
                <a:ea typeface="Times New Roman" panose="02020603050405020304" pitchFamily="18" charset="0"/>
                <a:cs typeface="Arial" panose="020B0604020202020204" pitchFamily="34" charset="0"/>
              </a:rPr>
              <a:t>لتبسيط عرض مضمون هذه المبادئ التوجيهية ميز مجلس </a:t>
            </a:r>
            <a:r>
              <a:rPr lang="fr-FR" sz="2800" dirty="0">
                <a:latin typeface="Arial" panose="020B0604020202020204" pitchFamily="34" charset="0"/>
                <a:ea typeface="Times New Roman" panose="02020603050405020304" pitchFamily="18" charset="0"/>
                <a:cs typeface="Arial" panose="020B0604020202020204" pitchFamily="34" charset="0"/>
              </a:rPr>
              <a:t>IBA</a:t>
            </a:r>
            <a:r>
              <a:rPr lang="ar-TN" sz="2800" dirty="0">
                <a:latin typeface="Arial" panose="020B0604020202020204" pitchFamily="34" charset="0"/>
                <a:ea typeface="Times New Roman" panose="02020603050405020304" pitchFamily="18" charset="0"/>
                <a:cs typeface="Arial" panose="020B0604020202020204" pitchFamily="34" charset="0"/>
              </a:rPr>
              <a:t> </a:t>
            </a:r>
            <a:r>
              <a:rPr lang="ar-TN" dirty="0">
                <a:latin typeface="Arial" panose="020B0604020202020204" pitchFamily="34" charset="0"/>
                <a:ea typeface="Times New Roman" panose="02020603050405020304" pitchFamily="18" charset="0"/>
                <a:cs typeface="Arial" panose="020B0604020202020204" pitchFamily="34" charset="0"/>
              </a:rPr>
              <a:t>تضارب المصالح</a:t>
            </a:r>
            <a:r>
              <a:rPr lang="ar-TN" sz="2800" dirty="0">
                <a:latin typeface="Arial" panose="020B0604020202020204" pitchFamily="34" charset="0"/>
                <a:ea typeface="Times New Roman" panose="02020603050405020304" pitchFamily="18" charset="0"/>
                <a:cs typeface="Arial" panose="020B0604020202020204" pitchFamily="34" charset="0"/>
              </a:rPr>
              <a:t> </a:t>
            </a:r>
            <a:r>
              <a:rPr lang="ar-TN" sz="2800" dirty="0">
                <a:solidFill>
                  <a:srgbClr val="FF0000"/>
                </a:solidFill>
                <a:latin typeface="Arial" panose="020B0604020202020204" pitchFamily="34" charset="0"/>
                <a:ea typeface="Times New Roman" panose="02020603050405020304" pitchFamily="18" charset="0"/>
                <a:cs typeface="Arial" panose="020B0604020202020204" pitchFamily="34" charset="0"/>
              </a:rPr>
              <a:t>في لوائح حمراء </a:t>
            </a:r>
            <a:r>
              <a:rPr lang="ar-TN" sz="2800" dirty="0">
                <a:latin typeface="Arial" panose="020B0604020202020204" pitchFamily="34" charset="0"/>
                <a:ea typeface="Times New Roman" panose="02020603050405020304" pitchFamily="18" charset="0"/>
                <a:cs typeface="Arial" panose="020B0604020202020204" pitchFamily="34" charset="0"/>
              </a:rPr>
              <a:t>و</a:t>
            </a:r>
            <a:r>
              <a:rPr lang="ar-TN"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ar-TN" dirty="0">
                <a:solidFill>
                  <a:srgbClr val="FFC000"/>
                </a:solidFill>
                <a:latin typeface="Arial" panose="020B0604020202020204" pitchFamily="34" charset="0"/>
                <a:ea typeface="Times New Roman" panose="02020603050405020304" pitchFamily="18" charset="0"/>
                <a:cs typeface="Arial" panose="020B0604020202020204" pitchFamily="34" charset="0"/>
              </a:rPr>
              <a:t>لوائح </a:t>
            </a:r>
            <a:r>
              <a:rPr lang="ar-TN" sz="2800" dirty="0">
                <a:solidFill>
                  <a:srgbClr val="FFC000"/>
                </a:solidFill>
                <a:latin typeface="Arial" panose="020B0604020202020204" pitchFamily="34" charset="0"/>
                <a:ea typeface="Times New Roman" panose="02020603050405020304" pitchFamily="18" charset="0"/>
                <a:cs typeface="Arial" panose="020B0604020202020204" pitchFamily="34" charset="0"/>
              </a:rPr>
              <a:t>برتقالية </a:t>
            </a:r>
            <a:r>
              <a:rPr lang="ar-TN" dirty="0">
                <a:latin typeface="Arial" panose="020B0604020202020204" pitchFamily="34" charset="0"/>
                <a:ea typeface="Times New Roman" panose="02020603050405020304" pitchFamily="18" charset="0"/>
                <a:cs typeface="Arial" panose="020B0604020202020204" pitchFamily="34" charset="0"/>
              </a:rPr>
              <a:t>و </a:t>
            </a:r>
            <a:r>
              <a:rPr lang="ar-TN" dirty="0">
                <a:solidFill>
                  <a:srgbClr val="00B050"/>
                </a:solidFill>
                <a:latin typeface="Arial" panose="020B0604020202020204" pitchFamily="34" charset="0"/>
                <a:ea typeface="Times New Roman" panose="02020603050405020304" pitchFamily="18" charset="0"/>
                <a:cs typeface="Arial" panose="020B0604020202020204" pitchFamily="34" charset="0"/>
              </a:rPr>
              <a:t>لوائح </a:t>
            </a:r>
            <a:r>
              <a:rPr lang="ar-TN" sz="2800" dirty="0">
                <a:solidFill>
                  <a:srgbClr val="00B050"/>
                </a:solidFill>
                <a:latin typeface="Arial" panose="020B0604020202020204" pitchFamily="34" charset="0"/>
                <a:ea typeface="Times New Roman" panose="02020603050405020304" pitchFamily="18" charset="0"/>
                <a:cs typeface="Arial" panose="020B0604020202020204" pitchFamily="34" charset="0"/>
              </a:rPr>
              <a:t>خضراء </a:t>
            </a:r>
            <a:r>
              <a:rPr lang="ar-TN" dirty="0">
                <a:latin typeface="Arial" panose="020B0604020202020204" pitchFamily="34" charset="0"/>
                <a:ea typeface="Times New Roman" panose="02020603050405020304" pitchFamily="18" charset="0"/>
                <a:cs typeface="Arial" panose="020B0604020202020204" pitchFamily="34" charset="0"/>
              </a:rPr>
              <a:t>ا</a:t>
            </a:r>
            <a:r>
              <a:rPr lang="ar-TN" sz="2800" dirty="0">
                <a:latin typeface="Arial" panose="020B0604020202020204" pitchFamily="34" charset="0"/>
                <a:ea typeface="Times New Roman" panose="02020603050405020304" pitchFamily="18" charset="0"/>
                <a:cs typeface="Arial" panose="020B0604020202020204" pitchFamily="34" charset="0"/>
              </a:rPr>
              <a:t>ستئناسا بعلامات إشارات المرور الضوئية وما تقتضيه من منع متشدد للون الأحمر الى ضرورة الانتباه للون البرتقالي والجواز للون الأخضر.</a:t>
            </a:r>
            <a:endParaRPr lang="fr-FR" sz="2800" dirty="0">
              <a:latin typeface="Arial" panose="020B0604020202020204" pitchFamily="34" charset="0"/>
              <a:ea typeface="Times New Roman" panose="02020603050405020304" pitchFamily="18" charset="0"/>
              <a:cs typeface="Arial" panose="020B0604020202020204" pitchFamily="34" charset="0"/>
            </a:endParaRPr>
          </a:p>
          <a:p>
            <a:pPr lvl="0" algn="just" rtl="1">
              <a:lnSpc>
                <a:spcPct val="100000"/>
              </a:lnSpc>
              <a:buFont typeface="Wingdings" panose="05000000000000000000" pitchFamily="2" charset="2"/>
              <a:buChar char="q"/>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اللائحة الحمراء:</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lvl="0" indent="0" algn="ctr" rtl="1">
              <a:lnSpc>
                <a:spcPct val="100000"/>
              </a:lnSpc>
              <a:buNone/>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غير قابلة للتنازل: لا يمكن لأحد أن يكون القاضي والحكم على حد السواء.</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lvl="0" indent="0" algn="ctr" rtl="1">
              <a:lnSpc>
                <a:spcPct val="100000"/>
              </a:lnSpc>
              <a:buNone/>
            </a:pP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 </a:t>
            </a:r>
            <a:r>
              <a:rPr lang="ar-TN"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القابلة للتنازل: هي حالات جدية يمكن تجاوزها إذا قبل الأطراف صراحة بها.</a:t>
            </a:r>
            <a:endParaRPr lang="fr-FR" sz="28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100000"/>
              </a:lnSpc>
              <a:buFont typeface="Wingdings" panose="05000000000000000000" pitchFamily="2" charset="2"/>
              <a:buChar char="q"/>
            </a:pPr>
            <a:r>
              <a:rPr lang="ar-TN"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rPr>
              <a:t>اللائحة البرتقالية: </a:t>
            </a:r>
            <a:endParaRPr lang="fr-FR"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800" dirty="0">
                <a:solidFill>
                  <a:schemeClr val="accent2"/>
                </a:solidFill>
                <a:latin typeface="Times New Roman" panose="02020603050405020304" pitchFamily="18" charset="0"/>
                <a:ea typeface="Times New Roman" panose="02020603050405020304" pitchFamily="18" charset="0"/>
                <a:cs typeface="Simplified Arabic" panose="02020603050405020304" pitchFamily="18" charset="-78"/>
              </a:rPr>
              <a:t>وتتضمن حالات تفرض على المحكم موجب الإفصاح ويعتبر الأطراف بمثابة القابلين بالمحكم إذ لم يتم الاعتراض في الوقت المناسب بهد الإفصاح</a:t>
            </a:r>
            <a:r>
              <a:rPr lang="ar-TN" sz="2800" dirty="0">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latin typeface="Times New Roman" panose="02020603050405020304" pitchFamily="18" charset="0"/>
              <a:ea typeface="Times New Roman" panose="02020603050405020304" pitchFamily="18" charset="0"/>
              <a:cs typeface="Simplified Arabic" panose="02020603050405020304" pitchFamily="18" charset="-78"/>
            </a:endParaRPr>
          </a:p>
          <a:p>
            <a:pPr lvl="0" algn="just" rtl="1">
              <a:lnSpc>
                <a:spcPct val="100000"/>
              </a:lnSpc>
              <a:buFont typeface="Wingdings" panose="05000000000000000000" pitchFamily="2" charset="2"/>
              <a:buChar char="q"/>
            </a:pPr>
            <a:r>
              <a:rPr lang="ar-TN"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rPr>
              <a:t>اللائحة الخضراء: </a:t>
            </a:r>
            <a:endParaRPr lang="fr-FR"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lvl="0" indent="0" algn="just" rtl="1">
              <a:lnSpc>
                <a:spcPct val="100000"/>
              </a:lnSpc>
              <a:buNone/>
            </a:pPr>
            <a:r>
              <a:rPr lang="ar-TN"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rPr>
              <a:t>وهي التي لا يوجد فيها أي تضارب فعلي في المصالح.</a:t>
            </a:r>
            <a:endParaRPr lang="fr-FR" sz="2800" dirty="0">
              <a:solidFill>
                <a:srgbClr val="00B05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endParaRPr lang="ar-TN" dirty="0"/>
          </a:p>
          <a:p>
            <a:pPr marL="0" indent="0">
              <a:lnSpc>
                <a:spcPct val="100000"/>
              </a:lnSpc>
              <a:buNone/>
            </a:pPr>
            <a:endParaRPr lang="fr-FR" dirty="0"/>
          </a:p>
          <a:p>
            <a:endParaRPr lang="fr-FR" dirty="0"/>
          </a:p>
        </p:txBody>
      </p:sp>
    </p:spTree>
    <p:extLst>
      <p:ext uri="{BB962C8B-B14F-4D97-AF65-F5344CB8AC3E}">
        <p14:creationId xmlns:p14="http://schemas.microsoft.com/office/powerpoint/2010/main" val="351852053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
                                        <p:tgtEl>
                                          <p:spTgt spid="3">
                                            <p:txEl>
                                              <p:pRg st="1" end="1"/>
                                            </p:txEl>
                                          </p:spTgt>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250"/>
                                        <p:tgtEl>
                                          <p:spTgt spid="3">
                                            <p:txEl>
                                              <p:pRg st="2" end="2"/>
                                            </p:txEl>
                                          </p:spTgt>
                                        </p:tgtEl>
                                      </p:cBhvr>
                                    </p:animEffect>
                                  </p:childTnLst>
                                </p:cTn>
                              </p:par>
                            </p:childTnLst>
                          </p:cTn>
                        </p:par>
                        <p:par>
                          <p:cTn id="16" fill="hold">
                            <p:stCondLst>
                              <p:cond delay="750"/>
                            </p:stCondLst>
                            <p:childTnLst>
                              <p:par>
                                <p:cTn id="17" presetID="42"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250"/>
                                        <p:tgtEl>
                                          <p:spTgt spid="3">
                                            <p:txEl>
                                              <p:pRg st="3" end="3"/>
                                            </p:txEl>
                                          </p:spTgt>
                                        </p:tgtEl>
                                      </p:cBhvr>
                                    </p:animEffect>
                                    <p:anim calcmode="lin" valueType="num">
                                      <p:cBhvr>
                                        <p:cTn id="20"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00"/>
                            </p:stCondLst>
                            <p:childTnLst>
                              <p:par>
                                <p:cTn id="23" presetID="1" presetClass="entr" presetSubtype="0" fill="hold"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nodeType="after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childTnLst>
                                </p:cTn>
                              </p:par>
                            </p:childTnLst>
                          </p:cTn>
                        </p:par>
                        <p:par>
                          <p:cTn id="28" fill="hold">
                            <p:stCondLst>
                              <p:cond delay="1000"/>
                            </p:stCondLst>
                            <p:childTnLst>
                              <p:par>
                                <p:cTn id="29" presetID="1"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par>
                          <p:cTn id="31" fill="hold">
                            <p:stCondLst>
                              <p:cond delay="1000"/>
                            </p:stCondLst>
                            <p:childTnLst>
                              <p:par>
                                <p:cTn id="32" presetID="1" presetClass="entr" presetSubtype="0" fill="hold"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childTnLst>
                                </p:cTn>
                              </p:par>
                            </p:childTnLst>
                          </p:cTn>
                        </p:par>
                        <p:par>
                          <p:cTn id="34" fill="hold">
                            <p:stCondLst>
                              <p:cond delay="1000"/>
                            </p:stCondLst>
                            <p:childTnLst>
                              <p:par>
                                <p:cTn id="35" presetID="1" presetClass="entr" presetSubtype="0" fill="hold" nodeType="after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3">
                                            <p:txEl>
                                              <p:pRg st="9" end="9"/>
                                            </p:txEl>
                                          </p:spTgt>
                                        </p:tgtEl>
                                        <p:attrNameLst>
                                          <p:attrName>style.visibility</p:attrName>
                                        </p:attrNameLst>
                                      </p:cBhvr>
                                      <p:to>
                                        <p:strVal val="visible"/>
                                      </p:to>
                                    </p:set>
                                  </p:childTnLst>
                                </p:cTn>
                              </p:par>
                            </p:childTnLst>
                          </p:cTn>
                        </p:par>
                        <p:par>
                          <p:cTn id="40" fill="hold">
                            <p:stCondLst>
                              <p:cond delay="1000"/>
                            </p:stCondLst>
                            <p:childTnLst>
                              <p:par>
                                <p:cTn id="41" presetID="1" presetClass="entr" presetSubtype="0" fill="hold" nodeType="after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22A9225-E6B5-4F25-9785-33D6DAFD3561}"/>
              </a:ext>
            </a:extLst>
          </p:cNvPr>
          <p:cNvSpPr>
            <a:spLocks noGrp="1"/>
          </p:cNvSpPr>
          <p:nvPr>
            <p:ph idx="1"/>
          </p:nvPr>
        </p:nvSpPr>
        <p:spPr>
          <a:xfrm>
            <a:off x="158804" y="282845"/>
            <a:ext cx="11439330" cy="6503437"/>
          </a:xfrm>
        </p:spPr>
        <p:txBody>
          <a:bodyPr>
            <a:normAutofit fontScale="55000" lnSpcReduction="20000"/>
          </a:bodyPr>
          <a:lstStyle/>
          <a:p>
            <a:pPr marL="0" indent="0" algn="r">
              <a:lnSpc>
                <a:spcPct val="120000"/>
              </a:lnSpc>
              <a:buNone/>
            </a:pPr>
            <a:r>
              <a:rPr lang="ar-TN" sz="4600" b="1" dirty="0">
                <a:solidFill>
                  <a:schemeClr val="accent1"/>
                </a:solidFill>
                <a:latin typeface="Arabic Typesetting" panose="03020402040406030203" pitchFamily="66" charset="-78"/>
                <a:cs typeface="Arabic Typesetting" panose="03020402040406030203" pitchFamily="66" charset="-78"/>
              </a:rPr>
              <a:t>         ج. الامتداد الزمني لمبدأ الحياد</a:t>
            </a:r>
            <a:endParaRPr lang="fr-FR" sz="3300" b="1"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rtl="1">
              <a:lnSpc>
                <a:spcPct val="120000"/>
              </a:lnSpc>
              <a:buNone/>
            </a:pP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للتفصيل في الامتداد الزمني لواجب حياد المحكم فأنه يكون من المنهجي </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التمييز بين مرحلتين وهما: مرحلة تواصل انعقاد الهيئة التحكيمية </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والتي ضبطت آجال اثارة التجريح في المحكم موضوع الشك في حياده والتي سوف نفصلها لاحقا عند التعرض الى التجريح في المحكم </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ثم مرحلة ما بعد صدور الحكم </a:t>
            </a:r>
            <a:r>
              <a:rPr lang="ar-TN" sz="33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وهو ما سنتناوله في هذه الفقرة.</a:t>
            </a:r>
            <a:r>
              <a:rPr lang="fr-FR"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p>
          <a:p>
            <a:pPr marL="0" indent="0" algn="just" rtl="1">
              <a:lnSpc>
                <a:spcPct val="120000"/>
              </a:lnSpc>
              <a:buNone/>
            </a:pP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فيما بعد صدور الحكم </a:t>
            </a:r>
            <a:r>
              <a:rPr lang="ar-TN" sz="3300" dirty="0" err="1">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فان مهمة المحكم تكون من المفروض قد انتهت ويرفع عنه هذا الواجب تجاه أطراف النزاع </a:t>
            </a:r>
            <a:r>
              <a:rPr lang="ar-TN" sz="3300" dirty="0" err="1">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 ، الا أنه يمكننا نفي ذلك ضرورة أن المحكم والهيئة التحكيمية بصفة أعم </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تبقى لها تواصل اجرائي مع القرار الصادر عنها لإصلاح الغلطات المادية أو اصدار أحكام شرح لحكمها كما أنه يمكنها أيضا اصدار حكما تكميلي.</a:t>
            </a:r>
            <a:endParaRPr lang="fr-FR"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وهذا ما يستشف من الأحكام المتعلقة بتعهد الهيئة التحكيمية بمطالب الإصلاح أو التفسير والتي يجب أن تقدم في أجل عشرين يوما من تاريخ الاعلام بالقرار </a:t>
            </a:r>
            <a:r>
              <a:rPr lang="ar-TN" sz="3300" dirty="0" err="1">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 والتي يجب عليها أن تنظر في هذه المطالب في أجل ثلاثين يوما من تاريخ تعهدها (الفصل 37) </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وهذا فيما يتعلق بالتحكيم الداخلي</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a:t>
            </a:r>
            <a:endParaRPr lang="fr-FR" sz="33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هذه الآجال تختلف نسبيا بمزيد التوسع في التحكيم الدولي </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اذ ومن خلال أحكام الفصل77 فان هيئة التحكيم يجوز لها من تلقاء نفسها اصلاح الأخطاء المادية التي تسربت الى قرارها من غلط في الحساب أو في الرسم أو غلط مادي. كما أنه و طبقا للفصل 78 تتعهد هيئة التحكيم و بناء على مطلب من أحد الأطراف و خلال الثلاثين يوما من الاعلام بالحكم – بمطالب الإصلاح أو شرح جزءا معين من الحكم على أن تبت في أجل ثلاثين يوما أو حتى </a:t>
            </a:r>
            <a:r>
              <a:rPr lang="ar-TN" sz="33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أن تصدر حكما تكميلي في جزء من الطلب وقع السهو عنه و لها أجلا أوسع في هذه الصورة وهو ستين يوما.</a:t>
            </a:r>
            <a:r>
              <a:rPr lang="ar-TN" sz="3300" dirty="0">
                <a:latin typeface="Times New Roman" panose="02020603050405020304" pitchFamily="18" charset="0"/>
                <a:ea typeface="Times New Roman" panose="02020603050405020304" pitchFamily="18" charset="0"/>
                <a:cs typeface="Simplified Arabic" panose="02020603050405020304" pitchFamily="18" charset="-78"/>
              </a:rPr>
              <a:t> </a:t>
            </a:r>
            <a:endParaRPr lang="fr-FR" sz="33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3200" dirty="0">
                <a:latin typeface="Times New Roman" panose="02020603050405020304" pitchFamily="18" charset="0"/>
                <a:ea typeface="Times New Roman" panose="02020603050405020304" pitchFamily="18" charset="0"/>
                <a:cs typeface="Simplified Arabic" panose="02020603050405020304" pitchFamily="18" charset="-78"/>
              </a:rPr>
              <a:t>و خلال هذه الفترة من تواصل التعهد لهيئة فان واجب الحياد يظل متواصلا على كاهل المحكم بحكم تواصل الإجراءات للعملية التحكيمية ذاتها الا أنه ما يطرح للنقاش </a:t>
            </a:r>
            <a:r>
              <a:rPr lang="ar-TN" sz="32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إمكانية سحب تطبيق أحكام الفصل 566 مجلة التزامات وعقود.</a:t>
            </a:r>
          </a:p>
          <a:p>
            <a:pPr marL="0" indent="0" algn="just" rtl="1">
              <a:lnSpc>
                <a:spcPct val="120000"/>
              </a:lnSpc>
              <a:buNone/>
            </a:pPr>
            <a:r>
              <a:rPr lang="ar-TN" sz="32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الفصل 566 يهم أعضاء المجالس الحكمية و كتاب المحاكم و المحامون و وكلاء الخصام و حجر عليهم جميعا ان يكسبوا</a:t>
            </a:r>
            <a:r>
              <a:rPr lang="ar-TN" sz="3200" dirty="0">
                <a:latin typeface="Times New Roman" panose="02020603050405020304" pitchFamily="18" charset="0"/>
                <a:ea typeface="Times New Roman" panose="02020603050405020304" pitchFamily="18" charset="0"/>
                <a:cs typeface="Simplified Arabic" panose="02020603050405020304" pitchFamily="18" charset="-78"/>
              </a:rPr>
              <a:t> الكسب بالشراء أو الاحالة لحقوق كانت موضوع نظرهم وكانت متنازع فيها لدى المحاكم التي يباشرون بها وظيفتهم و رتب المشرع جزاء البطلان بطلب ممن له مصلحة أو بدون طلب المذكورة .</a:t>
            </a:r>
          </a:p>
          <a:p>
            <a:pPr marL="0" indent="0" algn="just" rtl="1">
              <a:lnSpc>
                <a:spcPct val="120000"/>
              </a:lnSpc>
              <a:buNone/>
            </a:pPr>
            <a:r>
              <a:rPr lang="ar-TN" sz="3200" dirty="0">
                <a:latin typeface="Times New Roman" panose="02020603050405020304" pitchFamily="18" charset="0"/>
                <a:ea typeface="Times New Roman" panose="02020603050405020304" pitchFamily="18" charset="0"/>
                <a:cs typeface="Simplified Arabic" panose="02020603050405020304" pitchFamily="18" charset="-78"/>
              </a:rPr>
              <a:t>اذا أجزنا سحب تطبيق هذه الأحكام على المحكم ( و قد كنا سلمنا أنه القاضي الخاص ) فإن هذا الواجب في الحياد يتواصل بدون مدى.</a:t>
            </a:r>
          </a:p>
          <a:p>
            <a:endParaRPr lang="fr-FR" dirty="0"/>
          </a:p>
        </p:txBody>
      </p:sp>
    </p:spTree>
    <p:extLst>
      <p:ext uri="{BB962C8B-B14F-4D97-AF65-F5344CB8AC3E}">
        <p14:creationId xmlns:p14="http://schemas.microsoft.com/office/powerpoint/2010/main" val="9991584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250"/>
                                        <p:tgtEl>
                                          <p:spTgt spid="3">
                                            <p:txEl>
                                              <p:pRg st="1" end="1"/>
                                            </p:txEl>
                                          </p:spTgt>
                                        </p:tgtEl>
                                      </p:cBhvr>
                                    </p:animEffect>
                                  </p:childTnLst>
                                </p:cTn>
                              </p:par>
                            </p:childTnLst>
                          </p:cTn>
                        </p:par>
                        <p:par>
                          <p:cTn id="12" fill="hold">
                            <p:stCondLst>
                              <p:cond delay="5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250"/>
                                        <p:tgtEl>
                                          <p:spTgt spid="3">
                                            <p:txEl>
                                              <p:pRg st="2" end="2"/>
                                            </p:txEl>
                                          </p:spTgt>
                                        </p:tgtEl>
                                      </p:cBhvr>
                                    </p:animEffect>
                                  </p:childTnLst>
                                </p:cTn>
                              </p:par>
                            </p:childTnLst>
                          </p:cTn>
                        </p:par>
                        <p:par>
                          <p:cTn id="16" fill="hold">
                            <p:stCondLst>
                              <p:cond delay="75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250"/>
                                        <p:tgtEl>
                                          <p:spTgt spid="3">
                                            <p:txEl>
                                              <p:pRg st="3" end="3"/>
                                            </p:txEl>
                                          </p:spTgt>
                                        </p:tgtEl>
                                      </p:cBhvr>
                                    </p:animEffect>
                                  </p:childTnLst>
                                </p:cTn>
                              </p:par>
                            </p:childTnLst>
                          </p:cTn>
                        </p:par>
                        <p:par>
                          <p:cTn id="20" fill="hold">
                            <p:stCondLst>
                              <p:cond delay="1000"/>
                            </p:stCondLst>
                            <p:childTnLst>
                              <p:par>
                                <p:cTn id="21" presetID="22" presetClass="entr" presetSubtype="4"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250"/>
                                        <p:tgtEl>
                                          <p:spTgt spid="3">
                                            <p:txEl>
                                              <p:pRg st="4" end="4"/>
                                            </p:txEl>
                                          </p:spTgt>
                                        </p:tgtEl>
                                      </p:cBhvr>
                                    </p:animEffect>
                                  </p:childTnLst>
                                </p:cTn>
                              </p:par>
                            </p:childTnLst>
                          </p:cTn>
                        </p:par>
                        <p:par>
                          <p:cTn id="24" fill="hold">
                            <p:stCondLst>
                              <p:cond delay="1250"/>
                            </p:stCondLst>
                            <p:childTnLst>
                              <p:par>
                                <p:cTn id="25" presetID="22" presetClass="entr" presetSubtype="4"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250"/>
                                        <p:tgtEl>
                                          <p:spTgt spid="3">
                                            <p:txEl>
                                              <p:pRg st="5" end="5"/>
                                            </p:txEl>
                                          </p:spTgt>
                                        </p:tgtEl>
                                      </p:cBhvr>
                                    </p:animEffect>
                                  </p:childTnLst>
                                </p:cTn>
                              </p:par>
                            </p:childTnLst>
                          </p:cTn>
                        </p:par>
                        <p:par>
                          <p:cTn id="28" fill="hold">
                            <p:stCondLst>
                              <p:cond delay="1500"/>
                            </p:stCondLst>
                            <p:childTnLst>
                              <p:par>
                                <p:cTn id="29" presetID="22" presetClass="entr" presetSubtype="4"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wipe(down)">
                                      <p:cBhvr>
                                        <p:cTn id="31" dur="250"/>
                                        <p:tgtEl>
                                          <p:spTgt spid="3">
                                            <p:txEl>
                                              <p:pRg st="6" end="6"/>
                                            </p:txEl>
                                          </p:spTgt>
                                        </p:tgtEl>
                                      </p:cBhvr>
                                    </p:animEffect>
                                  </p:childTnLst>
                                </p:cTn>
                              </p:par>
                            </p:childTnLst>
                          </p:cTn>
                        </p:par>
                        <p:par>
                          <p:cTn id="32" fill="hold">
                            <p:stCondLst>
                              <p:cond delay="1750"/>
                            </p:stCondLst>
                            <p:childTnLst>
                              <p:par>
                                <p:cTn id="33" presetID="22" presetClass="entr" presetSubtype="4"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wipe(down)">
                                      <p:cBhvr>
                                        <p:cTn id="35" dur="25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AFD8A9D-660E-45B0-AEFA-324FD48946C8}"/>
              </a:ext>
            </a:extLst>
          </p:cNvPr>
          <p:cNvSpPr>
            <a:spLocks noGrp="1"/>
          </p:cNvSpPr>
          <p:nvPr>
            <p:ph idx="1"/>
          </p:nvPr>
        </p:nvSpPr>
        <p:spPr>
          <a:xfrm>
            <a:off x="1" y="89646"/>
            <a:ext cx="12192000" cy="6377827"/>
          </a:xfrm>
        </p:spPr>
        <p:txBody>
          <a:bodyPr>
            <a:normAutofit/>
          </a:bodyPr>
          <a:lstStyle/>
          <a:p>
            <a:pPr marL="449580" indent="0" algn="ctr">
              <a:lnSpc>
                <a:spcPct val="150000"/>
              </a:lnSpc>
              <a:buNone/>
            </a:pPr>
            <a:r>
              <a:rPr lang="ar-TN" sz="5100"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عينات من تطبيقات فقه القضا</a:t>
            </a:r>
            <a:r>
              <a:rPr lang="ar-TN" sz="5100"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ء</a:t>
            </a:r>
            <a:r>
              <a:rPr lang="fr-FR" sz="5100"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∙2</a:t>
            </a:r>
            <a:endParaRPr lang="ar-TN" sz="5100" dirty="0">
              <a:solidFill>
                <a:srgbClr val="0070C0"/>
              </a:solidFill>
              <a:latin typeface="Arabic Typesetting" panose="03020402040406030203" pitchFamily="66" charset="-78"/>
              <a:cs typeface="Arabic Typesetting" panose="03020402040406030203" pitchFamily="66" charset="-78"/>
            </a:endParaRPr>
          </a:p>
          <a:p>
            <a:pPr marL="0" indent="0" algn="r">
              <a:buNone/>
            </a:pP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*قرار محكمة الاستئناف بتونس عـ40438ـدد مؤرخ في 10/12/2013:( إخفاء علاقات لعضو هيئة تحكيم بغرفة التجارة الدولية بباريس).</a:t>
            </a:r>
            <a:endParaRPr lang="fr-FR"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506730" indent="-285750" algn="just" rtl="1">
              <a:lnSpc>
                <a:spcPct val="100000"/>
              </a:lnSpc>
              <a:buFont typeface="Wingdings" panose="05000000000000000000" pitchFamily="2" charset="2"/>
              <a:buChar char="ü"/>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كان من الواجب القيام بالتصريح وانتظار مدى إمكانية القبول بهذه العلاقات بين أعضاء هيئة التحكيم ومحامي الطرف الآخر في الدعوى وإمكانية طلب تنحي المحكم لو قام هذا الأخير بواجب التصريح.</a:t>
            </a:r>
            <a:endParaRPr lang="fr-FR"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506730" indent="-285750" algn="just" rtl="1">
              <a:buFont typeface="Wingdings" panose="05000000000000000000" pitchFamily="2" charset="2"/>
              <a:buChar char="ü"/>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وأن مجرد ارتباط محامي أحد الأطراف بعلاقات خاصة مهنية أو غيرها ( </a:t>
            </a:r>
            <a:r>
              <a:rPr lang="ar-TN" sz="2000" dirty="0" err="1">
                <a:effectLst/>
                <a:latin typeface="Times New Roman" panose="02020603050405020304" pitchFamily="18" charset="0"/>
                <a:ea typeface="Times New Roman" panose="02020603050405020304" pitchFamily="18" charset="0"/>
                <a:cs typeface="Simplified Arabic" panose="02020603050405020304" pitchFamily="18" charset="-78"/>
              </a:rPr>
              <a:t>جمعياتية</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 مع أعضاء الهيئة التحكيمية من شأنه الإيحاء بالشك في استقلالية تلك الهيئة في نظر الطرف الآخر بقطع النظر عن مدى تأثير تلك العلاقة على استقلالية المحكم وحياده في الواقع خاصة وأن هيئة التحكيم </a:t>
            </a: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مبنية</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على أساس الثقة والحياد وتسعى لفض النزاع بدون تحيز لأي طرف وكان من واجب المحكمين المحافظة على القواعد الهادفة إلى إرساء الثقة بين الأطراف المتدخلة في إجراءات التحكيم </a:t>
            </a: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ا</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حترام مقتضيات القانون الداخلي لغرفة التحكيم الدولية بباريس في هذا الشأن</a:t>
            </a: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a:t>
            </a:r>
            <a:endParaRPr lang="fr-FR"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algn="r"/>
            <a:endParaRPr lang="ar-TN" sz="2000" dirty="0"/>
          </a:p>
          <a:p>
            <a:pPr marL="0" indent="0" algn="r">
              <a:buNone/>
            </a:pPr>
            <a:r>
              <a:rPr lang="ar-TN" sz="2000" dirty="0">
                <a:solidFill>
                  <a:srgbClr val="FF0000"/>
                </a:solidFill>
                <a:ea typeface="Times New Roman" panose="02020603050405020304" pitchFamily="18" charset="0"/>
                <a:cs typeface="Simplified Arabic" panose="02020603050405020304" pitchFamily="18" charset="-78"/>
              </a:rPr>
              <a:t>  *قرار محكمة التعقيب عـ5139ـدد المؤرخ في 20/02/2001 التصريح بعلاقة تعامل بين محامي طرف ومحكم معين و تصريحه مرتين بهذه العلاقة.</a:t>
            </a:r>
            <a:endParaRPr lang="fr-FR" sz="2000" dirty="0">
              <a:solidFill>
                <a:srgbClr val="FF0000"/>
              </a:solidFill>
              <a:ea typeface="Times New Roman" panose="02020603050405020304" pitchFamily="18" charset="0"/>
              <a:cs typeface="Simplified Arabic" panose="02020603050405020304" pitchFamily="18" charset="-78"/>
            </a:endParaRPr>
          </a:p>
          <a:p>
            <a:pPr marL="0" indent="0" algn="r">
              <a:buNone/>
            </a:pPr>
            <a:r>
              <a:rPr lang="fr-FR" sz="2000" dirty="0">
                <a:ea typeface="Times New Roman" panose="02020603050405020304" pitchFamily="18" charset="0"/>
                <a:cs typeface="Simplified Arabic" panose="02020603050405020304" pitchFamily="18" charset="-78"/>
              </a:rPr>
              <a:t> </a:t>
            </a:r>
            <a:r>
              <a:rPr lang="ar-TN" sz="2000" dirty="0">
                <a:ea typeface="Times New Roman" panose="02020603050405020304" pitchFamily="18" charset="0"/>
                <a:cs typeface="Simplified Arabic" panose="02020603050405020304" pitchFamily="18" charset="-78"/>
              </a:rPr>
              <a:t>"وخلافا لما دفعت به الطاعنة فإن المحكم المخدوش في استقلاليته وحياده كان صرح كتابيا بما يربطه بالشركة ... من علاقة عمل بوصفه محاميا لها إلا أن الطاعنة لم تبد أي احتراز على الرسالة الأولى والرسالة الثانية ولم تثر أي احتراز أمام هيئة التحكيم في موضوع حياد المحكم ... وترتيبا على ذلك فإن الحكم المعقب قد أصاب المرمى لما اعتبر أن هيئة التحكيم قانونية بناء على أن ما دفعت به الطاعنة من عدم حياد المحكم في غير طريقه طالما أن الطاعنة </a:t>
            </a:r>
            <a:r>
              <a:rPr lang="ar-TN" sz="2000" b="1" dirty="0">
                <a:ea typeface="Times New Roman" panose="02020603050405020304" pitchFamily="18" charset="0"/>
                <a:cs typeface="Simplified Arabic" panose="02020603050405020304" pitchFamily="18" charset="-78"/>
              </a:rPr>
              <a:t>أعرضت عن التجريح فيه طيلة فترة التحكيم وبالتالي تكون قد قبلت بتحكيمه".</a:t>
            </a:r>
            <a:endParaRPr lang="fr-FR" sz="2000" dirty="0">
              <a:ea typeface="Times New Roman" panose="02020603050405020304" pitchFamily="18" charset="0"/>
              <a:cs typeface="Simplified Arabic" panose="02020603050405020304" pitchFamily="18" charset="-78"/>
            </a:endParaRPr>
          </a:p>
          <a:p>
            <a:pPr marL="0" indent="0" algn="r">
              <a:buNone/>
            </a:pPr>
            <a:endParaRPr lang="fr-FR" dirty="0"/>
          </a:p>
          <a:p>
            <a:endParaRPr lang="fr-FR" dirty="0"/>
          </a:p>
        </p:txBody>
      </p:sp>
    </p:spTree>
    <p:extLst>
      <p:ext uri="{BB962C8B-B14F-4D97-AF65-F5344CB8AC3E}">
        <p14:creationId xmlns:p14="http://schemas.microsoft.com/office/powerpoint/2010/main" val="20279891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1000"/>
                                        <p:tgtEl>
                                          <p:spTgt spid="3">
                                            <p:txEl>
                                              <p:pRg st="1" end="1"/>
                                            </p:txEl>
                                          </p:spTgt>
                                        </p:tgtEl>
                                      </p:cBhvr>
                                    </p:animEffect>
                                    <p:anim calcmode="lin" valueType="num">
                                      <p:cBhvr>
                                        <p:cTn id="1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10" presetClass="entr" presetSubtype="0"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par>
                          <p:cTn id="18" fill="hold">
                            <p:stCondLst>
                              <p:cond delay="2000"/>
                            </p:stCondLst>
                            <p:childTnLst>
                              <p:par>
                                <p:cTn id="19" presetID="10" presetClass="entr" presetSubtype="0" fill="hold" grpId="0" nodeType="after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80A4985-742F-63CF-2CB5-C692DEFA457F}"/>
              </a:ext>
            </a:extLst>
          </p:cNvPr>
          <p:cNvSpPr>
            <a:spLocks noGrp="1"/>
          </p:cNvSpPr>
          <p:nvPr>
            <p:ph idx="1"/>
          </p:nvPr>
        </p:nvSpPr>
        <p:spPr>
          <a:xfrm>
            <a:off x="0" y="0"/>
            <a:ext cx="12057529" cy="6529389"/>
          </a:xfrm>
        </p:spPr>
        <p:txBody>
          <a:bodyPr>
            <a:normAutofit/>
          </a:bodyPr>
          <a:lstStyle/>
          <a:p>
            <a:pPr marL="0" indent="0" algn="r">
              <a:buNone/>
            </a:pPr>
            <a:endParaRPr lang="ar-TN" sz="2000" dirty="0">
              <a:solidFill>
                <a:srgbClr val="FF0000"/>
              </a:solidFill>
            </a:endParaRPr>
          </a:p>
          <a:p>
            <a:pPr marL="0" indent="0" algn="r">
              <a:buNone/>
            </a:pPr>
            <a:r>
              <a:rPr lang="ar-TN" sz="2000" dirty="0">
                <a:solidFill>
                  <a:srgbClr val="FF0000"/>
                </a:solidFill>
              </a:rPr>
              <a:t>* قرار الدوائر المجتمعة لمحكمة التعقيب عـ20918 ـ</a:t>
            </a:r>
            <a:r>
              <a:rPr lang="ar-TN" sz="2000" dirty="0" err="1">
                <a:solidFill>
                  <a:srgbClr val="FF0000"/>
                </a:solidFill>
              </a:rPr>
              <a:t>دد</a:t>
            </a:r>
            <a:r>
              <a:rPr lang="ar-TN" sz="2000" dirty="0">
                <a:solidFill>
                  <a:srgbClr val="FF0000"/>
                </a:solidFill>
              </a:rPr>
              <a:t> بتاريخ 2018.06.28 (افصاح المحكم عن موقفه من النزاع صلب الحكم)</a:t>
            </a:r>
          </a:p>
          <a:p>
            <a:pPr marL="0" indent="0" algn="r">
              <a:buNone/>
            </a:pPr>
            <a:r>
              <a:rPr lang="ar-TN" sz="2000" dirty="0"/>
              <a:t>من المعلوم في القانون التونسي أن  من حالات تعهد الدوائر المجتمعة هي التعقيب للمرة الثانية و لنفس السبب و كان الاشكال محل الخلاف  بين محكمة الاستئناف بتونس ومحكمة التعقيب هو </a:t>
            </a:r>
            <a:r>
              <a:rPr lang="ar-TN" sz="2000" dirty="0">
                <a:solidFill>
                  <a:srgbClr val="FF0000"/>
                </a:solidFill>
              </a:rPr>
              <a:t>"جواز افشاء سرية المفاوضة بتضمين رأي كل محكم بالقرار </a:t>
            </a:r>
            <a:r>
              <a:rPr lang="ar-TN" sz="2000" dirty="0" err="1">
                <a:solidFill>
                  <a:srgbClr val="FF0000"/>
                </a:solidFill>
              </a:rPr>
              <a:t>التحكيمي</a:t>
            </a:r>
            <a:r>
              <a:rPr lang="ar-TN" sz="2000" dirty="0">
                <a:solidFill>
                  <a:srgbClr val="FF0000"/>
                </a:solidFill>
              </a:rPr>
              <a:t> على انفراده؟"</a:t>
            </a:r>
          </a:p>
          <a:p>
            <a:pPr marL="0" indent="0" algn="r">
              <a:buNone/>
            </a:pPr>
            <a:r>
              <a:rPr lang="ar-TN" sz="2000" dirty="0"/>
              <a:t>محكمة الاستئناف بتونس اعتبرت أن هذا مخالف لمبدأ سرية المفاوضة له تأثير مباشر على حياد الأطراف و استقلاليتهم عن أطراف النزاع بما يجعل الحكم باطل. </a:t>
            </a:r>
            <a:r>
              <a:rPr lang="ar-TN" sz="2000" dirty="0">
                <a:solidFill>
                  <a:srgbClr val="FF0000"/>
                </a:solidFill>
              </a:rPr>
              <a:t>الا أن محكمة التعقيب بدوائرها المجتمعة وضحت زمنيا مدى التزام المحكم بسرية المفاوضة و منه التزامه بالحياد .</a:t>
            </a:r>
          </a:p>
          <a:p>
            <a:pPr marL="0" indent="0" algn="r">
              <a:buNone/>
            </a:pPr>
            <a:r>
              <a:rPr lang="ar-TN" sz="2000" dirty="0">
                <a:solidFill>
                  <a:srgbClr val="FF0000"/>
                </a:solidFill>
              </a:rPr>
              <a:t>و تعليل الدوائر المجتمعة من المهم عرضه:</a:t>
            </a:r>
          </a:p>
          <a:p>
            <a:pPr marL="0" indent="0" algn="r">
              <a:buNone/>
            </a:pPr>
            <a:r>
              <a:rPr lang="ar-TN" sz="2000" dirty="0">
                <a:solidFill>
                  <a:srgbClr val="FF0000"/>
                </a:solidFill>
              </a:rPr>
              <a:t>            " </a:t>
            </a:r>
            <a:r>
              <a:rPr lang="ar-TN" sz="2000" dirty="0"/>
              <a:t>ان المفاوضة في مادة التحكيم تمتد من بداية عمل الهيئة التحكيمية الى تاريخ صدور القرار </a:t>
            </a:r>
            <a:r>
              <a:rPr lang="ar-TN" sz="2000" dirty="0" err="1"/>
              <a:t>التحكيمي</a:t>
            </a:r>
            <a:r>
              <a:rPr lang="ar-TN" sz="2000" dirty="0"/>
              <a:t> ، </a:t>
            </a:r>
            <a:r>
              <a:rPr lang="ar-TN" sz="2000" dirty="0">
                <a:solidFill>
                  <a:srgbClr val="FF0000"/>
                </a:solidFill>
              </a:rPr>
              <a:t>أي أنها تستغرق كامل زمن سير إجراءات الخصومة</a:t>
            </a:r>
            <a:r>
              <a:rPr lang="ar-TN" sz="2000" dirty="0"/>
              <a:t>، وهي فترة يجب أن يلتزم المحكمون فيها بسرية المفاوضة احتراما لمبدأ المساواة بين الأطراف باعتباره من مستلزمات المحاكمة العادلة . ذلك أن تعمد أحد المحكمين اعلام أحد أطراف النزاع دوريا بآخر تطورات أراء المحكمين يختل معه مبدأ المساواة بين الخصوم، ضرورة أن الطرف المستفيد من العلم  بتطور توجه و تفكير الهيئة  يمكنه ملاءمة استراتيجية دفاعه و تطويع ردوده على ضوء ذلك.</a:t>
            </a:r>
          </a:p>
          <a:p>
            <a:pPr marL="0" indent="0" algn="r">
              <a:buNone/>
            </a:pPr>
            <a:r>
              <a:rPr lang="ar-TN" sz="2000" dirty="0"/>
              <a:t>             و </a:t>
            </a:r>
            <a:r>
              <a:rPr lang="ar-TN" sz="2000" dirty="0">
                <a:solidFill>
                  <a:srgbClr val="FF0000"/>
                </a:solidFill>
              </a:rPr>
              <a:t>حيث و بصدور القرار </a:t>
            </a:r>
            <a:r>
              <a:rPr lang="ar-TN" sz="2000" dirty="0" err="1">
                <a:solidFill>
                  <a:srgbClr val="FF0000"/>
                </a:solidFill>
              </a:rPr>
              <a:t>التحكيمي</a:t>
            </a:r>
            <a:r>
              <a:rPr lang="ar-TN" sz="2000" dirty="0">
                <a:solidFill>
                  <a:srgbClr val="FF0000"/>
                </a:solidFill>
              </a:rPr>
              <a:t> تنتهي الصبغة الآمرة  لسرية المفاوضة </a:t>
            </a:r>
            <a:r>
              <a:rPr lang="ar-TN" sz="2000" dirty="0"/>
              <a:t>لتنقلب الى قاعدة حمائية للمحكم لا غير. فالمحكم عندما يصدع برأيه المخالف في هذا الطور ، انما اختار التخلي عن الحماية التي تمنحها له سرية المفاوضة، و أعمل بالتالي إمكانية خولها له القانون و لا يترتب عنها أي ضرر للأطراف.</a:t>
            </a:r>
          </a:p>
          <a:p>
            <a:pPr marL="0" indent="0" algn="r">
              <a:buNone/>
            </a:pPr>
            <a:r>
              <a:rPr lang="ar-TN" sz="2000" dirty="0">
                <a:solidFill>
                  <a:srgbClr val="FF0000"/>
                </a:solidFill>
              </a:rPr>
              <a:t>             و حيث بناء على ما تقدم فان تدوين مختلف آراء المحكمين كل على حدى ضمن الحكم </a:t>
            </a:r>
            <a:r>
              <a:rPr lang="ar-TN" sz="2000" dirty="0" err="1">
                <a:solidFill>
                  <a:srgbClr val="FF0000"/>
                </a:solidFill>
              </a:rPr>
              <a:t>التحكيمي</a:t>
            </a:r>
            <a:r>
              <a:rPr lang="ar-TN" sz="2000" dirty="0">
                <a:solidFill>
                  <a:srgbClr val="FF0000"/>
                </a:solidFill>
              </a:rPr>
              <a:t> لا يعد اخلالا بقواعد الاجراءات الأساسية و لا ينال من مبدأ سرية المفاوضة، كما ليس من شأنه أن يكون له تأثير مباشر على حياد المحكمين و استقلاليتهم على أطراف النزاع".</a:t>
            </a:r>
            <a:endParaRPr lang="fr-FR" sz="2000" dirty="0">
              <a:solidFill>
                <a:srgbClr val="FF0000"/>
              </a:solidFill>
            </a:endParaRPr>
          </a:p>
        </p:txBody>
      </p:sp>
    </p:spTree>
    <p:extLst>
      <p:ext uri="{BB962C8B-B14F-4D97-AF65-F5344CB8AC3E}">
        <p14:creationId xmlns:p14="http://schemas.microsoft.com/office/powerpoint/2010/main" val="307208123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500"/>
                                        <p:tgtEl>
                                          <p:spTgt spid="3">
                                            <p:txEl>
                                              <p:pRg st="2" end="2"/>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arn(inVertical)">
                                      <p:cBhvr>
                                        <p:cTn id="15" dur="500"/>
                                        <p:tgtEl>
                                          <p:spTgt spid="3">
                                            <p:txEl>
                                              <p:pRg st="3" end="3"/>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arn(inVertical)">
                                      <p:cBhvr>
                                        <p:cTn id="27" dur="500"/>
                                        <p:tgtEl>
                                          <p:spTgt spid="3">
                                            <p:txEl>
                                              <p:pRg st="6" end="6"/>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arn(inVertical)">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7B8848E-309F-1BCB-02C6-3EE3FD5BF83C}"/>
              </a:ext>
            </a:extLst>
          </p:cNvPr>
          <p:cNvSpPr>
            <a:spLocks noGrp="1"/>
          </p:cNvSpPr>
          <p:nvPr>
            <p:ph idx="1"/>
          </p:nvPr>
        </p:nvSpPr>
        <p:spPr>
          <a:xfrm>
            <a:off x="628650" y="609600"/>
            <a:ext cx="11163300" cy="5624513"/>
          </a:xfrm>
        </p:spPr>
        <p:txBody>
          <a:bodyPr>
            <a:normAutofit/>
          </a:bodyPr>
          <a:lstStyle/>
          <a:p>
            <a:pPr marL="0" indent="0" algn="just" rtl="1">
              <a:spcAft>
                <a:spcPts val="0"/>
              </a:spcAft>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قرار لمحكمة التعقيب عـ13479ـدد مؤرخ في 10/11/2014 (رئيس هيئة التحكيم عين وزيرا للعدل)</a:t>
            </a:r>
          </a:p>
          <a:p>
            <a:pPr marL="0" indent="0" algn="just" rtl="1">
              <a:spcAft>
                <a:spcPts val="0"/>
              </a:spcAft>
              <a:buNone/>
            </a:pP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رئيس هيئة التحكيم عين وزيرا للعدل </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وبعد 15 يوما نطق بالحكم فاعتبرت طالبة الابطال للقرار </a:t>
            </a:r>
            <a:r>
              <a:rPr lang="ar-TN" sz="20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أن رئي</a:t>
            </a: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س الهيئة أصبح مشرفا على المرفق العام للقضاء مما يثير شكوكا حول استقلاليته و الحياد و عليه لا يحق له النطق بالحكم . شخصيا أرى أن </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هذا الدفع يفترض رده ضرورة أن إجراءات المرافعة قد ختمت إلا أن محكمة الاستئناف قضت بإبطال الحكم </a:t>
            </a:r>
            <a:r>
              <a:rPr lang="ar-TN" sz="20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لأن الهيئة التحكيمية لم تتناول هذا الدفع بالنظر والرد عليه سلبا أو إيجابا واعتبرت ذلك إخلالا بواجب التعليل المحمول عليها قانونا وهو ما أيدته محكمة التعقيب.</a:t>
            </a:r>
            <a:endParaRPr lang="fr-FR"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وما يعاب على محكمة الاستئناف ثم محكمة التعقيب عدم التدقيق من كونه قد ختمت المرافعة في القضية أصلا ثم هل إن تعيين رئيس الهيئة كوزير عدل من شأنه أن يثير شكوكا حول حياده خاصة وأنه معين من طرفي الخصومة باعتباره المحكم الثالث وليس من أحدهما. </a:t>
            </a:r>
            <a:endParaRPr lang="ar-TN"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*قرار محكمة استئناف تونس عدد 25825 مؤرخ في 2012.03.13 اعتبر أن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الانتماء الى جهة ترابية </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معينة لا يعد سببا لنفي الاستقلالية أو الحياد... فوحدة الجهة التي ينتمي اليها رئيس الهيئة التحكيمية و وكيل المطلوبة ليس من شأنه أن يمس من حياده</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p>
          <a:p>
            <a:pPr marL="0" indent="0" algn="just" rtl="1">
              <a:spcAft>
                <a:spcPts val="0"/>
              </a:spcAft>
              <a:buNone/>
            </a:pP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*قرار تعقيبي مدني عدد 25916 مؤرخ في 2009.06.04 </a:t>
            </a:r>
            <a:r>
              <a:rPr lang="ar-TN" sz="20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ان صفة المحكم الثالث كأستاذ جامعي و هو موظف لدى الدولة لا ينزع عنه الاستقلالية و الحياد اذا كان أحد أطراف النزاع شركة خفية الاسم تساهم الدولة في رأسمالها.</a:t>
            </a:r>
          </a:p>
          <a:p>
            <a:pPr marL="0" indent="0" algn="just" rtl="1">
              <a:spcAft>
                <a:spcPts val="0"/>
              </a:spcAft>
              <a:buNone/>
            </a:pP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*قرار استئناف تونس عدد 98036 مؤرخ في 2009.12.22 </a:t>
            </a:r>
            <a:r>
              <a:rPr lang="ar-TN" sz="20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ان الإقرار بوجود علاقة قرابة و ان كانت بعيدة </a:t>
            </a: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فان من شأنها لا محالة أن تبرر طلب التجريح ... و أن المحكمة ترى على هذا أن مطلب التجريح كان مقبولا على اعتبار الشكوك المثارة من الطالبة مبررة ... و أن الإبقاء على المحكم المجرح فيه من شأنه تثبيت عدم اطمئنانها الى شفافية سير القضية التحكيمية...."</a:t>
            </a:r>
          </a:p>
          <a:p>
            <a:pPr marL="0" indent="0" algn="just" rtl="1">
              <a:spcAft>
                <a:spcPts val="0"/>
              </a:spcAft>
              <a:buNone/>
            </a:pPr>
            <a:endParaRPr lang="ar-TN" sz="20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latin typeface="Times New Roman" panose="02020603050405020304" pitchFamily="18" charset="0"/>
                <a:ea typeface="Times New Roman" panose="02020603050405020304" pitchFamily="18" charset="0"/>
                <a:cs typeface="Simplified Arabic" panose="02020603050405020304" pitchFamily="18" charset="-78"/>
              </a:rPr>
              <a:t>و بالإشارة من خلال هذه القرارات الأخيرة الى التجريح فإن هذا يجرنا الى المرور الى الجزء الثاني و المتعلق بجزاء الاخلال بمبدأ الحياد.</a:t>
            </a:r>
          </a:p>
          <a:p>
            <a:pPr marL="0" indent="0" algn="just" rtl="1">
              <a:spcAft>
                <a:spcPts val="0"/>
              </a:spcAft>
              <a:buNone/>
            </a:pPr>
            <a:endParaRPr lang="fr-FR"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365546246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6B857EF-0306-4100-A1DE-DD2E4836BED2}"/>
              </a:ext>
            </a:extLst>
          </p:cNvPr>
          <p:cNvSpPr>
            <a:spLocks noGrp="1"/>
          </p:cNvSpPr>
          <p:nvPr>
            <p:ph idx="1"/>
          </p:nvPr>
        </p:nvSpPr>
        <p:spPr>
          <a:xfrm>
            <a:off x="195943" y="190500"/>
            <a:ext cx="11709917" cy="7162800"/>
          </a:xfrm>
        </p:spPr>
        <p:txBody>
          <a:bodyPr>
            <a:normAutofit/>
          </a:bodyPr>
          <a:lstStyle/>
          <a:p>
            <a:pPr marL="0" indent="0" algn="ctr" rtl="1">
              <a:buNone/>
            </a:pPr>
            <a:r>
              <a:rPr lang="ar-TN" sz="4000" b="1" dirty="0">
                <a:solidFill>
                  <a:srgbClr val="0070C0"/>
                </a:solidFill>
                <a:latin typeface="Arabic Typesetting" panose="03020402040406030203" pitchFamily="66" charset="-78"/>
                <a:cs typeface="Arabic Typesetting" panose="03020402040406030203" pitchFamily="66" charset="-78"/>
              </a:rPr>
              <a:t>الجزء </a:t>
            </a:r>
            <a:r>
              <a:rPr lang="ar-TN" sz="4000" b="1" dirty="0" err="1">
                <a:solidFill>
                  <a:srgbClr val="0070C0"/>
                </a:solidFill>
                <a:latin typeface="Arabic Typesetting" panose="03020402040406030203" pitchFamily="66" charset="-78"/>
                <a:cs typeface="Arabic Typesetting" panose="03020402040406030203" pitchFamily="66" charset="-78"/>
              </a:rPr>
              <a:t>الثاني:جزاء</a:t>
            </a:r>
            <a:r>
              <a:rPr lang="ar-TN" sz="4000" b="1" dirty="0">
                <a:solidFill>
                  <a:srgbClr val="0070C0"/>
                </a:solidFill>
                <a:latin typeface="Arabic Typesetting" panose="03020402040406030203" pitchFamily="66" charset="-78"/>
                <a:cs typeface="Arabic Typesetting" panose="03020402040406030203" pitchFamily="66" charset="-78"/>
              </a:rPr>
              <a:t> الاخلال بمبدأ الحياد</a:t>
            </a:r>
          </a:p>
          <a:p>
            <a:pPr marL="0" indent="0" algn="r" rtl="1">
              <a:buNone/>
            </a:pPr>
            <a:r>
              <a:rPr lang="ar-TN" sz="2000" dirty="0">
                <a:latin typeface="Simplified Arabic" panose="02020603050405020304" pitchFamily="18" charset="-78"/>
                <a:ea typeface="Times New Roman" panose="02020603050405020304" pitchFamily="18" charset="0"/>
                <a:cs typeface="Simplified Arabic" panose="02020603050405020304" pitchFamily="18" charset="-78"/>
              </a:rPr>
              <a:t>الجزاء نفصل الحديث فيه بالجزاء المتصل بشخص المحكم (1) ثم الجزاء المسلط على أعماله (2) عند ثبوت اخلاله  بمبدأ الحياد.</a:t>
            </a:r>
            <a:endParaRPr lang="ar-TN" sz="2000" dirty="0">
              <a:effectLst/>
              <a:latin typeface="Simplified Arabic" panose="02020603050405020304" pitchFamily="18" charset="-78"/>
              <a:ea typeface="Times New Roman" panose="02020603050405020304" pitchFamily="18" charset="0"/>
              <a:cs typeface="Simplified Arabic" panose="02020603050405020304" pitchFamily="18" charset="-78"/>
            </a:endParaRPr>
          </a:p>
          <a:p>
            <a:pPr marL="0" indent="0" algn="ctr" rtl="1">
              <a:spcAft>
                <a:spcPts val="0"/>
              </a:spcAft>
              <a:buNone/>
            </a:pPr>
            <a:r>
              <a:rPr lang="ar-TN" sz="4400"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1</a:t>
            </a:r>
            <a:r>
              <a:rPr lang="ar-TN" sz="4400"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.الجزاء المتصل بشخص المحكم:</a:t>
            </a:r>
            <a:endParaRPr lang="fr-FR" sz="4400" dirty="0">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إن الجزاء المتصل بشخص المحكم يقتضي التفصيل فيه لما يهم مرحلة انطلاق العملية التحكيمية وإلى حين صدور القرار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وذلك بإمكانية إثارة التجريح في المحكم المؤدي إلى تخليه أو عزله (أ) إلى جانب إمكانية قيام مسؤوليته المدنية (ب)  وكذلك الجزائية (ج) ؟.</a:t>
            </a:r>
            <a:endParaRPr lang="ar-TN" sz="1800" dirty="0">
              <a:solidFill>
                <a:schemeClr val="accent1"/>
              </a:solidFill>
            </a:endParaRPr>
          </a:p>
          <a:p>
            <a:pPr marL="3657600" lvl="8" indent="0" algn="r">
              <a:buNone/>
            </a:pPr>
            <a:r>
              <a:rPr lang="ar-TN" sz="3200" dirty="0">
                <a:solidFill>
                  <a:srgbClr val="0070C0"/>
                </a:solidFill>
                <a:latin typeface="Arabic Typesetting" panose="03020402040406030203" pitchFamily="66" charset="-78"/>
                <a:cs typeface="Arabic Typesetting" panose="03020402040406030203" pitchFamily="66" charset="-78"/>
              </a:rPr>
              <a:t>         أ. التجريح آلية للتخلي أو لعزل المحكم   </a:t>
            </a:r>
          </a:p>
          <a:p>
            <a:pPr marL="0" indent="0" algn="just" rtl="1">
              <a:spcAft>
                <a:spcPts val="0"/>
              </a:spcAft>
              <a:buNone/>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أشارت مجلة التحكيم إلى آلية التجريح في المحكم صلب الفصل 22 المتعلق بالتحكيم الداخلي وأحالت إلى تطبيق الإجراءات الواردة بمجلة المرافعات المدنية والتجارية بالتأكيد على أنه "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يجرج أيضا في المحكم بمثل ما يجرح به في القاضي</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وهو ما يتجه سحبها على المحكم في التحكيم الدولي رغما عن عدم إحالة الفصل 57 مجلة التحكيم إلى النظام القانوني للتجريح في القاضي.</a:t>
            </a:r>
          </a:p>
          <a:p>
            <a:pPr marL="0" indent="0" algn="ctr" rtl="1">
              <a:spcAft>
                <a:spcPts val="0"/>
              </a:spcAft>
              <a:buNone/>
            </a:pPr>
            <a:r>
              <a:rPr lang="ar-TN" sz="32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إثارة التجريح: من يثير التجريح؟</a:t>
            </a:r>
            <a:endParaRPr lang="fr-FR" sz="32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مبدئيا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الطرف الذي له مصلحة </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في ذلك ويعتبر الشخص المقترح عند تركيز الهيئة التحكيمية عليه قرينة </a:t>
            </a:r>
            <a:r>
              <a:rPr lang="ar-TN" sz="2000" dirty="0" err="1">
                <a:effectLst/>
                <a:latin typeface="Times New Roman" panose="02020603050405020304" pitchFamily="18" charset="0"/>
                <a:ea typeface="Times New Roman" panose="02020603050405020304" pitchFamily="18" charset="0"/>
                <a:cs typeface="Simplified Arabic" panose="02020603050405020304" pitchFamily="18" charset="-78"/>
              </a:rPr>
              <a:t>إنعدام</a:t>
            </a:r>
            <a:r>
              <a:rPr lang="ar-TN" sz="2000" dirty="0">
                <a:effectLst/>
                <a:latin typeface="Times New Roman" panose="02020603050405020304" pitchFamily="18" charset="0"/>
                <a:ea typeface="Times New Roman" panose="02020603050405020304" pitchFamily="18" charset="0"/>
                <a:cs typeface="Simplified Arabic" panose="02020603050405020304" pitchFamily="18" charset="-78"/>
              </a:rPr>
              <a:t> الحياد و  يكون عادة الخصم الطرف المقترح لكن الفقرة الأخيرة من الفصل57 مجلة التحكيم خولت </a:t>
            </a:r>
            <a:r>
              <a:rPr lang="ar-TN"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الإمكانية للطرف الذي هو من عين المحكم أو شارك في تعيينه أن يثير التجريح وذلك عند اكتشافه لأسباب التجريح.</a:t>
            </a:r>
            <a:endParaRPr lang="fr-FR" sz="20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endParaRPr lang="fr-FR" sz="2000" dirty="0">
              <a:effectLst/>
              <a:latin typeface="Times New Roman" panose="02020603050405020304" pitchFamily="18" charset="0"/>
              <a:ea typeface="Times New Roman" panose="02020603050405020304" pitchFamily="18" charset="0"/>
              <a:cs typeface="Simplified Arabic" panose="02020603050405020304" pitchFamily="18" charset="-78"/>
            </a:endParaRPr>
          </a:p>
        </p:txBody>
      </p:sp>
    </p:spTree>
    <p:extLst>
      <p:ext uri="{BB962C8B-B14F-4D97-AF65-F5344CB8AC3E}">
        <p14:creationId xmlns:p14="http://schemas.microsoft.com/office/powerpoint/2010/main" val="3454693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250" tmFilter="0, 0; .2, .5; .8, .5; 1, 0"/>
                                        <p:tgtEl>
                                          <p:spTgt spid="3">
                                            <p:txEl>
                                              <p:pRg st="0" end="0"/>
                                            </p:txEl>
                                          </p:spTgt>
                                        </p:tgtEl>
                                      </p:cBhvr>
                                    </p:animEffect>
                                    <p:animScale>
                                      <p:cBhvr>
                                        <p:cTn id="7" dur="125" autoRev="1" fill="hold"/>
                                        <p:tgtEl>
                                          <p:spTgt spid="3">
                                            <p:txEl>
                                              <p:pRg st="0" end="0"/>
                                            </p:txEl>
                                          </p:spTgt>
                                        </p:tgtEl>
                                      </p:cBhvr>
                                      <p:by x="105000" y="105000"/>
                                    </p:animScale>
                                  </p:childTnLst>
                                </p:cTn>
                              </p:par>
                            </p:childTnLst>
                          </p:cTn>
                        </p:par>
                        <p:par>
                          <p:cTn id="8" fill="hold">
                            <p:stCondLst>
                              <p:cond delay="250"/>
                            </p:stCondLst>
                            <p:childTnLst>
                              <p:par>
                                <p:cTn id="9" presetID="26" presetClass="emph" presetSubtype="0" fill="hold" nodeType="afterEffect">
                                  <p:stCondLst>
                                    <p:cond delay="0"/>
                                  </p:stCondLst>
                                  <p:childTnLst>
                                    <p:animEffect transition="out" filter="fade">
                                      <p:cBhvr>
                                        <p:cTn id="10" dur="250" tmFilter="0, 0; .2, .5; .8, .5; 1, 0"/>
                                        <p:tgtEl>
                                          <p:spTgt spid="3">
                                            <p:txEl>
                                              <p:pRg st="1" end="1"/>
                                            </p:txEl>
                                          </p:spTgt>
                                        </p:tgtEl>
                                      </p:cBhvr>
                                    </p:animEffect>
                                    <p:animScale>
                                      <p:cBhvr>
                                        <p:cTn id="11" dur="125" autoRev="1" fill="hold"/>
                                        <p:tgtEl>
                                          <p:spTgt spid="3">
                                            <p:txEl>
                                              <p:pRg st="1" end="1"/>
                                            </p:txEl>
                                          </p:spTgt>
                                        </p:tgtEl>
                                      </p:cBhvr>
                                      <p:by x="105000" y="105000"/>
                                    </p:animScale>
                                  </p:childTnLst>
                                </p:cTn>
                              </p:par>
                            </p:childTnLst>
                          </p:cTn>
                        </p:par>
                        <p:par>
                          <p:cTn id="12" fill="hold">
                            <p:stCondLst>
                              <p:cond delay="500"/>
                            </p:stCondLst>
                            <p:childTnLst>
                              <p:par>
                                <p:cTn id="13" presetID="26" presetClass="emph" presetSubtype="0" fill="hold" nodeType="afterEffect">
                                  <p:stCondLst>
                                    <p:cond delay="0"/>
                                  </p:stCondLst>
                                  <p:childTnLst>
                                    <p:animEffect transition="out" filter="fade">
                                      <p:cBhvr>
                                        <p:cTn id="14" dur="500" tmFilter="0, 0; .2, .5; .8, .5; 1, 0"/>
                                        <p:tgtEl>
                                          <p:spTgt spid="3">
                                            <p:txEl>
                                              <p:pRg st="2" end="2"/>
                                            </p:txEl>
                                          </p:spTgt>
                                        </p:tgtEl>
                                      </p:cBhvr>
                                    </p:animEffect>
                                    <p:animScale>
                                      <p:cBhvr>
                                        <p:cTn id="15" dur="250" autoRev="1" fill="hold"/>
                                        <p:tgtEl>
                                          <p:spTgt spid="3">
                                            <p:txEl>
                                              <p:pRg st="2" end="2"/>
                                            </p:txEl>
                                          </p:spTgt>
                                        </p:tgtEl>
                                      </p:cBhvr>
                                      <p:by x="105000" y="105000"/>
                                    </p:animScale>
                                  </p:childTnLst>
                                </p:cTn>
                              </p:par>
                            </p:childTnLst>
                          </p:cTn>
                        </p:par>
                        <p:par>
                          <p:cTn id="16" fill="hold">
                            <p:stCondLst>
                              <p:cond delay="10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1500"/>
                            </p:stCondLst>
                            <p:childTnLst>
                              <p:par>
                                <p:cTn id="21" presetID="26" presetClass="emph" presetSubtype="0" fill="hold" nodeType="afterEffect">
                                  <p:stCondLst>
                                    <p:cond delay="0"/>
                                  </p:stCondLst>
                                  <p:childTnLst>
                                    <p:animEffect transition="out" filter="fade">
                                      <p:cBhvr>
                                        <p:cTn id="22" dur="500" tmFilter="0, 0; .2, .5; .8, .5; 1, 0"/>
                                        <p:tgtEl>
                                          <p:spTgt spid="3">
                                            <p:txEl>
                                              <p:pRg st="4" end="4"/>
                                            </p:txEl>
                                          </p:spTgt>
                                        </p:tgtEl>
                                      </p:cBhvr>
                                    </p:animEffect>
                                    <p:animScale>
                                      <p:cBhvr>
                                        <p:cTn id="23" dur="250" autoRev="1" fill="hold"/>
                                        <p:tgtEl>
                                          <p:spTgt spid="3">
                                            <p:txEl>
                                              <p:pRg st="4" end="4"/>
                                            </p:txEl>
                                          </p:spTgt>
                                        </p:tgtEl>
                                      </p:cBhvr>
                                      <p:by x="105000" y="105000"/>
                                    </p:animScale>
                                  </p:childTnLst>
                                </p:cTn>
                              </p:par>
                            </p:childTnLst>
                          </p:cTn>
                        </p:par>
                        <p:par>
                          <p:cTn id="24" fill="hold">
                            <p:stCondLst>
                              <p:cond delay="2000"/>
                            </p:stCondLst>
                            <p:childTnLst>
                              <p:par>
                                <p:cTn id="25" presetID="42"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0" fill="hold">
                            <p:stCondLst>
                              <p:cond delay="3000"/>
                            </p:stCondLst>
                            <p:childTnLst>
                              <p:par>
                                <p:cTn id="31" presetID="26" presetClass="emph" presetSubtype="0" fill="hold" nodeType="afterEffect">
                                  <p:stCondLst>
                                    <p:cond delay="0"/>
                                  </p:stCondLst>
                                  <p:childTnLst>
                                    <p:animEffect transition="out" filter="fade">
                                      <p:cBhvr>
                                        <p:cTn id="32" dur="500" tmFilter="0, 0; .2, .5; .8, .5; 1, 0"/>
                                        <p:tgtEl>
                                          <p:spTgt spid="3">
                                            <p:txEl>
                                              <p:pRg st="6" end="6"/>
                                            </p:txEl>
                                          </p:spTgt>
                                        </p:tgtEl>
                                      </p:cBhvr>
                                    </p:animEffect>
                                    <p:animScale>
                                      <p:cBhvr>
                                        <p:cTn id="33" dur="250" autoRev="1" fill="hold"/>
                                        <p:tgtEl>
                                          <p:spTgt spid="3">
                                            <p:txEl>
                                              <p:pRg st="6" end="6"/>
                                            </p:txEl>
                                          </p:spTgt>
                                        </p:tgtEl>
                                      </p:cBhvr>
                                      <p:by x="105000" y="105000"/>
                                    </p:animScale>
                                  </p:childTnLst>
                                </p:cTn>
                              </p:par>
                            </p:childTnLst>
                          </p:cTn>
                        </p:par>
                        <p:par>
                          <p:cTn id="34" fill="hold">
                            <p:stCondLst>
                              <p:cond delay="3500"/>
                            </p:stCondLst>
                            <p:childTnLst>
                              <p:par>
                                <p:cTn id="35" presetID="22" presetClass="entr" presetSubtype="4" fill="hold" nodeType="after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6EB7388-E0AF-4410-A780-72510E9F27B4}"/>
              </a:ext>
            </a:extLst>
          </p:cNvPr>
          <p:cNvSpPr>
            <a:spLocks noGrp="1"/>
          </p:cNvSpPr>
          <p:nvPr>
            <p:ph idx="1"/>
          </p:nvPr>
        </p:nvSpPr>
        <p:spPr>
          <a:xfrm>
            <a:off x="298580" y="345232"/>
            <a:ext cx="11644604" cy="6204857"/>
          </a:xfrm>
        </p:spPr>
        <p:txBody>
          <a:bodyPr>
            <a:normAutofit/>
          </a:bodyPr>
          <a:lstStyle/>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مباشرة إجراءات التجريح؟</a:t>
            </a:r>
            <a:br>
              <a:rPr lang="fr-FR" sz="28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28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r" rtl="1">
              <a:spcAft>
                <a:spcPts val="0"/>
              </a:spcAft>
              <a:buNone/>
            </a:pPr>
            <a:r>
              <a:rPr lang="ar-TN" sz="2000" dirty="0">
                <a:effectLst/>
                <a:latin typeface="+mj-lt"/>
                <a:ea typeface="Times New Roman" panose="02020603050405020304" pitchFamily="18" charset="0"/>
              </a:rPr>
              <a:t>وهو ما يقتضي تبين الآجال المتاحة لمباشرة إجراءات التجريح ثم الجهة المختصة بالنظر فيها.</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الفصل 12 مجلة التحكيم وهو النص العام " </a:t>
            </a:r>
            <a:r>
              <a:rPr lang="ar-TN" sz="2000" dirty="0">
                <a:solidFill>
                  <a:srgbClr val="FF0000"/>
                </a:solidFill>
                <a:effectLst/>
                <a:latin typeface="+mj-lt"/>
                <a:ea typeface="Times New Roman" panose="02020603050405020304" pitchFamily="18" charset="0"/>
              </a:rPr>
              <a:t>لا يقبل عزل المحكم والتجريح فيه بعد ختم المرافعة</a:t>
            </a:r>
            <a:r>
              <a:rPr lang="ar-TN" sz="2000" dirty="0">
                <a:effectLst/>
                <a:latin typeface="+mj-lt"/>
                <a:ea typeface="Times New Roman" panose="02020603050405020304" pitchFamily="18" charset="0"/>
              </a:rPr>
              <a:t>" وهو ما يعني أن الحق لأي طرف إثارة التجريح من محكم من تم اكتشاف سبب مثير للريبة بخصوص حياده يتواصل إلى حد ختم المرافعة وهو عد الأجل الأقصى لتقديم مطلب التجريح.</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ورغما عن ورود هذا النص في باب الأحكام العامة لمجلة التحكيم وافتراض انطباقه على التحكيم الداخلي وكذلك </a:t>
            </a:r>
            <a:r>
              <a:rPr lang="ar-TN" sz="2000" dirty="0">
                <a:solidFill>
                  <a:srgbClr val="FF0000"/>
                </a:solidFill>
                <a:effectLst/>
                <a:latin typeface="+mj-lt"/>
                <a:ea typeface="Times New Roman" panose="02020603050405020304" pitchFamily="18" charset="0"/>
              </a:rPr>
              <a:t>التحكيم الدولي </a:t>
            </a:r>
            <a:r>
              <a:rPr lang="ar-TN" sz="2000" dirty="0">
                <a:effectLst/>
                <a:latin typeface="+mj-lt"/>
                <a:ea typeface="Times New Roman" panose="02020603050405020304" pitchFamily="18" charset="0"/>
              </a:rPr>
              <a:t>إلا أن المشرع وفي نظام هذا الأخير ضبط  حرية و آجالا أكثر ضيقا صلب الفصل 57 وذلك بأن :</a:t>
            </a:r>
            <a:endParaRPr lang="fr-FR" sz="2000" dirty="0">
              <a:effectLst/>
              <a:latin typeface="+mj-lt"/>
              <a:ea typeface="Times New Roman" panose="02020603050405020304" pitchFamily="18" charset="0"/>
            </a:endParaRPr>
          </a:p>
          <a:p>
            <a:pPr marL="0" lvl="0" indent="0" algn="r" rtl="1">
              <a:spcAft>
                <a:spcPts val="0"/>
              </a:spcAft>
              <a:buNone/>
            </a:pPr>
            <a:r>
              <a:rPr lang="ar-TN" sz="2000" dirty="0">
                <a:solidFill>
                  <a:srgbClr val="FF0000"/>
                </a:solidFill>
                <a:effectLst/>
                <a:latin typeface="+mj-lt"/>
                <a:ea typeface="Times New Roman" panose="02020603050405020304" pitchFamily="18" charset="0"/>
              </a:rPr>
              <a:t>ترك للأطراف حرية الاتفاق على إجراءات التجريح في المحكم.</a:t>
            </a:r>
            <a:endParaRPr lang="fr-FR" sz="2000" dirty="0">
              <a:solidFill>
                <a:srgbClr val="FF0000"/>
              </a:solidFill>
              <a:effectLst/>
              <a:latin typeface="+mj-lt"/>
              <a:ea typeface="Times New Roman" panose="02020603050405020304" pitchFamily="18" charset="0"/>
            </a:endParaRPr>
          </a:p>
          <a:p>
            <a:pPr marL="0" lvl="0" indent="0" algn="r" rtl="1">
              <a:spcAft>
                <a:spcPts val="0"/>
              </a:spcAft>
              <a:buNone/>
            </a:pPr>
            <a:r>
              <a:rPr lang="ar-TN" sz="2000" dirty="0">
                <a:solidFill>
                  <a:srgbClr val="FF0000"/>
                </a:solidFill>
                <a:effectLst/>
                <a:latin typeface="+mj-lt"/>
                <a:ea typeface="Times New Roman" panose="02020603050405020304" pitchFamily="18" charset="0"/>
              </a:rPr>
              <a:t>وفي صورة غياب هذا الاتفاق ضبط لهم آجالا واضحة وهي:</a:t>
            </a:r>
            <a:endParaRPr lang="fr-FR" sz="2000" dirty="0">
              <a:solidFill>
                <a:srgbClr val="FF0000"/>
              </a:solidFill>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في أجل 15 يوما من تاريخ العلم بتأكيد (تكوين) الهيئة التحكيمية فيجب تقديم أسباب التجريح كتابة في هيئة التحكيم.</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أو في أجل 15 يوما من تاريخ علمه بأي سبب من أسباب التجريح.</a:t>
            </a:r>
            <a:endParaRPr lang="fr-FR" sz="2000" dirty="0">
              <a:effectLst/>
              <a:latin typeface="+mj-lt"/>
              <a:ea typeface="Times New Roman" panose="02020603050405020304" pitchFamily="18" charset="0"/>
            </a:endParaRPr>
          </a:p>
          <a:p>
            <a:pPr marL="0" indent="0" algn="r" rtl="1">
              <a:spcAft>
                <a:spcPts val="0"/>
              </a:spcAft>
              <a:buNone/>
            </a:pPr>
            <a:r>
              <a:rPr lang="ar-TN" sz="2000" dirty="0">
                <a:effectLst/>
                <a:latin typeface="+mj-lt"/>
                <a:ea typeface="Times New Roman" panose="02020603050405020304" pitchFamily="18" charset="0"/>
              </a:rPr>
              <a:t>إذا لم يتخل المحكم المجرح فيه أو لم يوافق الطرف المقابل فإنه لطالب التجريح القيام وخلال 45 يوما من تاريخ تقديم عرضه القيام لدى محكمة الاستئناف بتونس النظر في مطلبه..</a:t>
            </a:r>
            <a:endParaRPr lang="fr-FR" sz="2000" dirty="0">
              <a:effectLst/>
              <a:latin typeface="+mj-lt"/>
              <a:ea typeface="Times New Roman" panose="02020603050405020304" pitchFamily="18" charset="0"/>
            </a:endParaRPr>
          </a:p>
          <a:p>
            <a:pPr marL="0" indent="0" algn="just">
              <a:buNone/>
            </a:pPr>
            <a:endParaRPr lang="fr-FR" dirty="0"/>
          </a:p>
          <a:p>
            <a:pPr marL="0" indent="0" algn="r">
              <a:buNone/>
            </a:pPr>
            <a:endParaRPr lang="fr-FR" dirty="0"/>
          </a:p>
        </p:txBody>
      </p:sp>
    </p:spTree>
    <p:extLst>
      <p:ext uri="{BB962C8B-B14F-4D97-AF65-F5344CB8AC3E}">
        <p14:creationId xmlns:p14="http://schemas.microsoft.com/office/powerpoint/2010/main" val="11459018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par>
                          <p:cTn id="16" fill="hold">
                            <p:stCondLst>
                              <p:cond delay="1500"/>
                            </p:stCondLst>
                            <p:childTnLst>
                              <p:par>
                                <p:cTn id="17" presetID="16" presetClass="entr" presetSubtype="21"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arn(inVertical)">
                                      <p:cBhvr>
                                        <p:cTn id="19" dur="500"/>
                                        <p:tgtEl>
                                          <p:spTgt spid="3">
                                            <p:txEl>
                                              <p:pRg st="3" end="3"/>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childTnLst>
                          </p:cTn>
                        </p:par>
                        <p:par>
                          <p:cTn id="24" fill="hold">
                            <p:stCondLst>
                              <p:cond delay="2500"/>
                            </p:stCondLst>
                            <p:childTnLst>
                              <p:par>
                                <p:cTn id="25" presetID="16" presetClass="entr" presetSubtype="21"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par>
                          <p:cTn id="28" fill="hold">
                            <p:stCondLst>
                              <p:cond delay="3000"/>
                            </p:stCondLst>
                            <p:childTnLst>
                              <p:par>
                                <p:cTn id="29" presetID="16" presetClass="entr" presetSubtype="21"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barn(inVertical)">
                                      <p:cBhvr>
                                        <p:cTn id="31" dur="500"/>
                                        <p:tgtEl>
                                          <p:spTgt spid="3">
                                            <p:txEl>
                                              <p:pRg st="6" end="6"/>
                                            </p:txEl>
                                          </p:spTgt>
                                        </p:tgtEl>
                                      </p:cBhvr>
                                    </p:animEffect>
                                  </p:childTnLst>
                                </p:cTn>
                              </p:par>
                            </p:childTnLst>
                          </p:cTn>
                        </p:par>
                        <p:par>
                          <p:cTn id="32" fill="hold">
                            <p:stCondLst>
                              <p:cond delay="3500"/>
                            </p:stCondLst>
                            <p:childTnLst>
                              <p:par>
                                <p:cTn id="33" presetID="16" presetClass="entr" presetSubtype="21" fill="hold"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barn(inVertical)">
                                      <p:cBhvr>
                                        <p:cTn id="35" dur="500"/>
                                        <p:tgtEl>
                                          <p:spTgt spid="3">
                                            <p:txEl>
                                              <p:pRg st="7" end="7"/>
                                            </p:txEl>
                                          </p:spTgt>
                                        </p:tgtEl>
                                      </p:cBhvr>
                                    </p:animEffect>
                                  </p:childTnLst>
                                </p:cTn>
                              </p:par>
                            </p:childTnLst>
                          </p:cTn>
                        </p:par>
                        <p:par>
                          <p:cTn id="36" fill="hold">
                            <p:stCondLst>
                              <p:cond delay="4000"/>
                            </p:stCondLst>
                            <p:childTnLst>
                              <p:par>
                                <p:cTn id="37" presetID="16" presetClass="entr" presetSubtype="21" fill="hold"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barn(inVertical)">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38DE44C-3230-4E6C-AEEC-5A736FB58C88}"/>
              </a:ext>
            </a:extLst>
          </p:cNvPr>
          <p:cNvSpPr>
            <a:spLocks noGrp="1"/>
          </p:cNvSpPr>
          <p:nvPr>
            <p:ph idx="1"/>
          </p:nvPr>
        </p:nvSpPr>
        <p:spPr>
          <a:xfrm>
            <a:off x="466531" y="251928"/>
            <a:ext cx="11364685" cy="5925036"/>
          </a:xfrm>
        </p:spPr>
        <p:txBody>
          <a:bodyPr>
            <a:normAutofit fontScale="92500" lnSpcReduction="10000"/>
          </a:bodyPr>
          <a:lstStyle/>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الجهة المختصة بالنظر:</a:t>
            </a:r>
            <a:endParaRPr lang="fr-FR" sz="4000" dirty="0">
              <a:solidFill>
                <a:srgbClr val="FF0000"/>
              </a:solidFill>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solidFill>
                  <a:srgbClr val="FF0000"/>
                </a:solidFill>
                <a:effectLst/>
                <a:ea typeface="Times New Roman" panose="02020603050405020304" pitchFamily="18" charset="0"/>
                <a:cs typeface="Simplified Arabic" panose="02020603050405020304" pitchFamily="18" charset="-78"/>
              </a:rPr>
              <a:t>في التحكيم الدولي محكمة الاستئناف بتونس </a:t>
            </a:r>
            <a:r>
              <a:rPr lang="ar-TN" sz="2200" dirty="0">
                <a:effectLst/>
                <a:ea typeface="Times New Roman" panose="02020603050405020304" pitchFamily="18" charset="0"/>
                <a:cs typeface="Simplified Arabic" panose="02020603050405020304" pitchFamily="18" charset="-78"/>
              </a:rPr>
              <a:t>هي صاحبة الاختصاص الأصلي </a:t>
            </a:r>
            <a:r>
              <a:rPr lang="ar-TN" sz="2200" dirty="0">
                <a:solidFill>
                  <a:srgbClr val="FF0000"/>
                </a:solidFill>
                <a:effectLst/>
                <a:ea typeface="Times New Roman" panose="02020603050405020304" pitchFamily="18" charset="0"/>
                <a:cs typeface="Simplified Arabic" panose="02020603050405020304" pitchFamily="18" charset="-78"/>
              </a:rPr>
              <a:t>إلا إذا أسند أطراف التحكيم البت في مطلب التجريح إلى مؤسسة تحكيمية معينة.</a:t>
            </a:r>
            <a:endParaRPr lang="fr-FR" sz="2200" dirty="0">
              <a:solidFill>
                <a:srgbClr val="FF0000"/>
              </a:solidFill>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solidFill>
                  <a:srgbClr val="FF0000"/>
                </a:solidFill>
                <a:effectLst/>
                <a:ea typeface="Times New Roman" panose="02020603050405020304" pitchFamily="18" charset="0"/>
                <a:cs typeface="Simplified Arabic" panose="02020603050405020304" pitchFamily="18" charset="-78"/>
              </a:rPr>
              <a:t>في التحكيم الداخلي </a:t>
            </a:r>
            <a:r>
              <a:rPr lang="ar-TN" sz="2200" dirty="0">
                <a:effectLst/>
                <a:ea typeface="Times New Roman" panose="02020603050405020304" pitchFamily="18" charset="0"/>
                <a:cs typeface="Simplified Arabic" panose="02020603050405020304" pitchFamily="18" charset="-78"/>
              </a:rPr>
              <a:t>لا مجال لإسناد النظر في مطلب التجريح إلى غير</a:t>
            </a:r>
            <a:r>
              <a:rPr lang="ar-TN" sz="2200" dirty="0">
                <a:solidFill>
                  <a:srgbClr val="FF0000"/>
                </a:solidFill>
                <a:effectLst/>
                <a:ea typeface="Times New Roman" panose="02020603050405020304" pitchFamily="18" charset="0"/>
                <a:cs typeface="Simplified Arabic" panose="02020603050405020304" pitchFamily="18" charset="-78"/>
              </a:rPr>
              <a:t> المحكمة الابتدائية التي يوجد بدائرتها مقر التحكيم.</a:t>
            </a:r>
            <a:endParaRPr lang="fr-FR" sz="2200" dirty="0">
              <a:solidFill>
                <a:srgbClr val="FF0000"/>
              </a:solidFill>
              <a:effectLst/>
              <a:ea typeface="Times New Roman" panose="02020603050405020304" pitchFamily="18" charset="0"/>
              <a:cs typeface="Simplified Arabic" panose="02020603050405020304" pitchFamily="18" charset="-78"/>
            </a:endParaRPr>
          </a:p>
          <a:p>
            <a:pPr marL="0" indent="0" algn="ctr" rtl="1">
              <a:spcAft>
                <a:spcPts val="0"/>
              </a:spcAft>
              <a:buNone/>
            </a:pPr>
            <a:endPar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طبيعة إجراءات التجريح (</a:t>
            </a:r>
            <a:r>
              <a:rPr lang="ar-TN" sz="4000" b="1" dirty="0" err="1">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إستعجالية</a:t>
            </a: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 أم أصلية)؟</a:t>
            </a:r>
            <a:endPar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just" rtl="1">
              <a:spcAft>
                <a:spcPts val="0"/>
              </a:spcAft>
              <a:buNone/>
            </a:pPr>
            <a:r>
              <a:rPr lang="ar-TN" sz="2200" dirty="0">
                <a:effectLst/>
                <a:ea typeface="Times New Roman" panose="02020603050405020304" pitchFamily="18" charset="0"/>
                <a:cs typeface="Simplified Arabic" panose="02020603050405020304" pitchFamily="18" charset="-78"/>
              </a:rPr>
              <a:t>يثار التساؤل حول طبيعة الإجراءات عند إثارة التجريح هل يسلك إجراءات التقاضي الاستعجالي لضمان سرعة الفصل في النزاع </a:t>
            </a:r>
            <a:r>
              <a:rPr lang="ar-TN" sz="2200" dirty="0" err="1">
                <a:effectLst/>
                <a:ea typeface="Times New Roman" panose="02020603050405020304" pitchFamily="18" charset="0"/>
                <a:cs typeface="Simplified Arabic" panose="02020603050405020304" pitchFamily="18" charset="-78"/>
              </a:rPr>
              <a:t>التحكيمي</a:t>
            </a:r>
            <a:r>
              <a:rPr lang="ar-TN" sz="2200" dirty="0">
                <a:effectLst/>
                <a:ea typeface="Times New Roman" panose="02020603050405020304" pitchFamily="18" charset="0"/>
                <a:cs typeface="Simplified Arabic" panose="02020603050405020304" pitchFamily="18" charset="-78"/>
              </a:rPr>
              <a:t> أم </a:t>
            </a:r>
            <a:r>
              <a:rPr lang="ar-TN" sz="2200" dirty="0">
                <a:ea typeface="Times New Roman" panose="02020603050405020304" pitchFamily="18" charset="0"/>
                <a:cs typeface="Simplified Arabic" panose="02020603050405020304" pitchFamily="18" charset="-78"/>
              </a:rPr>
              <a:t>اعتماد اجراءات</a:t>
            </a:r>
            <a:r>
              <a:rPr lang="ar-TN" sz="2200" dirty="0">
                <a:effectLst/>
                <a:ea typeface="Times New Roman" panose="02020603050405020304" pitchFamily="18" charset="0"/>
                <a:cs typeface="Simplified Arabic" panose="02020603050405020304" pitchFamily="18" charset="-78"/>
              </a:rPr>
              <a:t> التقاضي الأصلي وما يقتضيه من تأني وبطء في الفصل.</a:t>
            </a:r>
            <a:endParaRPr lang="fr-FR" sz="2200" dirty="0">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effectLst/>
                <a:ea typeface="Times New Roman" panose="02020603050405020304" pitchFamily="18" charset="0"/>
                <a:cs typeface="Simplified Arabic" panose="02020603050405020304" pitchFamily="18" charset="-78"/>
              </a:rPr>
              <a:t>المشرع التونسي صلب مجلة التحكيم </a:t>
            </a:r>
            <a:r>
              <a:rPr lang="ar-TN" sz="2200" dirty="0">
                <a:solidFill>
                  <a:srgbClr val="FF0000"/>
                </a:solidFill>
                <a:effectLst/>
                <a:ea typeface="Times New Roman" panose="02020603050405020304" pitchFamily="18" charset="0"/>
                <a:cs typeface="Simplified Arabic" panose="02020603050405020304" pitchFamily="18" charset="-78"/>
              </a:rPr>
              <a:t>ترك غموضا </a:t>
            </a:r>
            <a:r>
              <a:rPr lang="ar-TN" sz="2200" dirty="0">
                <a:effectLst/>
                <a:ea typeface="Times New Roman" panose="02020603050405020304" pitchFamily="18" charset="0"/>
                <a:cs typeface="Simplified Arabic" panose="02020603050405020304" pitchFamily="18" charset="-78"/>
              </a:rPr>
              <a:t>مؤدي إلى التناقض فيما سطره من أحكام في التحكيم الداخلي والتحكيم الدولي.</a:t>
            </a:r>
            <a:endParaRPr lang="fr-FR" sz="2200" dirty="0">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solidFill>
                  <a:srgbClr val="FF0000"/>
                </a:solidFill>
                <a:effectLst/>
                <a:ea typeface="Times New Roman" panose="02020603050405020304" pitchFamily="18" charset="0"/>
                <a:cs typeface="Simplified Arabic" panose="02020603050405020304" pitchFamily="18" charset="-78"/>
              </a:rPr>
              <a:t>الفصل 22 بخصوص التحكيم الداخلي أحال تطبيق أحكام مجلة المرتفعات المدنية والتجارية دون تدقيق</a:t>
            </a:r>
            <a:r>
              <a:rPr lang="ar-TN" sz="2200" dirty="0">
                <a:effectLst/>
                <a:ea typeface="Times New Roman" panose="02020603050405020304" pitchFamily="18" charset="0"/>
                <a:cs typeface="Simplified Arabic" panose="02020603050405020304" pitchFamily="18" charset="-78"/>
              </a:rPr>
              <a:t>.</a:t>
            </a:r>
            <a:endParaRPr lang="fr-FR" sz="2200" dirty="0">
              <a:effectLst/>
              <a:ea typeface="Times New Roman" panose="02020603050405020304" pitchFamily="18" charset="0"/>
              <a:cs typeface="Simplified Arabic" panose="02020603050405020304" pitchFamily="18" charset="-78"/>
            </a:endParaRPr>
          </a:p>
          <a:p>
            <a:pPr marL="0" indent="0" algn="just" rtl="1">
              <a:spcAft>
                <a:spcPts val="0"/>
              </a:spcAft>
              <a:buNone/>
            </a:pPr>
            <a:r>
              <a:rPr lang="ar-TN" sz="2200" dirty="0">
                <a:effectLst/>
                <a:ea typeface="Times New Roman" panose="02020603050405020304" pitchFamily="18" charset="0"/>
                <a:cs typeface="Simplified Arabic" panose="02020603050405020304" pitchFamily="18" charset="-78"/>
              </a:rPr>
              <a:t>وهو ما آثار الجدل حول أي الأحكام من مجلة المرافعات المدنية والتجارية التي يمكن اللجوء </a:t>
            </a:r>
            <a:r>
              <a:rPr lang="ar-TN" sz="2200" dirty="0">
                <a:solidFill>
                  <a:srgbClr val="FF0000"/>
                </a:solidFill>
                <a:effectLst/>
                <a:ea typeface="Times New Roman" panose="02020603050405020304" pitchFamily="18" charset="0"/>
                <a:cs typeface="Simplified Arabic" panose="02020603050405020304" pitchFamily="18" charset="-78"/>
              </a:rPr>
              <a:t>إليها هل الأحكام الأصلية الواردة بالفصل </a:t>
            </a:r>
            <a:r>
              <a:rPr lang="ar-TN" sz="2200" dirty="0">
                <a:effectLst/>
                <a:ea typeface="Times New Roman" panose="02020603050405020304" pitchFamily="18" charset="0"/>
                <a:cs typeface="Simplified Arabic" panose="02020603050405020304" pitchFamily="18" charset="-78"/>
              </a:rPr>
              <a:t>68 وما بعده وما تقتضيه من آجال مطولة لنشر الدعوى ثم لاستقرائها وانتهاء بفصلها أم </a:t>
            </a:r>
            <a:r>
              <a:rPr lang="ar-TN" sz="2200" dirty="0">
                <a:solidFill>
                  <a:srgbClr val="FF0000"/>
                </a:solidFill>
                <a:effectLst/>
                <a:ea typeface="Times New Roman" panose="02020603050405020304" pitchFamily="18" charset="0"/>
                <a:cs typeface="Simplified Arabic" panose="02020603050405020304" pitchFamily="18" charset="-78"/>
              </a:rPr>
              <a:t>إجراءات الفصل 201 الاستعجالية</a:t>
            </a:r>
            <a:r>
              <a:rPr lang="ar-TN" sz="2200" dirty="0">
                <a:effectLst/>
                <a:ea typeface="Times New Roman" panose="02020603050405020304" pitchFamily="18" charset="0"/>
                <a:cs typeface="Simplified Arabic" panose="02020603050405020304" pitchFamily="18" charset="-78"/>
              </a:rPr>
              <a:t>؟</a:t>
            </a:r>
            <a:endParaRPr lang="fr-FR" sz="2200" dirty="0">
              <a:effectLst/>
              <a:ea typeface="Times New Roman" panose="02020603050405020304" pitchFamily="18" charset="0"/>
              <a:cs typeface="Simplified Arabic" panose="02020603050405020304" pitchFamily="18" charset="-78"/>
            </a:endParaRPr>
          </a:p>
          <a:p>
            <a:pPr marL="0" indent="0" algn="just" rtl="1">
              <a:buNone/>
            </a:pPr>
            <a:r>
              <a:rPr lang="ar-TN" sz="2400" dirty="0">
                <a:effectLst/>
                <a:ea typeface="Times New Roman" panose="02020603050405020304" pitchFamily="18" charset="0"/>
                <a:cs typeface="Simplified Arabic" panose="02020603050405020304" pitchFamily="18" charset="-78"/>
              </a:rPr>
              <a:t>في التحكيم الدولي </a:t>
            </a:r>
            <a:r>
              <a:rPr lang="ar-TN" sz="2400" dirty="0" err="1">
                <a:effectLst/>
                <a:ea typeface="Times New Roman" panose="02020603050405020304" pitchFamily="18" charset="0"/>
                <a:cs typeface="Simplified Arabic" panose="02020603050405020304" pitchFamily="18" charset="-78"/>
              </a:rPr>
              <a:t>إعتبرت</a:t>
            </a:r>
            <a:r>
              <a:rPr lang="ar-TN" sz="2400" dirty="0">
                <a:effectLst/>
                <a:ea typeface="Times New Roman" panose="02020603050405020304" pitchFamily="18" charset="0"/>
                <a:cs typeface="Simplified Arabic" panose="02020603050405020304" pitchFamily="18" charset="-78"/>
              </a:rPr>
              <a:t> محكمة </a:t>
            </a:r>
            <a:r>
              <a:rPr lang="ar-TN" sz="2400" dirty="0" err="1">
                <a:effectLst/>
                <a:ea typeface="Times New Roman" panose="02020603050405020304" pitchFamily="18" charset="0"/>
                <a:cs typeface="Simplified Arabic" panose="02020603050405020304" pitchFamily="18" charset="-78"/>
              </a:rPr>
              <a:t>الإستئناف</a:t>
            </a:r>
            <a:r>
              <a:rPr lang="ar-TN" sz="2400" dirty="0">
                <a:effectLst/>
                <a:ea typeface="Times New Roman" panose="02020603050405020304" pitchFamily="18" charset="0"/>
                <a:cs typeface="Simplified Arabic" panose="02020603050405020304" pitchFamily="18" charset="-78"/>
              </a:rPr>
              <a:t> بتونس في قرار لها صادر في 2000.12.21 أنه " يؤخذ من أحكام مجلة التحكيم أن نية المشرع متجهة إلى </a:t>
            </a:r>
            <a:r>
              <a:rPr lang="ar-TN" sz="2400" dirty="0">
                <a:solidFill>
                  <a:srgbClr val="FF0000"/>
                </a:solidFill>
                <a:effectLst/>
                <a:ea typeface="Times New Roman" panose="02020603050405020304" pitchFamily="18" charset="0"/>
                <a:cs typeface="Simplified Arabic" panose="02020603050405020304" pitchFamily="18" charset="-78"/>
              </a:rPr>
              <a:t>تخصيص الرئيس الأول لمحكمة الاستئناف بتونس </a:t>
            </a:r>
            <a:r>
              <a:rPr lang="ar-TN" sz="2400" dirty="0">
                <a:effectLst/>
                <a:ea typeface="Times New Roman" panose="02020603050405020304" pitchFamily="18" charset="0"/>
                <a:cs typeface="Simplified Arabic" panose="02020603050405020304" pitchFamily="18" charset="-78"/>
              </a:rPr>
              <a:t>بالنظر في جميع الصعوبات المتعلقة بالتحكيم الدولي </a:t>
            </a:r>
            <a:r>
              <a:rPr lang="ar-TN" sz="2400" dirty="0">
                <a:solidFill>
                  <a:srgbClr val="FF0000"/>
                </a:solidFill>
                <a:effectLst/>
                <a:ea typeface="Times New Roman" panose="02020603050405020304" pitchFamily="18" charset="0"/>
                <a:cs typeface="Simplified Arabic" panose="02020603050405020304" pitchFamily="18" charset="-78"/>
              </a:rPr>
              <a:t>وإصدار القرارات الاستعجالية اللازمة لبلوغ الغاية المنشودة وهي صدور قرار تحكيمي بين الأطراف المتنازعة في أقرب وقت ممكن".</a:t>
            </a:r>
            <a:endParaRPr lang="fr-FR" sz="2400" dirty="0">
              <a:solidFill>
                <a:srgbClr val="FF0000"/>
              </a:solidFill>
              <a:effectLst/>
              <a:ea typeface="Times New Roman" panose="02020603050405020304" pitchFamily="18" charset="0"/>
              <a:cs typeface="Simplified Arabic" panose="02020603050405020304" pitchFamily="18" charset="-78"/>
            </a:endParaRPr>
          </a:p>
          <a:p>
            <a:pPr marL="0" indent="0" algn="just" rtl="1">
              <a:spcAft>
                <a:spcPts val="0"/>
              </a:spcAft>
              <a:buNone/>
            </a:pPr>
            <a:endParaRPr lang="fr-FR" sz="2200" dirty="0">
              <a:effectLst/>
              <a:ea typeface="Times New Roman" panose="02020603050405020304" pitchFamily="18" charset="0"/>
              <a:cs typeface="Simplified Arabic" panose="02020603050405020304" pitchFamily="18" charset="-78"/>
            </a:endParaRPr>
          </a:p>
          <a:p>
            <a:pPr marL="0" indent="0" algn="r">
              <a:buNone/>
            </a:pPr>
            <a:endParaRPr lang="fr-FR" dirty="0"/>
          </a:p>
        </p:txBody>
      </p:sp>
    </p:spTree>
    <p:extLst>
      <p:ext uri="{BB962C8B-B14F-4D97-AF65-F5344CB8AC3E}">
        <p14:creationId xmlns:p14="http://schemas.microsoft.com/office/powerpoint/2010/main" val="36440645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wipe(down)">
                                      <p:cBhvr>
                                        <p:cTn id="11" dur="500"/>
                                        <p:tgtEl>
                                          <p:spTgt spid="3">
                                            <p:txEl>
                                              <p:pRg st="1" end="1"/>
                                            </p:txEl>
                                          </p:spTgt>
                                        </p:tgtEl>
                                      </p:cBhvr>
                                    </p:animEffect>
                                  </p:childTnLst>
                                </p:cTn>
                              </p:par>
                              <p:par>
                                <p:cTn id="12" presetID="22" presetClass="entr" presetSubtype="4"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par>
                          <p:cTn id="15" fill="hold">
                            <p:stCondLst>
                              <p:cond delay="1000"/>
                            </p:stCondLst>
                            <p:childTnLst>
                              <p:par>
                                <p:cTn id="16" presetID="26" presetClass="emph" presetSubtype="0" fill="hold" nodeType="afterEffect">
                                  <p:stCondLst>
                                    <p:cond delay="0"/>
                                  </p:stCondLst>
                                  <p:childTnLst>
                                    <p:animEffect transition="out" filter="fade">
                                      <p:cBhvr>
                                        <p:cTn id="17" dur="500" tmFilter="0, 0; .2, .5; .8, .5; 1, 0"/>
                                        <p:tgtEl>
                                          <p:spTgt spid="3">
                                            <p:txEl>
                                              <p:pRg st="4" end="4"/>
                                            </p:txEl>
                                          </p:spTgt>
                                        </p:tgtEl>
                                      </p:cBhvr>
                                    </p:animEffect>
                                    <p:animScale>
                                      <p:cBhvr>
                                        <p:cTn id="18" dur="250" autoRev="1" fill="hold"/>
                                        <p:tgtEl>
                                          <p:spTgt spid="3">
                                            <p:txEl>
                                              <p:pRg st="4" end="4"/>
                                            </p:txEl>
                                          </p:spTgt>
                                        </p:tgtEl>
                                      </p:cBhvr>
                                      <p:by x="105000" y="105000"/>
                                    </p:animScale>
                                  </p:childTnLst>
                                </p:cTn>
                              </p:par>
                            </p:childTnLst>
                          </p:cTn>
                        </p:par>
                        <p:par>
                          <p:cTn id="19" fill="hold">
                            <p:stCondLst>
                              <p:cond delay="1500"/>
                            </p:stCondLst>
                            <p:childTnLst>
                              <p:par>
                                <p:cTn id="20" presetID="22" presetClass="entr" presetSubtype="4" fill="hold" nodeType="after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childTnLst>
                          </p:cTn>
                        </p:par>
                        <p:par>
                          <p:cTn id="23" fill="hold">
                            <p:stCondLst>
                              <p:cond delay="2000"/>
                            </p:stCondLst>
                            <p:childTnLst>
                              <p:par>
                                <p:cTn id="24" presetID="22" presetClass="entr" presetSubtype="4" fill="hold" nodeType="after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wipe(down)">
                                      <p:cBhvr>
                                        <p:cTn id="26" dur="500"/>
                                        <p:tgtEl>
                                          <p:spTgt spid="3">
                                            <p:txEl>
                                              <p:pRg st="6" end="6"/>
                                            </p:txEl>
                                          </p:spTgt>
                                        </p:tgtEl>
                                      </p:cBhvr>
                                    </p:animEffect>
                                  </p:childTnLst>
                                </p:cTn>
                              </p:par>
                              <p:par>
                                <p:cTn id="27" presetID="2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wipe(down)">
                                      <p:cBhvr>
                                        <p:cTn id="29" dur="500"/>
                                        <p:tgtEl>
                                          <p:spTgt spid="3">
                                            <p:txEl>
                                              <p:pRg st="7" end="7"/>
                                            </p:txEl>
                                          </p:spTgt>
                                        </p:tgtEl>
                                      </p:cBhvr>
                                    </p:animEffect>
                                  </p:childTnLst>
                                </p:cTn>
                              </p:par>
                            </p:childTnLst>
                          </p:cTn>
                        </p:par>
                        <p:par>
                          <p:cTn id="30" fill="hold">
                            <p:stCondLst>
                              <p:cond delay="2500"/>
                            </p:stCondLst>
                            <p:childTnLst>
                              <p:par>
                                <p:cTn id="31" presetID="22" presetClass="entr" presetSubtype="4" fill="hold" nodeType="after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wipe(down)">
                                      <p:cBhvr>
                                        <p:cTn id="33" dur="500"/>
                                        <p:tgtEl>
                                          <p:spTgt spid="3">
                                            <p:txEl>
                                              <p:pRg st="8" end="8"/>
                                            </p:txEl>
                                          </p:spTgt>
                                        </p:tgtEl>
                                      </p:cBhvr>
                                    </p:animEffect>
                                  </p:childTnLst>
                                </p:cTn>
                              </p:par>
                              <p:par>
                                <p:cTn id="34" presetID="22" presetClass="entr" presetSubtype="4" fill="hold"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wipe(down)">
                                      <p:cBhvr>
                                        <p:cTn id="3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8E0BE22-1A18-4964-A79D-A91C18C4E092}"/>
              </a:ext>
            </a:extLst>
          </p:cNvPr>
          <p:cNvSpPr>
            <a:spLocks noGrp="1"/>
          </p:cNvSpPr>
          <p:nvPr>
            <p:ph idx="1"/>
          </p:nvPr>
        </p:nvSpPr>
        <p:spPr>
          <a:xfrm>
            <a:off x="247650" y="228600"/>
            <a:ext cx="11601450" cy="5948363"/>
          </a:xfrm>
        </p:spPr>
        <p:txBody>
          <a:bodyPr>
            <a:normAutofit/>
          </a:bodyPr>
          <a:lstStyle/>
          <a:p>
            <a:pPr marL="0" lvl="0" indent="0" algn="just" rtl="1">
              <a:spcAft>
                <a:spcPts val="0"/>
              </a:spcAft>
              <a:buNone/>
            </a:pP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هذا الموقف الذي حرص على اعتبار إجراءات التجريح تكون حصريا </a:t>
            </a:r>
            <a:r>
              <a:rPr lang="ar-TN" sz="2000" dirty="0">
                <a:latin typeface="+mj-lt"/>
                <a:ea typeface="Times New Roman" panose="02020603050405020304" pitchFamily="18" charset="0"/>
                <a:cs typeface="Simplified Arabic" panose="02020603050405020304" pitchFamily="18" charset="-78"/>
              </a:rPr>
              <a:t>ا</a:t>
            </a:r>
            <a:r>
              <a:rPr lang="ar-TN" sz="2000" dirty="0">
                <a:effectLst/>
                <a:latin typeface="+mj-lt"/>
                <a:ea typeface="Times New Roman" panose="02020603050405020304" pitchFamily="18" charset="0"/>
                <a:cs typeface="Simplified Arabic" panose="02020603050405020304" pitchFamily="18" charset="-78"/>
              </a:rPr>
              <a:t>ستعجالية يتماشى مع إرادة المشرع صلب الفصل 58 – 3- كما شدد على أن "</a:t>
            </a:r>
            <a:r>
              <a:rPr lang="ar-TN" sz="2000" dirty="0">
                <a:solidFill>
                  <a:srgbClr val="FF0000"/>
                </a:solidFill>
                <a:effectLst/>
                <a:latin typeface="+mj-lt"/>
                <a:ea typeface="Times New Roman" panose="02020603050405020304" pitchFamily="18" charset="0"/>
                <a:cs typeface="Simplified Arabic" panose="02020603050405020304" pitchFamily="18" charset="-78"/>
              </a:rPr>
              <a:t>يكون الحكم الصادر في الموضوع غير قابل لأي وجه من أوجه الطعن".</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يبقى الجدل مفتوح في مادة التحكيم الداخلي قائما </a:t>
            </a:r>
            <a:r>
              <a:rPr lang="ar-TN" sz="2000" dirty="0" err="1">
                <a:effectLst/>
                <a:latin typeface="+mj-lt"/>
                <a:ea typeface="Times New Roman" panose="02020603050405020304" pitchFamily="18" charset="0"/>
                <a:cs typeface="Simplified Arabic" panose="02020603050405020304" pitchFamily="18" charset="-78"/>
              </a:rPr>
              <a:t>ل</a:t>
            </a:r>
            <a:r>
              <a:rPr lang="ar-TN" sz="2000" dirty="0" err="1">
                <a:latin typeface="+mj-lt"/>
                <a:ea typeface="Times New Roman" panose="02020603050405020304" pitchFamily="18" charset="0"/>
                <a:cs typeface="Simplified Arabic" panose="02020603050405020304" pitchFamily="18" charset="-78"/>
              </a:rPr>
              <a:t>ا</a:t>
            </a:r>
            <a:r>
              <a:rPr lang="ar-TN" sz="2000" dirty="0" err="1">
                <a:effectLst/>
                <a:latin typeface="+mj-lt"/>
                <a:ea typeface="Times New Roman" panose="02020603050405020304" pitchFamily="18" charset="0"/>
                <a:cs typeface="Simplified Arabic" panose="02020603050405020304" pitchFamily="18" charset="-78"/>
              </a:rPr>
              <a:t>طلاقية</a:t>
            </a:r>
            <a:r>
              <a:rPr lang="ar-TN" sz="2000" dirty="0">
                <a:effectLst/>
                <a:latin typeface="+mj-lt"/>
                <a:ea typeface="Times New Roman" panose="02020603050405020304" pitchFamily="18" charset="0"/>
                <a:cs typeface="Simplified Arabic" panose="02020603050405020304" pitchFamily="18" charset="-78"/>
              </a:rPr>
              <a:t> الإحالة على أحكام مجلة المرافعات المدنية والتجارية إلا أن الرأي الصائب هو إعمال القاعدة الكلية الواردة بالفصل 532 م إ ع بالبحث عن إرادة واضع القانون.</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و بالتالي فانه يتجه الرجوع الى البحث عن هذه الإرادة في الفصول ذات الاتصال بتعيين المحكم فنجد أن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الفصل 18 اقتضى أن تعيين المحكم الثالث و في صورة عدم الاتفاق بين الطرفين يكون بقرار استعجالي غير قابل لأي وجه من الطعن </a:t>
            </a:r>
            <a:r>
              <a:rPr lang="ar-TN" sz="2000" dirty="0">
                <a:effectLst/>
                <a:latin typeface="+mj-lt"/>
                <a:ea typeface="Times New Roman" panose="02020603050405020304" pitchFamily="18" charset="0"/>
                <a:cs typeface="Simplified Arabic" panose="02020603050405020304" pitchFamily="18" charset="-78"/>
              </a:rPr>
              <a:t>وهو ما يرجح أن يكون العزل بشكل متوازي أي بقرار استعجالي الا أنه في مادة الإجراءات يبقى التعهد محصورا بالنص.</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وفي مادة التحكيم فبقدر حرص المشرع على ضمان شفافية عملية التحكيم بالتثبت في حياد المحكمين فإن ذلك يكون ضرورة ومحصورا بالزمن اللازم والمعقول للفصل في النزاع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التحكيمي</a:t>
            </a:r>
            <a:r>
              <a:rPr lang="ar-TN" sz="2000" dirty="0">
                <a:solidFill>
                  <a:srgbClr val="FF0000"/>
                </a:solidFill>
                <a:effectLst/>
                <a:latin typeface="+mj-lt"/>
                <a:ea typeface="Times New Roman" panose="02020603050405020304" pitchFamily="18" charset="0"/>
                <a:cs typeface="Simplified Arabic" panose="02020603050405020304" pitchFamily="18" charset="-78"/>
              </a:rPr>
              <a:t> ومنه النزاع الأصلي لطرفي الخصومة بما يتجه حصر اختصاص نزاع التجريح في مادة التحكيم لدى القضاء الاستعجالي والذي تكون أيضا قرارته بمنأى عن إمكانية الطعن في الحكم الصادر عنه بأي وجه من أوجه الطعن.</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وإزاء هذا الغموض التشريعي فإنه من الأفضل أن يتدخل المشرع وينقح أحكام هذه المواد بحصر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إختصاص</a:t>
            </a:r>
            <a:r>
              <a:rPr lang="ar-TN" sz="2000" dirty="0">
                <a:solidFill>
                  <a:srgbClr val="FF0000"/>
                </a:solidFill>
                <a:effectLst/>
                <a:latin typeface="+mj-lt"/>
                <a:ea typeface="Times New Roman" panose="02020603050405020304" pitchFamily="18" charset="0"/>
                <a:cs typeface="Simplified Arabic" panose="02020603050405020304" pitchFamily="18" charset="-78"/>
              </a:rPr>
              <a:t> النظر فيها للقضاء الاستعجالي سواء لدى رئيس المحكمة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الإبتدائية</a:t>
            </a:r>
            <a:r>
              <a:rPr lang="ar-TN" sz="2000" dirty="0">
                <a:solidFill>
                  <a:srgbClr val="FF0000"/>
                </a:solidFill>
                <a:effectLst/>
                <a:latin typeface="+mj-lt"/>
                <a:ea typeface="Times New Roman" panose="02020603050405020304" pitchFamily="18" charset="0"/>
                <a:cs typeface="Simplified Arabic" panose="02020603050405020304" pitchFamily="18" charset="-78"/>
              </a:rPr>
              <a:t> بالنسبة للتحكيم الداخلي ولدى الرئيس الأول لمحكمة الاستئناف بتونس بالنسبة للتحكيم الدولي مع التأكيد في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الاجرائين</a:t>
            </a:r>
            <a:r>
              <a:rPr lang="ar-TN" sz="2000" dirty="0">
                <a:solidFill>
                  <a:srgbClr val="FF0000"/>
                </a:solidFill>
                <a:effectLst/>
                <a:latin typeface="+mj-lt"/>
                <a:ea typeface="Times New Roman" panose="02020603050405020304" pitchFamily="18" charset="0"/>
                <a:cs typeface="Simplified Arabic" panose="02020603050405020304" pitchFamily="18" charset="-78"/>
              </a:rPr>
              <a:t> أن الحكم الصادر يكون غير قابل لأي وجه من أوجه الطعن.</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32430503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wipe(down)">
                                      <p:cBhvr>
                                        <p:cTn id="11" dur="500"/>
                                        <p:tgtEl>
                                          <p:spTgt spid="3">
                                            <p:txEl>
                                              <p:pRg st="2" end="2"/>
                                            </p:txEl>
                                          </p:spTgt>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1000"/>
                                        <p:tgtEl>
                                          <p:spTgt spid="3">
                                            <p:txEl>
                                              <p:pRg st="3" end="3"/>
                                            </p:txEl>
                                          </p:spTgt>
                                        </p:tgtEl>
                                      </p:cBhvr>
                                    </p:animEffect>
                                    <p:anim calcmode="lin" valueType="num">
                                      <p:cBhvr>
                                        <p:cTn id="1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42" presetClass="entr" presetSubtype="0" fill="hold" nodeType="after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752F68-A482-4FB4-90B0-C362617BCD7F}"/>
              </a:ext>
            </a:extLst>
          </p:cNvPr>
          <p:cNvSpPr>
            <a:spLocks noGrp="1"/>
          </p:cNvSpPr>
          <p:nvPr>
            <p:ph type="title"/>
          </p:nvPr>
        </p:nvSpPr>
        <p:spPr/>
        <p:txBody>
          <a:bodyPr>
            <a:normAutofit/>
          </a:bodyPr>
          <a:lstStyle/>
          <a:p>
            <a:pPr algn="ctr"/>
            <a:br>
              <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solidFill>
                <a:srgbClr val="0070C0"/>
              </a:solidFill>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EF364A63-7B19-4A3C-A952-320562995C00}"/>
              </a:ext>
            </a:extLst>
          </p:cNvPr>
          <p:cNvSpPr>
            <a:spLocks noGrp="1"/>
          </p:cNvSpPr>
          <p:nvPr>
            <p:ph idx="1"/>
          </p:nvPr>
        </p:nvSpPr>
        <p:spPr>
          <a:xfrm>
            <a:off x="76201" y="466725"/>
            <a:ext cx="11801474" cy="5710238"/>
          </a:xfrm>
        </p:spPr>
        <p:txBody>
          <a:bodyPr/>
          <a:lstStyle/>
          <a:p>
            <a:pPr marL="0" indent="0" algn="ctr" rtl="1">
              <a:spcAft>
                <a:spcPts val="0"/>
              </a:spcAft>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آثار مباشرة التجريح</a:t>
            </a:r>
            <a:r>
              <a:rPr lang="ar-TN" sz="2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a:t>
            </a:r>
            <a:endParaRPr lang="ar-TN" sz="2000" dirty="0">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يميز بين الأثر على تواصل عملية التحكيم لمجرد تقديم المطلب في التجريح ثم أثر الحكم الصادر عن مطلب التجريح.</a:t>
            </a:r>
            <a:endParaRPr lang="fr-FR" sz="2000" dirty="0">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            توقيف النظر لمجرد تقديم المطلب في التجريح:</a:t>
            </a: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الفصل (25) بخصوص التحكيم الداخلي " </a:t>
            </a:r>
            <a:r>
              <a:rPr lang="ar-TN" sz="2000" dirty="0">
                <a:solidFill>
                  <a:srgbClr val="FF0000"/>
                </a:solidFill>
                <a:effectLst/>
                <a:latin typeface="+mj-lt"/>
                <a:ea typeface="Times New Roman" panose="02020603050405020304" pitchFamily="18" charset="0"/>
                <a:cs typeface="Simplified Arabic" panose="02020603050405020304" pitchFamily="18" charset="-78"/>
              </a:rPr>
              <a:t>تتوقف إجراءات التحكيم </a:t>
            </a:r>
            <a:r>
              <a:rPr lang="ar-TN" sz="2000" dirty="0">
                <a:effectLst/>
                <a:latin typeface="+mj-lt"/>
                <a:ea typeface="Times New Roman" panose="02020603050405020304" pitchFamily="18" charset="0"/>
                <a:cs typeface="Simplified Arabic" panose="02020603050405020304" pitchFamily="18" charset="-78"/>
              </a:rPr>
              <a:t>إذا قدم طلب في عزل المحكم أو في التجريح فيه إلى حين البت في المطلب"</a:t>
            </a:r>
            <a:endParaRPr lang="fr-FR" sz="2000" dirty="0">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الفصل (58 -3) " .... في انتظار الحكم المذكور </a:t>
            </a:r>
            <a:r>
              <a:rPr lang="ar-TN" sz="2000" dirty="0">
                <a:solidFill>
                  <a:srgbClr val="FF0000"/>
                </a:solidFill>
                <a:effectLst/>
                <a:latin typeface="+mj-lt"/>
                <a:ea typeface="Times New Roman" panose="02020603050405020304" pitchFamily="18" charset="0"/>
                <a:cs typeface="Simplified Arabic" panose="02020603050405020304" pitchFamily="18" charset="-78"/>
              </a:rPr>
              <a:t>تتوقف إجراءات التحكيم</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وتوقيف النظر في النزاع </a:t>
            </a:r>
            <a:r>
              <a:rPr lang="ar-TN" sz="2000" dirty="0" err="1">
                <a:effectLst/>
                <a:latin typeface="+mj-lt"/>
                <a:ea typeface="Times New Roman" panose="02020603050405020304" pitchFamily="18" charset="0"/>
                <a:cs typeface="Simplified Arabic" panose="02020603050405020304" pitchFamily="18" charset="-78"/>
              </a:rPr>
              <a:t>التحكيمي</a:t>
            </a:r>
            <a:r>
              <a:rPr lang="ar-TN" sz="2000" dirty="0">
                <a:effectLst/>
                <a:latin typeface="+mj-lt"/>
                <a:ea typeface="Times New Roman" panose="02020603050405020304" pitchFamily="18" charset="0"/>
                <a:cs typeface="Simplified Arabic" panose="02020603050405020304" pitchFamily="18" charset="-78"/>
              </a:rPr>
              <a:t> إلى حين البت في مطلب التجريح يعد </a:t>
            </a:r>
            <a:r>
              <a:rPr lang="ar-TN" sz="2000" dirty="0" err="1">
                <a:effectLst/>
                <a:latin typeface="+mj-lt"/>
                <a:ea typeface="Times New Roman" panose="02020603050405020304" pitchFamily="18" charset="0"/>
                <a:cs typeface="Simplified Arabic" panose="02020603050405020304" pitchFamily="18" charset="-78"/>
              </a:rPr>
              <a:t>اجراءا</a:t>
            </a:r>
            <a:r>
              <a:rPr lang="ar-TN" sz="2000" dirty="0">
                <a:effectLst/>
                <a:latin typeface="+mj-lt"/>
                <a:ea typeface="Times New Roman" panose="02020603050405020304" pitchFamily="18" charset="0"/>
                <a:cs typeface="Simplified Arabic" panose="02020603050405020304" pitchFamily="18" charset="-78"/>
              </a:rPr>
              <a:t> أساسيا يتوجب على الهيئة التحكيمية الالتزام به بما من شأنه أن يكون سببا للطعن في قراراتها بالإبطال.</a:t>
            </a:r>
            <a:endParaRPr lang="fr-FR" sz="2000" dirty="0">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229690175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750"/>
                                        <p:tgtEl>
                                          <p:spTgt spid="3">
                                            <p:txEl>
                                              <p:pRg st="1" end="1"/>
                                            </p:txEl>
                                          </p:spTgt>
                                        </p:tgtEl>
                                      </p:cBhvr>
                                    </p:animEffect>
                                    <p:anim calcmode="lin" valueType="num">
                                      <p:cBhvr>
                                        <p:cTn id="12"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75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50"/>
                                        <p:tgtEl>
                                          <p:spTgt spid="3">
                                            <p:txEl>
                                              <p:pRg st="2" end="2"/>
                                            </p:txEl>
                                          </p:spTgt>
                                        </p:tgtEl>
                                      </p:cBhvr>
                                    </p:animEffect>
                                    <p:anim calcmode="lin" valueType="num">
                                      <p:cBhvr>
                                        <p:cTn id="17"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750" fill="hold"/>
                                        <p:tgtEl>
                                          <p:spTgt spid="3">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750"/>
                                        <p:tgtEl>
                                          <p:spTgt spid="3">
                                            <p:txEl>
                                              <p:pRg st="3" end="3"/>
                                            </p:txEl>
                                          </p:spTgt>
                                        </p:tgtEl>
                                      </p:cBhvr>
                                    </p:animEffect>
                                    <p:anim calcmode="lin" valueType="num">
                                      <p:cBhvr>
                                        <p:cTn id="22"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750" fill="hold"/>
                                        <p:tgtEl>
                                          <p:spTgt spid="3">
                                            <p:txEl>
                                              <p:pRg st="3" end="3"/>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750"/>
                                        <p:tgtEl>
                                          <p:spTgt spid="3">
                                            <p:txEl>
                                              <p:pRg st="4" end="4"/>
                                            </p:txEl>
                                          </p:spTgt>
                                        </p:tgtEl>
                                      </p:cBhvr>
                                    </p:animEffect>
                                    <p:anim calcmode="lin" valueType="num">
                                      <p:cBhvr>
                                        <p:cTn id="27"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8" dur="7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9" fill="hold">
                            <p:stCondLst>
                              <p:cond delay="1250"/>
                            </p:stCondLst>
                            <p:childTnLst>
                              <p:par>
                                <p:cTn id="30" presetID="42"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470D70B-3E6B-46A5-872C-8A4FC1F65059}"/>
              </a:ext>
            </a:extLst>
          </p:cNvPr>
          <p:cNvSpPr>
            <a:spLocks noGrp="1"/>
          </p:cNvSpPr>
          <p:nvPr>
            <p:ph idx="1"/>
          </p:nvPr>
        </p:nvSpPr>
        <p:spPr>
          <a:xfrm>
            <a:off x="971550" y="1500673"/>
            <a:ext cx="10515600" cy="3377779"/>
          </a:xfrm>
        </p:spPr>
        <p:txBody>
          <a:bodyPr>
            <a:normAutofit/>
          </a:bodyPr>
          <a:lstStyle/>
          <a:p>
            <a:pPr marL="0" indent="0" algn="ctr" rtl="1">
              <a:buNone/>
            </a:pPr>
            <a:r>
              <a:rPr lang="ar-SA" sz="4400" dirty="0">
                <a:solidFill>
                  <a:schemeClr val="accent1"/>
                </a:solidFill>
                <a:latin typeface="Aldhabi" panose="01000000000000000000" pitchFamily="2" charset="-78"/>
                <a:cs typeface="Aldhabi" panose="01000000000000000000" pitchFamily="2" charset="-78"/>
              </a:rPr>
              <a:t>بسم الله الرحمان</a:t>
            </a:r>
            <a:r>
              <a:rPr lang="ar-TN" sz="4400" dirty="0">
                <a:solidFill>
                  <a:schemeClr val="accent1"/>
                </a:solidFill>
                <a:latin typeface="Aldhabi" panose="01000000000000000000" pitchFamily="2" charset="-78"/>
                <a:cs typeface="Aldhabi" panose="01000000000000000000" pitchFamily="2" charset="-78"/>
              </a:rPr>
              <a:t> الرحمان الرحيم</a:t>
            </a:r>
            <a:endParaRPr lang="ar-SA" sz="4400" dirty="0">
              <a:solidFill>
                <a:schemeClr val="accent1"/>
              </a:solidFill>
              <a:latin typeface="Aldhabi" panose="01000000000000000000" pitchFamily="2" charset="-78"/>
              <a:cs typeface="Aldhabi" panose="01000000000000000000" pitchFamily="2" charset="-78"/>
            </a:endParaRPr>
          </a:p>
          <a:p>
            <a:pPr marL="0" indent="0" algn="just" rtl="1">
              <a:buNone/>
            </a:pPr>
            <a:r>
              <a:rPr lang="ar-SA" sz="4400" dirty="0">
                <a:solidFill>
                  <a:schemeClr val="accent1"/>
                </a:solidFill>
                <a:latin typeface="Aldhabi" panose="01000000000000000000" pitchFamily="2" charset="-78"/>
                <a:cs typeface="Aldhabi" panose="01000000000000000000" pitchFamily="2" charset="-78"/>
              </a:rPr>
              <a:t>  </a:t>
            </a:r>
            <a:r>
              <a:rPr lang="ar-TN" sz="4400" dirty="0">
                <a:solidFill>
                  <a:schemeClr val="accent1"/>
                </a:solidFill>
                <a:latin typeface="Aldhabi" panose="01000000000000000000" pitchFamily="2" charset="-78"/>
                <a:cs typeface="Aldhabi" panose="01000000000000000000" pitchFamily="2" charset="-78"/>
              </a:rPr>
              <a:t>"</a:t>
            </a:r>
            <a:r>
              <a:rPr lang="ar-SA" sz="4400" dirty="0">
                <a:solidFill>
                  <a:schemeClr val="accent1"/>
                </a:solidFill>
                <a:latin typeface="Aldhabi" panose="01000000000000000000" pitchFamily="2" charset="-78"/>
                <a:cs typeface="Aldhabi" panose="01000000000000000000" pitchFamily="2" charset="-78"/>
              </a:rPr>
              <a:t>يا داود انا جعلناك خليفة في الأرض فاحكم بين الناس بالحق و لا تتبع الهوى فيضلك عن سبيل الله ان الذين ي</a:t>
            </a:r>
            <a:r>
              <a:rPr lang="ar-TN" sz="4400" dirty="0">
                <a:solidFill>
                  <a:schemeClr val="accent1"/>
                </a:solidFill>
                <a:latin typeface="Aldhabi" panose="01000000000000000000" pitchFamily="2" charset="-78"/>
                <a:cs typeface="Aldhabi" panose="01000000000000000000" pitchFamily="2" charset="-78"/>
              </a:rPr>
              <a:t>ض</a:t>
            </a:r>
            <a:r>
              <a:rPr lang="ar-SA" sz="4400" dirty="0">
                <a:solidFill>
                  <a:schemeClr val="accent1"/>
                </a:solidFill>
                <a:latin typeface="Aldhabi" panose="01000000000000000000" pitchFamily="2" charset="-78"/>
                <a:cs typeface="Aldhabi" panose="01000000000000000000" pitchFamily="2" charset="-78"/>
              </a:rPr>
              <a:t>لون عن سبيل الله لهم عذاب شديد بما نسو</a:t>
            </a:r>
            <a:r>
              <a:rPr lang="ar-TN" sz="4400" dirty="0">
                <a:solidFill>
                  <a:schemeClr val="accent1"/>
                </a:solidFill>
                <a:latin typeface="Aldhabi" panose="01000000000000000000" pitchFamily="2" charset="-78"/>
                <a:cs typeface="Aldhabi" panose="01000000000000000000" pitchFamily="2" charset="-78"/>
              </a:rPr>
              <a:t>ا</a:t>
            </a:r>
            <a:r>
              <a:rPr lang="ar-SA" sz="4400" dirty="0">
                <a:solidFill>
                  <a:schemeClr val="accent1"/>
                </a:solidFill>
                <a:latin typeface="Aldhabi" panose="01000000000000000000" pitchFamily="2" charset="-78"/>
                <a:cs typeface="Aldhabi" panose="01000000000000000000" pitchFamily="2" charset="-78"/>
              </a:rPr>
              <a:t> يوم الحساب</a:t>
            </a:r>
            <a:r>
              <a:rPr lang="ar-TN" sz="4400" dirty="0">
                <a:solidFill>
                  <a:schemeClr val="accent1"/>
                </a:solidFill>
                <a:latin typeface="Aldhabi" panose="01000000000000000000" pitchFamily="2" charset="-78"/>
                <a:cs typeface="Aldhabi" panose="01000000000000000000" pitchFamily="2" charset="-78"/>
              </a:rPr>
              <a:t>"</a:t>
            </a:r>
            <a:r>
              <a:rPr lang="ar-SA" sz="4400" dirty="0">
                <a:solidFill>
                  <a:schemeClr val="accent1"/>
                </a:solidFill>
                <a:latin typeface="Aldhabi" panose="01000000000000000000" pitchFamily="2" charset="-78"/>
                <a:cs typeface="Aldhabi" panose="01000000000000000000" pitchFamily="2" charset="-78"/>
              </a:rPr>
              <a:t>∙	</a:t>
            </a:r>
            <a:r>
              <a:rPr lang="fr-FR" sz="4400" dirty="0">
                <a:solidFill>
                  <a:schemeClr val="accent1"/>
                </a:solidFill>
                <a:latin typeface="Aldhabi" panose="01000000000000000000" pitchFamily="2" charset="-78"/>
                <a:cs typeface="Aldhabi" panose="01000000000000000000" pitchFamily="2" charset="-78"/>
              </a:rPr>
              <a:t>  </a:t>
            </a:r>
            <a:endParaRPr lang="ar-SA" sz="4400" dirty="0">
              <a:solidFill>
                <a:schemeClr val="accent1"/>
              </a:solidFill>
              <a:latin typeface="Aldhabi" panose="01000000000000000000" pitchFamily="2" charset="-78"/>
              <a:cs typeface="Aldhabi" panose="01000000000000000000" pitchFamily="2" charset="-78"/>
            </a:endParaRPr>
          </a:p>
          <a:p>
            <a:pPr marL="0" indent="0" rtl="1">
              <a:buNone/>
            </a:pPr>
            <a:r>
              <a:rPr lang="ar-SA" sz="3600" dirty="0">
                <a:solidFill>
                  <a:schemeClr val="accent1"/>
                </a:solidFill>
                <a:latin typeface="Aldhabi" panose="01000000000000000000" pitchFamily="2" charset="-78"/>
                <a:cs typeface="Aldhabi" panose="01000000000000000000" pitchFamily="2" charset="-78"/>
              </a:rPr>
              <a:t>ال</a:t>
            </a:r>
            <a:r>
              <a:rPr lang="ar-TN" sz="3600" dirty="0">
                <a:solidFill>
                  <a:schemeClr val="accent1"/>
                </a:solidFill>
                <a:latin typeface="Aldhabi" panose="01000000000000000000" pitchFamily="2" charset="-78"/>
                <a:cs typeface="Aldhabi" panose="01000000000000000000" pitchFamily="2" charset="-78"/>
              </a:rPr>
              <a:t>آ</a:t>
            </a:r>
            <a:r>
              <a:rPr lang="ar-SA" sz="3600" dirty="0" err="1">
                <a:solidFill>
                  <a:schemeClr val="accent1"/>
                </a:solidFill>
                <a:latin typeface="Aldhabi" panose="01000000000000000000" pitchFamily="2" charset="-78"/>
                <a:cs typeface="Aldhabi" panose="01000000000000000000" pitchFamily="2" charset="-78"/>
              </a:rPr>
              <a:t>ية</a:t>
            </a:r>
            <a:r>
              <a:rPr lang="ar-SA" sz="3600" dirty="0">
                <a:solidFill>
                  <a:schemeClr val="accent1"/>
                </a:solidFill>
                <a:latin typeface="Aldhabi" panose="01000000000000000000" pitchFamily="2" charset="-78"/>
                <a:cs typeface="Aldhabi" panose="01000000000000000000" pitchFamily="2" charset="-78"/>
              </a:rPr>
              <a:t> 26 من سورة ص</a:t>
            </a:r>
            <a:endParaRPr lang="fr-FR" sz="3600" dirty="0">
              <a:solidFill>
                <a:schemeClr val="accent1"/>
              </a:solidFill>
              <a:latin typeface="Aldhabi" panose="01000000000000000000" pitchFamily="2" charset="-78"/>
              <a:cs typeface="Aldhabi" panose="01000000000000000000" pitchFamily="2" charset="-78"/>
            </a:endParaRPr>
          </a:p>
        </p:txBody>
      </p:sp>
    </p:spTree>
    <p:extLst>
      <p:ext uri="{BB962C8B-B14F-4D97-AF65-F5344CB8AC3E}">
        <p14:creationId xmlns:p14="http://schemas.microsoft.com/office/powerpoint/2010/main" val="365261173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250"/>
                                        <p:tgtEl>
                                          <p:spTgt spid="3">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25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250"/>
                                        <p:tgtEl>
                                          <p:spTgt spid="3">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25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B82C09A-9421-4AB7-BFE1-F2C767E35330}"/>
              </a:ext>
            </a:extLst>
          </p:cNvPr>
          <p:cNvSpPr>
            <a:spLocks noGrp="1"/>
          </p:cNvSpPr>
          <p:nvPr>
            <p:ph idx="1"/>
          </p:nvPr>
        </p:nvSpPr>
        <p:spPr>
          <a:xfrm>
            <a:off x="296333" y="609600"/>
            <a:ext cx="11667067" cy="5719763"/>
          </a:xfrm>
        </p:spPr>
        <p:txBody>
          <a:bodyPr/>
          <a:lstStyle/>
          <a:p>
            <a:pPr marL="0" indent="0" algn="ctr" rtl="1">
              <a:spcAft>
                <a:spcPts val="0"/>
              </a:spcAft>
              <a:buNone/>
            </a:pPr>
            <a:r>
              <a:rPr lang="ar-TN" sz="32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أثر الحكم الصادر في مطلب التجريح:</a:t>
            </a:r>
            <a:endParaRPr lang="ar-TN" sz="32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إن كان الحكم الصادر </a:t>
            </a:r>
            <a:r>
              <a:rPr lang="ar-TN" sz="2000" dirty="0">
                <a:solidFill>
                  <a:srgbClr val="FF0000"/>
                </a:solidFill>
                <a:effectLst/>
                <a:latin typeface="+mj-lt"/>
                <a:ea typeface="Times New Roman" panose="02020603050405020304" pitchFamily="18" charset="0"/>
                <a:cs typeface="Simplified Arabic" panose="02020603050405020304" pitchFamily="18" charset="-78"/>
              </a:rPr>
              <a:t>برفض المطلب لا يثير أي إشكال إجرائي فتستأنف الهيئة التحكيمية أعمالها.</a:t>
            </a: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effectLst/>
                <a:latin typeface="+mj-lt"/>
                <a:ea typeface="Times New Roman" panose="02020603050405020304" pitchFamily="18" charset="0"/>
                <a:cs typeface="Simplified Arabic" panose="02020603050405020304" pitchFamily="18" charset="-78"/>
              </a:rPr>
              <a:t>إلا أنه إذا قضى بتخلي المحكم أو عزله فإن فرضيات عدة تطرح وهي :</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إذا كان التحكيم </a:t>
            </a:r>
            <a:r>
              <a:rPr lang="ar-TN" sz="2000" dirty="0">
                <a:solidFill>
                  <a:srgbClr val="FF0000"/>
                </a:solidFill>
                <a:effectLst/>
                <a:latin typeface="+mj-lt"/>
                <a:ea typeface="Times New Roman" panose="02020603050405020304" pitchFamily="18" charset="0"/>
                <a:cs typeface="Simplified Arabic" panose="02020603050405020304" pitchFamily="18" charset="-78"/>
              </a:rPr>
              <a:t>منفردا</a:t>
            </a:r>
            <a:r>
              <a:rPr lang="ar-TN" sz="2000" dirty="0">
                <a:effectLst/>
                <a:latin typeface="+mj-lt"/>
                <a:ea typeface="Times New Roman" panose="02020603050405020304" pitchFamily="18" charset="0"/>
                <a:cs typeface="Simplified Arabic" panose="02020603050405020304" pitchFamily="18" charset="-78"/>
              </a:rPr>
              <a:t> يتخلى أو يعزل.</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إذا كان التجريح قد </a:t>
            </a:r>
            <a:r>
              <a:rPr lang="ar-TN" sz="2000" dirty="0">
                <a:solidFill>
                  <a:srgbClr val="FF0000"/>
                </a:solidFill>
                <a:effectLst/>
                <a:latin typeface="+mj-lt"/>
                <a:ea typeface="Times New Roman" panose="02020603050405020304" pitchFamily="18" charset="0"/>
                <a:cs typeface="Simplified Arabic" panose="02020603050405020304" pitchFamily="18" charset="-78"/>
              </a:rPr>
              <a:t>مس كامل الهيئة التحكيمية </a:t>
            </a:r>
            <a:r>
              <a:rPr lang="ar-TN" sz="2000" dirty="0">
                <a:effectLst/>
                <a:latin typeface="+mj-lt"/>
                <a:ea typeface="Times New Roman" panose="02020603050405020304" pitchFamily="18" charset="0"/>
                <a:cs typeface="Simplified Arabic" panose="02020603050405020304" pitchFamily="18" charset="-78"/>
              </a:rPr>
              <a:t>وقضى بتخلي جميعها أو بعزلها فإنه لا إشكال يرجع الأطراف إلى نقطة البداية.</a:t>
            </a:r>
          </a:p>
          <a:p>
            <a:pPr marL="0" indent="0" algn="r" rtl="1">
              <a:spcAft>
                <a:spcPts val="0"/>
              </a:spcAft>
              <a:buNone/>
            </a:pP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إذا ما يتعلق الحكم </a:t>
            </a:r>
            <a:r>
              <a:rPr lang="ar-TN" sz="2000" dirty="0">
                <a:solidFill>
                  <a:srgbClr val="FF0000"/>
                </a:solidFill>
                <a:effectLst/>
                <a:latin typeface="+mj-lt"/>
                <a:ea typeface="Times New Roman" panose="02020603050405020304" pitchFamily="18" charset="0"/>
                <a:cs typeface="Simplified Arabic" panose="02020603050405020304" pitchFamily="18" charset="-78"/>
              </a:rPr>
              <a:t>بأحد أعضاء الهيئة التحكيمية </a:t>
            </a:r>
            <a:r>
              <a:rPr lang="ar-TN" sz="2000" dirty="0">
                <a:effectLst/>
                <a:latin typeface="+mj-lt"/>
                <a:ea typeface="Times New Roman" panose="02020603050405020304" pitchFamily="18" charset="0"/>
                <a:cs typeface="Simplified Arabic" panose="02020603050405020304" pitchFamily="18" charset="-78"/>
              </a:rPr>
              <a:t>فإنه يعمل بمقتضيات الفصل 20 بالنسبة للتحكيم الداخلي وذلك بالتمادي على التحكيم </a:t>
            </a:r>
            <a:r>
              <a:rPr lang="ar-TN" sz="2000" dirty="0">
                <a:solidFill>
                  <a:srgbClr val="FF0000"/>
                </a:solidFill>
                <a:effectLst/>
                <a:latin typeface="+mj-lt"/>
                <a:ea typeface="Times New Roman" panose="02020603050405020304" pitchFamily="18" charset="0"/>
                <a:cs typeface="Simplified Arabic" panose="02020603050405020304" pitchFamily="18" charset="-78"/>
              </a:rPr>
              <a:t>بتدارك الموانع</a:t>
            </a:r>
            <a:r>
              <a:rPr lang="ar-TN" sz="2000" dirty="0">
                <a:effectLst/>
                <a:latin typeface="+mj-lt"/>
                <a:ea typeface="Times New Roman" panose="02020603050405020304" pitchFamily="18" charset="0"/>
                <a:cs typeface="Simplified Arabic" panose="02020603050405020304" pitchFamily="18" charset="-78"/>
              </a:rPr>
              <a:t> أما إذا كان الأمر يتعلق بتحكيم دولي فإنه تطبق أحكام الفصل 60 " ويعين محكم بديل وفقا للقواعد واجبة التطبيق على تعيين المحكم الواقع تبديله".</a:t>
            </a:r>
            <a:endParaRPr lang="fr-FR" sz="2000" dirty="0">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211379883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anim calcmode="lin" valueType="num">
                                      <p:cBhvr>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3" dur="500" fill="hold"/>
                                        <p:tgtEl>
                                          <p:spTgt spid="3">
                                            <p:txEl>
                                              <p:pRg st="1" end="1"/>
                                            </p:txEl>
                                          </p:spTgt>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anim calcmode="lin" valueType="num">
                                      <p:cBhvr>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500" fill="hold"/>
                                        <p:tgtEl>
                                          <p:spTgt spid="3">
                                            <p:txEl>
                                              <p:pRg st="2" end="2"/>
                                            </p:txEl>
                                          </p:spTgt>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anim calcmode="lin" valueType="num">
                                      <p:cBhvr>
                                        <p:cTn id="2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4" fill="hold">
                            <p:stCondLst>
                              <p:cond delay="1000"/>
                            </p:stCondLst>
                            <p:childTnLst>
                              <p:par>
                                <p:cTn id="25" presetID="42"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anim calcmode="lin" valueType="num">
                                      <p:cBhvr>
                                        <p:cTn id="28"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5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0" fill="hold">
                            <p:stCondLst>
                              <p:cond delay="1500"/>
                            </p:stCondLst>
                            <p:childTnLst>
                              <p:par>
                                <p:cTn id="31" presetID="42" presetClass="entr" presetSubtype="0" fill="hold" nodeType="after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anim calcmode="lin" valueType="num">
                                      <p:cBhvr>
                                        <p:cTn id="3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A67E71-955D-4FD5-A44A-01EC767E5541}"/>
              </a:ext>
            </a:extLst>
          </p:cNvPr>
          <p:cNvSpPr>
            <a:spLocks noGrp="1"/>
          </p:cNvSpPr>
          <p:nvPr>
            <p:ph idx="1"/>
          </p:nvPr>
        </p:nvSpPr>
        <p:spPr>
          <a:xfrm>
            <a:off x="237067" y="76200"/>
            <a:ext cx="11590866" cy="6312429"/>
          </a:xfrm>
        </p:spPr>
        <p:txBody>
          <a:bodyPr>
            <a:normAutofit/>
          </a:bodyPr>
          <a:lstStyle/>
          <a:p>
            <a:pPr marL="0" indent="0" algn="ctr" rtl="1">
              <a:spcAft>
                <a:spcPts val="0"/>
              </a:spcAft>
              <a:buNone/>
            </a:pPr>
            <a:endParaRPr lang="ar-TN" sz="4000" b="1" dirty="0">
              <a:solidFill>
                <a:srgbClr val="0070C0"/>
              </a:solidFill>
              <a:latin typeface="Arabic Typesetting" panose="03020402040406030203" pitchFamily="66" charset="-78"/>
              <a:cs typeface="Arabic Typesetting" panose="03020402040406030203" pitchFamily="66" charset="-78"/>
            </a:endParaRPr>
          </a:p>
          <a:p>
            <a:pPr marL="0" indent="0" algn="r" rtl="1">
              <a:spcAft>
                <a:spcPts val="0"/>
              </a:spcAft>
              <a:buNone/>
            </a:pPr>
            <a:r>
              <a:rPr lang="ar-TN" sz="3200" b="1" dirty="0">
                <a:solidFill>
                  <a:srgbClr val="0070C0"/>
                </a:solidFill>
                <a:latin typeface="Arabic Typesetting" panose="03020402040406030203" pitchFamily="66" charset="-78"/>
                <a:cs typeface="Arabic Typesetting" panose="03020402040406030203" pitchFamily="66" charset="-78"/>
              </a:rPr>
              <a:t>         ب. المسؤولية المدنية للمحكم</a:t>
            </a:r>
            <a:endParaRPr lang="ar-TN" sz="16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مجلة التحكيم لم تتعرض إلى المسؤولية المدنية للمحكم أو لهيئة التحكيم </a:t>
            </a:r>
            <a:r>
              <a:rPr lang="ar-TN" sz="2000" dirty="0">
                <a:effectLst/>
                <a:latin typeface="+mj-lt"/>
                <a:ea typeface="Times New Roman" panose="02020603050405020304" pitchFamily="18" charset="0"/>
                <a:cs typeface="Simplified Arabic" panose="02020603050405020304" pitchFamily="18" charset="-78"/>
              </a:rPr>
              <a:t>ولو أن الأمر في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القانون المقارن </a:t>
            </a:r>
            <a:r>
              <a:rPr lang="ar-TN" sz="2000" dirty="0">
                <a:effectLst/>
                <a:latin typeface="+mj-lt"/>
                <a:ea typeface="Times New Roman" panose="02020603050405020304" pitchFamily="18" charset="0"/>
                <a:cs typeface="Simplified Arabic" panose="02020603050405020304" pitchFamily="18" charset="-78"/>
              </a:rPr>
              <a:t>أخذ </a:t>
            </a:r>
            <a:r>
              <a:rPr lang="ar-TN" sz="2000" dirty="0">
                <a:solidFill>
                  <a:srgbClr val="FF0000"/>
                </a:solidFill>
                <a:effectLst/>
                <a:latin typeface="+mj-lt"/>
                <a:ea typeface="Times New Roman" panose="02020603050405020304" pitchFamily="18" charset="0"/>
                <a:cs typeface="Simplified Arabic" panose="02020603050405020304" pitchFamily="18" charset="-78"/>
              </a:rPr>
              <a:t>مواقف تشريعية متناقضة </a:t>
            </a:r>
            <a:r>
              <a:rPr lang="ar-TN" sz="2000" dirty="0">
                <a:effectLst/>
                <a:latin typeface="+mj-lt"/>
                <a:ea typeface="Times New Roman" panose="02020603050405020304" pitchFamily="18" charset="0"/>
                <a:cs typeface="Simplified Arabic" panose="02020603050405020304" pitchFamily="18" charset="-78"/>
              </a:rPr>
              <a:t>منها من عمد إلى </a:t>
            </a:r>
            <a:r>
              <a:rPr lang="ar-TN" sz="2000" dirty="0">
                <a:solidFill>
                  <a:srgbClr val="FF0000"/>
                </a:solidFill>
                <a:effectLst/>
                <a:latin typeface="+mj-lt"/>
                <a:ea typeface="Times New Roman" panose="02020603050405020304" pitchFamily="18" charset="0"/>
                <a:cs typeface="Simplified Arabic" panose="02020603050405020304" pitchFamily="18" charset="-78"/>
              </a:rPr>
              <a:t>تحصين المحكم </a:t>
            </a:r>
            <a:r>
              <a:rPr lang="ar-TN" sz="2000" dirty="0">
                <a:effectLst/>
                <a:latin typeface="+mj-lt"/>
                <a:ea typeface="Times New Roman" panose="02020603050405020304" pitchFamily="18" charset="0"/>
                <a:cs typeface="Simplified Arabic" panose="02020603050405020304" pitchFamily="18" charset="-78"/>
              </a:rPr>
              <a:t>من القيام عليه في المسؤولية المدنية من ذلك قوانين هولاند ( 1986) وأستراليا ( الفصل 28 من قانون 1989) والبرازيل (قانون 23/09/1996) </a:t>
            </a:r>
            <a:r>
              <a:rPr lang="ar-TN" sz="2000" dirty="0">
                <a:solidFill>
                  <a:srgbClr val="FF0000"/>
                </a:solidFill>
                <a:effectLst/>
                <a:latin typeface="+mj-lt"/>
                <a:ea typeface="Times New Roman" panose="02020603050405020304" pitchFamily="18" charset="0"/>
                <a:cs typeface="Simplified Arabic" panose="02020603050405020304" pitchFamily="18" charset="-78"/>
              </a:rPr>
              <a:t>في حين سكتت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تشاريع</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effectLst/>
                <a:latin typeface="+mj-lt"/>
                <a:ea typeface="Times New Roman" panose="02020603050405020304" pitchFamily="18" charset="0"/>
                <a:cs typeface="Simplified Arabic" panose="02020603050405020304" pitchFamily="18" charset="-78"/>
              </a:rPr>
              <a:t>أخرى عن هذه المسألة كالقانون الألماني (قانون 22/12/1997) والقانون السويدي (4 مارس 1999) </a:t>
            </a:r>
            <a:r>
              <a:rPr lang="ar-TN" sz="2000" dirty="0">
                <a:solidFill>
                  <a:srgbClr val="FF0000"/>
                </a:solidFill>
                <a:effectLst/>
                <a:latin typeface="+mj-lt"/>
                <a:ea typeface="Times New Roman" panose="02020603050405020304" pitchFamily="18" charset="0"/>
                <a:cs typeface="Simplified Arabic" panose="02020603050405020304" pitchFamily="18" charset="-78"/>
              </a:rPr>
              <a:t>والقانون التونسي فعل بالمثل فسكت </a:t>
            </a:r>
            <a:r>
              <a:rPr lang="ar-TN" sz="2000" dirty="0">
                <a:effectLst/>
                <a:latin typeface="+mj-lt"/>
                <a:ea typeface="Times New Roman" panose="02020603050405020304" pitchFamily="18" charset="0"/>
                <a:cs typeface="Simplified Arabic" panose="02020603050405020304" pitchFamily="18" charset="-78"/>
              </a:rPr>
              <a:t>عن هذه المسألة بما يحيل المتضرر من </a:t>
            </a:r>
            <a:r>
              <a:rPr lang="ar-TN" sz="2000" dirty="0">
                <a:latin typeface="+mj-lt"/>
                <a:ea typeface="Times New Roman" panose="02020603050405020304" pitchFamily="18" charset="0"/>
                <a:cs typeface="Simplified Arabic" panose="02020603050405020304" pitchFamily="18" charset="-78"/>
              </a:rPr>
              <a:t>إخلال</a:t>
            </a:r>
            <a:r>
              <a:rPr lang="ar-TN" sz="2000" dirty="0">
                <a:effectLst/>
                <a:latin typeface="+mj-lt"/>
                <a:ea typeface="Times New Roman" panose="02020603050405020304" pitchFamily="18" charset="0"/>
                <a:cs typeface="Simplified Arabic" panose="02020603050405020304" pitchFamily="18" charset="-78"/>
              </a:rPr>
              <a:t> المحكم  بمبدأ الحياد إلى القواعد العامة للمسؤولية المدنية.</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الأساس </a:t>
            </a:r>
            <a:r>
              <a:rPr lang="ar-TN" sz="2000" dirty="0">
                <a:latin typeface="+mj-lt"/>
                <a:ea typeface="Times New Roman" panose="02020603050405020304" pitchFamily="18" charset="0"/>
                <a:cs typeface="Simplified Arabic" panose="02020603050405020304" pitchFamily="18" charset="-78"/>
              </a:rPr>
              <a:t>القانوني </a:t>
            </a:r>
            <a:r>
              <a:rPr lang="ar-TN" sz="2000" dirty="0">
                <a:effectLst/>
                <a:latin typeface="+mj-lt"/>
                <a:ea typeface="Times New Roman" panose="02020603050405020304" pitchFamily="18" charset="0"/>
                <a:cs typeface="Simplified Arabic" panose="02020603050405020304" pitchFamily="18" charset="-78"/>
              </a:rPr>
              <a:t>كان في مثل هذه الدعاوى الفصل 82 مناط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الخطأ العمدي </a:t>
            </a:r>
            <a:r>
              <a:rPr lang="ar-TN" sz="2000" dirty="0">
                <a:effectLst/>
                <a:latin typeface="+mj-lt"/>
                <a:ea typeface="Times New Roman" panose="02020603050405020304" pitchFamily="18" charset="0"/>
                <a:cs typeface="Simplified Arabic" panose="02020603050405020304" pitchFamily="18" charset="-78"/>
              </a:rPr>
              <a:t>أو الفصل 83 مناط الخطأ غير العمدي وقد طرحت نزاعات ضد محكمين في تونس وتأسس القيام </a:t>
            </a:r>
            <a:r>
              <a:rPr lang="ar-TN" sz="2000" dirty="0">
                <a:solidFill>
                  <a:srgbClr val="FF0000"/>
                </a:solidFill>
                <a:effectLst/>
                <a:latin typeface="+mj-lt"/>
                <a:ea typeface="Times New Roman" panose="02020603050405020304" pitchFamily="18" charset="0"/>
                <a:cs typeface="Simplified Arabic" panose="02020603050405020304" pitchFamily="18" charset="-78"/>
              </a:rPr>
              <a:t>على الفصل 82 مجلة الالتزامات والعقود </a:t>
            </a:r>
            <a:r>
              <a:rPr lang="ar-TN" sz="2000" dirty="0">
                <a:effectLst/>
                <a:latin typeface="+mj-lt"/>
                <a:ea typeface="Times New Roman" panose="02020603050405020304" pitchFamily="18" charset="0"/>
                <a:cs typeface="Simplified Arabic" panose="02020603050405020304" pitchFamily="18" charset="-78"/>
              </a:rPr>
              <a:t>من ذلك القضية </a:t>
            </a:r>
            <a:r>
              <a:rPr lang="ar-TN" sz="2000" dirty="0" err="1">
                <a:effectLst/>
                <a:latin typeface="+mj-lt"/>
                <a:ea typeface="Times New Roman" panose="02020603050405020304" pitchFamily="18" charset="0"/>
                <a:cs typeface="Simplified Arabic" panose="02020603050405020304" pitchFamily="18" charset="-78"/>
              </a:rPr>
              <a:t>التعقيبية</a:t>
            </a:r>
            <a:r>
              <a:rPr lang="ar-TN" sz="2000" dirty="0">
                <a:effectLst/>
                <a:latin typeface="+mj-lt"/>
                <a:ea typeface="Times New Roman" panose="02020603050405020304" pitchFamily="18" charset="0"/>
                <a:cs typeface="Simplified Arabic" panose="02020603050405020304" pitchFamily="18" charset="-78"/>
              </a:rPr>
              <a:t> عـ2002/19772ـدد الصادر الحكم فيها بتاريخ 12/03/2003.</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وقائع هذه القضية كانت في عرض المدعي أنه استصدر حكما يقضي بإبطال حكم محكمين لمخالفة قواعد هذه الإجراءات الأساسية للتحكيم وثبوت تواطأ بين </a:t>
            </a:r>
            <a:r>
              <a:rPr lang="ar-TN" sz="2000" dirty="0" err="1">
                <a:effectLst/>
                <a:latin typeface="+mj-lt"/>
                <a:ea typeface="Times New Roman" panose="02020603050405020304" pitchFamily="18" charset="0"/>
                <a:cs typeface="Simplified Arabic" panose="02020603050405020304" pitchFamily="18" charset="-78"/>
              </a:rPr>
              <a:t>خصيمته</a:t>
            </a:r>
            <a:r>
              <a:rPr lang="ar-TN" sz="2000" dirty="0">
                <a:effectLst/>
                <a:latin typeface="+mj-lt"/>
                <a:ea typeface="Times New Roman" panose="02020603050405020304" pitchFamily="18" charset="0"/>
                <a:cs typeface="Simplified Arabic" panose="02020603050405020304" pitchFamily="18" charset="-78"/>
              </a:rPr>
              <a:t> والمحكم الذي عينته اذ كان متعاقدا معها تجاريا طوال سير إجراءات التحكيم فقضي بالغرامات بناء على مخالفة المحامي الذي باشر مهمة المحكم لعدم احترامه لواجب التصريح بالعلاقات مع من </a:t>
            </a:r>
            <a:r>
              <a:rPr lang="ar-TN" sz="2000" dirty="0">
                <a:latin typeface="+mj-lt"/>
                <a:ea typeface="Times New Roman" panose="02020603050405020304" pitchFamily="18" charset="0"/>
                <a:cs typeface="Simplified Arabic" panose="02020603050405020304" pitchFamily="18" charset="-78"/>
              </a:rPr>
              <a:t>ا</a:t>
            </a:r>
            <a:r>
              <a:rPr lang="ar-TN" sz="2000" dirty="0">
                <a:effectLst/>
                <a:latin typeface="+mj-lt"/>
                <a:ea typeface="Times New Roman" panose="02020603050405020304" pitchFamily="18" charset="0"/>
                <a:cs typeface="Simplified Arabic" panose="02020603050405020304" pitchFamily="18" charset="-78"/>
              </a:rPr>
              <a:t>قترحه وأيدت محكمة الاستئناف هذا القرار.</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محكمة التعقيب بتعهدها رفضت طعن المحكم الذي حاول دفع المسؤولية عنه بكونه قطع العلاقة مع من عينه بتقديرها أن مثل هذا الدفع يخضع للاجتهاد المطلق لقضاة الأصل وهو ليس بدفع قانوني.</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يبقى التساؤل حول أحقية المستفيد من حكم في إبطال قرار تحكيمي في القيام بالمسؤولية على المحكم وهو ما يجب تنسيبه ضرورة أن القيام في دعوى الغرم لا يكفي منه حكم بالإبطال بل يجب إثبات الخطأ الجسيم في جانب المحكم مع ضرورة إثبات التواطؤ مع الخصم.</a:t>
            </a:r>
            <a:endParaRPr lang="fr-FR" sz="2000" dirty="0">
              <a:effectLst/>
              <a:latin typeface="+mj-lt"/>
              <a:ea typeface="Times New Roman" panose="02020603050405020304" pitchFamily="18" charset="0"/>
              <a:cs typeface="Simplified Arabic" panose="02020603050405020304" pitchFamily="18" charset="-78"/>
            </a:endParaRPr>
          </a:p>
          <a:p>
            <a:pPr marL="0" indent="0">
              <a:buNone/>
            </a:pPr>
            <a:endParaRPr lang="fr-FR" dirty="0"/>
          </a:p>
        </p:txBody>
      </p:sp>
    </p:spTree>
    <p:extLst>
      <p:ext uri="{BB962C8B-B14F-4D97-AF65-F5344CB8AC3E}">
        <p14:creationId xmlns:p14="http://schemas.microsoft.com/office/powerpoint/2010/main" val="2090563957"/>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fade">
                                      <p:cBhvr>
                                        <p:cTn id="11" dur="1000"/>
                                        <p:tgtEl>
                                          <p:spTgt spid="3">
                                            <p:txEl>
                                              <p:pRg st="2" end="2"/>
                                            </p:txEl>
                                          </p:spTgt>
                                        </p:tgtEl>
                                      </p:cBhvr>
                                    </p:animEffect>
                                    <p:anim calcmode="lin" valueType="num">
                                      <p:cBhvr>
                                        <p:cTn id="1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nodeType="after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750"/>
                                        <p:tgtEl>
                                          <p:spTgt spid="3">
                                            <p:txEl>
                                              <p:pRg st="3" end="3"/>
                                            </p:txEl>
                                          </p:spTgt>
                                        </p:tgtEl>
                                      </p:cBhvr>
                                    </p:animEffect>
                                    <p:anim calcmode="lin" valueType="num">
                                      <p:cBhvr>
                                        <p:cTn id="18" dur="7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7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0" fill="hold">
                            <p:stCondLst>
                              <p:cond delay="2250"/>
                            </p:stCondLst>
                            <p:childTnLst>
                              <p:par>
                                <p:cTn id="21" presetID="42"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42" presetClass="entr" presetSubtype="0" fill="hold"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2" fill="hold">
                            <p:stCondLst>
                              <p:cond delay="4250"/>
                            </p:stCondLst>
                            <p:childTnLst>
                              <p:par>
                                <p:cTn id="33" presetID="42" presetClass="entr" presetSubtype="0" fill="hold"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anim calcmode="lin" valueType="num">
                                      <p:cBhvr>
                                        <p:cTn id="3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FD093AE-E745-4D33-B1BC-E484C48365E0}"/>
              </a:ext>
            </a:extLst>
          </p:cNvPr>
          <p:cNvSpPr>
            <a:spLocks noGrp="1"/>
          </p:cNvSpPr>
          <p:nvPr>
            <p:ph idx="1"/>
          </p:nvPr>
        </p:nvSpPr>
        <p:spPr>
          <a:xfrm>
            <a:off x="838199" y="619125"/>
            <a:ext cx="11172825" cy="5557838"/>
          </a:xfrm>
        </p:spPr>
        <p:txBody>
          <a:bodyPr/>
          <a:lstStyle/>
          <a:p>
            <a:pPr marL="0" indent="0" algn="r" rtl="1">
              <a:spcAft>
                <a:spcPts val="0"/>
              </a:spcAft>
              <a:buNone/>
            </a:pPr>
            <a:r>
              <a:rPr lang="ar-TN" sz="3200" b="1" dirty="0">
                <a:solidFill>
                  <a:srgbClr val="0070C0"/>
                </a:solidFill>
                <a:latin typeface="Arabic Typesetting" panose="03020402040406030203" pitchFamily="66" charset="-78"/>
                <a:cs typeface="Arabic Typesetting" panose="03020402040406030203" pitchFamily="66" charset="-78"/>
              </a:rPr>
              <a:t>         ج. المسؤولية الجزائية للمحكم</a:t>
            </a:r>
            <a:br>
              <a:rPr lang="ar-TN" sz="3200" dirty="0">
                <a:solidFill>
                  <a:schemeClr val="accent2"/>
                </a:solidFill>
                <a:cs typeface="+mj-cs"/>
              </a:rPr>
            </a:br>
            <a:endParaRPr lang="ar-TN" sz="32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في المسؤولية المدنية ورغما عن غياب نص في مجلة التحكيم فإن الاستعارة من الأحكام العامة للمسؤولية المدنية يبقى في صميم ممارسة حق التقاضي إلا أنه وفي المسؤولية الجزائية بأن الأمر يكون بخلاف ذلك لأن هذه الأخيرة تقوم على مبدأ الشرعية.</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effectLst/>
                <a:latin typeface="+mj-lt"/>
                <a:ea typeface="Times New Roman" panose="02020603050405020304" pitchFamily="18" charset="0"/>
                <a:cs typeface="Simplified Arabic" panose="02020603050405020304" pitchFamily="18" charset="-78"/>
              </a:rPr>
              <a:t>لا يوجد نص في المجلة الجزائية يجرم عدم تجريح المحكم في نفسه على غرار القاضي الذي أفرده المشرع بنص خاص وهو الفصل 90 من المجلة الجزائية وقد اقتضى هذا النص أنه " يعاقب بالسجن مدة عام كل قاض لم يجرح في نفسه – فيما عدا الصور المنصوص عليها بالفصل 83 وما بعده من هذه المجلة، بعد قبوله علانية أو خفية ممن هو طرف في قضية منشورة لديه أشياء أو قيما أو أي مبالغ مالية ".</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spcAft>
                <a:spcPts val="0"/>
              </a:spcAft>
              <a:buNone/>
            </a:pPr>
            <a:r>
              <a:rPr lang="ar-TN" sz="2000" dirty="0">
                <a:solidFill>
                  <a:srgbClr val="FF0000"/>
                </a:solidFill>
                <a:effectLst/>
                <a:latin typeface="+mj-lt"/>
                <a:ea typeface="Times New Roman" panose="02020603050405020304" pitchFamily="18" charset="0"/>
                <a:cs typeface="Simplified Arabic" panose="02020603050405020304" pitchFamily="18" charset="-78"/>
              </a:rPr>
              <a:t>هناك من رأى سحب هذا الفصل على المحكم بقراءة للنص الفرنسي الذي استعمل </a:t>
            </a:r>
            <a:r>
              <a:rPr lang="fr-FR" sz="2000" dirty="0">
                <a:solidFill>
                  <a:srgbClr val="FF0000"/>
                </a:solidFill>
                <a:effectLst/>
                <a:latin typeface="+mj-lt"/>
                <a:ea typeface="Times New Roman" panose="02020603050405020304" pitchFamily="18" charset="0"/>
                <a:cs typeface="Simplified Arabic" panose="02020603050405020304" pitchFamily="18" charset="-78"/>
              </a:rPr>
              <a:t>juges</a:t>
            </a:r>
            <a:r>
              <a:rPr lang="ar-TN" sz="2000" dirty="0">
                <a:solidFill>
                  <a:srgbClr val="FF0000"/>
                </a:solidFill>
                <a:effectLst/>
                <a:latin typeface="+mj-lt"/>
                <a:ea typeface="Times New Roman" panose="02020603050405020304" pitchFamily="18" charset="0"/>
                <a:cs typeface="Simplified Arabic" panose="02020603050405020304" pitchFamily="18" charset="-78"/>
              </a:rPr>
              <a:t> وهي تشمل المحكم إلا أن هذا التوجه فيه خروج عن قواعد التأويل الجزائي وخاصة</a:t>
            </a:r>
            <a:r>
              <a:rPr lang="ar-TN" sz="2000" dirty="0">
                <a:solidFill>
                  <a:srgbClr val="FF0000"/>
                </a:solidFill>
                <a:latin typeface="+mj-lt"/>
                <a:ea typeface="Times New Roman" panose="02020603050405020304" pitchFamily="18" charset="0"/>
                <a:cs typeface="Simplified Arabic" panose="02020603050405020304" pitchFamily="18" charset="-78"/>
              </a:rPr>
              <a:t> وجوب</a:t>
            </a:r>
            <a:r>
              <a:rPr lang="ar-TN" sz="2000" dirty="0">
                <a:solidFill>
                  <a:srgbClr val="FF0000"/>
                </a:solidFill>
                <a:effectLst/>
                <a:latin typeface="+mj-lt"/>
                <a:ea typeface="Times New Roman" panose="02020603050405020304" pitchFamily="18" charset="0"/>
                <a:cs typeface="Simplified Arabic" panose="02020603050405020304" pitchFamily="18" charset="-78"/>
              </a:rPr>
              <a:t> وضوح النص المجرم وخاصة قاعدة منع القياس.</a:t>
            </a:r>
            <a:endParaRPr lang="fr-FR" sz="2000" dirty="0">
              <a:effectLst/>
              <a:latin typeface="+mj-lt"/>
              <a:ea typeface="Times New Roman" panose="02020603050405020304" pitchFamily="18" charset="0"/>
              <a:cs typeface="Simplified Arabic" panose="02020603050405020304" pitchFamily="18" charset="-78"/>
            </a:endParaRPr>
          </a:p>
          <a:p>
            <a:pPr marL="0" indent="0" algn="r">
              <a:buNone/>
            </a:pPr>
            <a:endParaRPr lang="fr-FR" dirty="0"/>
          </a:p>
        </p:txBody>
      </p:sp>
    </p:spTree>
    <p:extLst>
      <p:ext uri="{BB962C8B-B14F-4D97-AF65-F5344CB8AC3E}">
        <p14:creationId xmlns:p14="http://schemas.microsoft.com/office/powerpoint/2010/main" val="344525526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barn(inVertical)">
                                      <p:cBhvr>
                                        <p:cTn id="11" dur="500"/>
                                        <p:tgtEl>
                                          <p:spTgt spid="3">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CEED181-03C6-48BF-8D84-1C632AFCCF1B}"/>
              </a:ext>
            </a:extLst>
          </p:cNvPr>
          <p:cNvSpPr>
            <a:spLocks noGrp="1"/>
          </p:cNvSpPr>
          <p:nvPr>
            <p:ph idx="1"/>
          </p:nvPr>
        </p:nvSpPr>
        <p:spPr>
          <a:xfrm>
            <a:off x="237067" y="431800"/>
            <a:ext cx="11777133" cy="5745163"/>
          </a:xfrm>
        </p:spPr>
        <p:txBody>
          <a:bodyPr/>
          <a:lstStyle/>
          <a:p>
            <a:pPr marL="0" indent="0" algn="ctr" rtl="1">
              <a:spcAft>
                <a:spcPts val="0"/>
              </a:spcAft>
              <a:buNone/>
            </a:pPr>
            <a:endPar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pPr marL="0" indent="0" algn="ctr" rtl="1">
              <a:spcAft>
                <a:spcPts val="0"/>
              </a:spcAft>
              <a:buNone/>
            </a:pPr>
            <a:r>
              <a:rPr lang="ar-TN" sz="4000" b="1" dirty="0">
                <a:solidFill>
                  <a:srgbClr val="0070C0"/>
                </a:solidFill>
                <a:latin typeface="Arabic Typesetting" panose="03020402040406030203" pitchFamily="66" charset="-78"/>
                <a:ea typeface="Times New Roman" panose="02020603050405020304" pitchFamily="18" charset="0"/>
                <a:cs typeface="Arabic Typesetting" panose="03020402040406030203" pitchFamily="66" charset="-78"/>
              </a:rPr>
              <a:t>2. الجزاء </a:t>
            </a: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المسلط على أعمال المحكم:</a:t>
            </a:r>
            <a:endParaRPr lang="ar-TN" sz="40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2000" dirty="0">
                <a:effectLst/>
                <a:latin typeface="+mj-lt"/>
                <a:ea typeface="Times New Roman" panose="02020603050405020304" pitchFamily="18" charset="0"/>
                <a:cs typeface="Simplified Arabic" panose="02020603050405020304" pitchFamily="18" charset="-78"/>
              </a:rPr>
              <a:t>بالرجوع إلى مجلة التحكيم نجد أن المشرع رتب جزاء البطلان على الأحكام الصادرة عن هيئة التحكيم في حالة إخلال أحد أعضائها أو جميعهم بمبدأ الحياد سواء كان التحكيم داخلي (الفصل 42) أو التحكيم دولي (الفصل 78 ) وهذا يهم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الأحكام التحكيمية الوطنية </a:t>
            </a:r>
            <a:r>
              <a:rPr lang="ar-TN" sz="2000" dirty="0">
                <a:effectLst/>
                <a:latin typeface="+mj-lt"/>
                <a:ea typeface="Times New Roman" panose="02020603050405020304" pitchFamily="18" charset="0"/>
                <a:cs typeface="Simplified Arabic" panose="02020603050405020304" pitchFamily="18" charset="-78"/>
              </a:rPr>
              <a:t>أما إذا كان </a:t>
            </a:r>
            <a:r>
              <a:rPr lang="ar-TN" sz="2000" dirty="0">
                <a:solidFill>
                  <a:srgbClr val="FF0000"/>
                </a:solidFill>
                <a:effectLst/>
                <a:latin typeface="+mj-lt"/>
                <a:ea typeface="Times New Roman" panose="02020603050405020304" pitchFamily="18" charset="0"/>
                <a:cs typeface="Simplified Arabic" panose="02020603050405020304" pitchFamily="18" charset="-78"/>
              </a:rPr>
              <a:t>الحكم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التحكيمي</a:t>
            </a:r>
            <a:r>
              <a:rPr lang="ar-TN" sz="2000" dirty="0">
                <a:solidFill>
                  <a:srgbClr val="FF0000"/>
                </a:solidFill>
                <a:effectLst/>
                <a:latin typeface="+mj-lt"/>
                <a:ea typeface="Times New Roman" panose="02020603050405020304" pitchFamily="18" charset="0"/>
                <a:cs typeface="Simplified Arabic" panose="02020603050405020304" pitchFamily="18" charset="-78"/>
              </a:rPr>
              <a:t> أجنبي فإن الجزاء طبقا للفصل 81 يكون رفض الاعتراف.</a:t>
            </a:r>
          </a:p>
          <a:p>
            <a:pPr marL="0" indent="0" algn="just" rtl="1">
              <a:spcAft>
                <a:spcPts val="0"/>
              </a:spcAft>
              <a:buNone/>
            </a:pPr>
            <a:endParaRPr lang="fr-FR" sz="2000" dirty="0">
              <a:solidFill>
                <a:srgbClr val="FF0000"/>
              </a:solidFill>
              <a:effectLst/>
              <a:latin typeface="+mj-lt"/>
              <a:ea typeface="Times New Roman" panose="02020603050405020304" pitchFamily="18" charset="0"/>
              <a:cs typeface="Simplified Arabic" panose="02020603050405020304" pitchFamily="18" charset="-78"/>
            </a:endParaRPr>
          </a:p>
          <a:p>
            <a:pPr marL="0" indent="0" algn="ctr">
              <a:buNone/>
            </a:pP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جزاء البطلان للأحكام التحكيمية الوطنية:</a:t>
            </a:r>
          </a:p>
          <a:p>
            <a:pPr marL="0" indent="0" algn="r">
              <a:buNone/>
            </a:pPr>
            <a:r>
              <a:rPr lang="ar-TN" sz="2000" dirty="0">
                <a:effectLst/>
                <a:latin typeface="+mj-lt"/>
                <a:ea typeface="Times New Roman" panose="02020603050405020304" pitchFamily="18" charset="0"/>
                <a:cs typeface="Simplified Arabic" panose="02020603050405020304" pitchFamily="18" charset="-78"/>
              </a:rPr>
              <a:t>المتأمل في الفصلين 42 و78 مجلة التحكيم نجد أن المشرع لم يرتب صراحة جزاء البطلان للحكم </a:t>
            </a:r>
            <a:r>
              <a:rPr lang="ar-TN" sz="2000" dirty="0" err="1">
                <a:effectLst/>
                <a:latin typeface="+mj-lt"/>
                <a:ea typeface="Times New Roman" panose="02020603050405020304" pitchFamily="18" charset="0"/>
                <a:cs typeface="Simplified Arabic" panose="02020603050405020304" pitchFamily="18" charset="-78"/>
              </a:rPr>
              <a:t>التحكيمي</a:t>
            </a:r>
            <a:r>
              <a:rPr lang="ar-TN" sz="2000" dirty="0">
                <a:effectLst/>
                <a:latin typeface="+mj-lt"/>
                <a:ea typeface="Times New Roman" panose="02020603050405020304" pitchFamily="18" charset="0"/>
                <a:cs typeface="Simplified Arabic" panose="02020603050405020304" pitchFamily="18" charset="-78"/>
              </a:rPr>
              <a:t> في صورة إخلال المحكم بمبدأ الحياد لذلك ذهب اتجاه فقه قضائي إلى اعمال نظرية عيوب الرضاء وتحديدا الفصل 43 مجلة الالتزامات والعقود باعتماد عنصر الغلط في صفة جوهرية في المحكم الذي لم يصرح بالقوادح إلا أن هذا الاتجاه وقع التخلي عنه </a:t>
            </a:r>
            <a:r>
              <a:rPr lang="ar-TN" sz="2000" dirty="0">
                <a:solidFill>
                  <a:srgbClr val="FF0000"/>
                </a:solidFill>
                <a:effectLst/>
                <a:latin typeface="+mj-lt"/>
                <a:ea typeface="Times New Roman" panose="02020603050405020304" pitchFamily="18" charset="0"/>
                <a:cs typeface="Simplified Arabic" panose="02020603050405020304" pitchFamily="18" charset="-78"/>
              </a:rPr>
              <a:t>والرجوع إلى أحكام الفصل 42 الذي يكون السند القانوني السليم للتصريح بالإبطال لعدم سلامة تركيبة هيئة التحكيم وخرق النظام العام والمبادئ الأساسية</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ctr">
              <a:buNone/>
            </a:pPr>
            <a:endParaRPr lang="fr-FR" dirty="0"/>
          </a:p>
        </p:txBody>
      </p:sp>
    </p:spTree>
    <p:extLst>
      <p:ext uri="{BB962C8B-B14F-4D97-AF65-F5344CB8AC3E}">
        <p14:creationId xmlns:p14="http://schemas.microsoft.com/office/powerpoint/2010/main" val="340066194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nodeType="after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barn(inVertical)">
                                      <p:cBhvr>
                                        <p:cTn id="11" dur="250"/>
                                        <p:tgtEl>
                                          <p:spTgt spid="3">
                                            <p:txEl>
                                              <p:pRg st="2" end="2"/>
                                            </p:txEl>
                                          </p:spTgt>
                                        </p:tgtEl>
                                      </p:cBhvr>
                                    </p:animEffect>
                                  </p:childTnLst>
                                </p:cTn>
                              </p:par>
                            </p:childTnLst>
                          </p:cTn>
                        </p:par>
                        <p:par>
                          <p:cTn id="12" fill="hold">
                            <p:stCondLst>
                              <p:cond delay="750"/>
                            </p:stCondLst>
                            <p:childTnLst>
                              <p:par>
                                <p:cTn id="13" presetID="26" presetClass="emph" presetSubtype="0" fill="hold" nodeType="afterEffect">
                                  <p:stCondLst>
                                    <p:cond delay="0"/>
                                  </p:stCondLst>
                                  <p:childTnLst>
                                    <p:animEffect transition="out" filter="fade">
                                      <p:cBhvr>
                                        <p:cTn id="14" dur="500" tmFilter="0, 0; .2, .5; .8, .5; 1, 0"/>
                                        <p:tgtEl>
                                          <p:spTgt spid="3">
                                            <p:txEl>
                                              <p:pRg st="4" end="4"/>
                                            </p:txEl>
                                          </p:spTgt>
                                        </p:tgtEl>
                                      </p:cBhvr>
                                    </p:animEffect>
                                    <p:animScale>
                                      <p:cBhvr>
                                        <p:cTn id="15" dur="250" autoRev="1" fill="hold"/>
                                        <p:tgtEl>
                                          <p:spTgt spid="3">
                                            <p:txEl>
                                              <p:pRg st="4" end="4"/>
                                            </p:txEl>
                                          </p:spTgt>
                                        </p:tgtEl>
                                      </p:cBhvr>
                                      <p:by x="105000" y="105000"/>
                                    </p:animScale>
                                  </p:childTnLst>
                                </p:cTn>
                              </p:par>
                            </p:childTnLst>
                          </p:cTn>
                        </p:par>
                        <p:par>
                          <p:cTn id="16" fill="hold">
                            <p:stCondLst>
                              <p:cond delay="1250"/>
                            </p:stCondLst>
                            <p:childTnLst>
                              <p:par>
                                <p:cTn id="17" presetID="22" presetClass="entr" presetSubtype="4"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wipe(down)">
                                      <p:cBhvr>
                                        <p:cTn id="1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542F89-86D6-4FF8-8141-7212DF99D4D3}"/>
              </a:ext>
            </a:extLst>
          </p:cNvPr>
          <p:cNvSpPr>
            <a:spLocks noGrp="1"/>
          </p:cNvSpPr>
          <p:nvPr>
            <p:ph type="title"/>
          </p:nvPr>
        </p:nvSpPr>
        <p:spPr>
          <a:xfrm>
            <a:off x="857250" y="431800"/>
            <a:ext cx="10515600" cy="1325563"/>
          </a:xfrm>
        </p:spPr>
        <p:txBody>
          <a:bodyPr>
            <a:normAutofit/>
          </a:bodyPr>
          <a:lstStyle/>
          <a:p>
            <a:pPr algn="ct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جزاء عدم الاعتراف بالأحكام التحكيمية الأجنبية:</a:t>
            </a:r>
            <a:br>
              <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solidFill>
                <a:srgbClr val="0070C0"/>
              </a:solidFill>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5EC47270-1CA8-4537-B979-1CF5B6B59604}"/>
              </a:ext>
            </a:extLst>
          </p:cNvPr>
          <p:cNvSpPr>
            <a:spLocks noGrp="1"/>
          </p:cNvSpPr>
          <p:nvPr>
            <p:ph idx="1"/>
          </p:nvPr>
        </p:nvSpPr>
        <p:spPr/>
        <p:txBody>
          <a:bodyPr>
            <a:normAutofit/>
          </a:bodyPr>
          <a:lstStyle/>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تحتاج الأحكام التحكيمية الأجنبية لتجد نفاذها </a:t>
            </a:r>
            <a:r>
              <a:rPr lang="ar-TN" sz="1800" dirty="0">
                <a:latin typeface="Times New Roman" panose="02020603050405020304" pitchFamily="18" charset="0"/>
                <a:ea typeface="Times New Roman" panose="02020603050405020304" pitchFamily="18" charset="0"/>
                <a:cs typeface="Simplified Arabic" panose="02020603050405020304" pitchFamily="18" charset="-78"/>
              </a:rPr>
              <a:t>الى</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النظام القانوني لدولة أخرى إلى ضرورة اكسائها بالصيغة التنفيذية لذلك يتدخل القضاء الوطني للاعتراف بها وضمان التنفيذ الجبري ولو عن طريق القوة العامة وهو ما نظمته أحكام الفصول 87 وما بعده من مجلة التحكيم.</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إلا أن هذا الاعتراف ليس بالآلي و هو يخضع لرقابة القضاء الوطني الذي يبقى له رقابة شكلية على القرار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الأجنبي. وفيما يهم موضوع حياد المحكم والإخلال بهذا المبدأ فإن المدخل لبسط الرقابة عليه تكون تحت طائلة النقطة (أولا-د) من الفصل 81.</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فقد </a:t>
            </a:r>
            <a:r>
              <a:rPr lang="ar-TN" sz="1800" dirty="0">
                <a:latin typeface="Times New Roman" panose="02020603050405020304" pitchFamily="18" charset="0"/>
                <a:ea typeface="Times New Roman" panose="02020603050405020304" pitchFamily="18" charset="0"/>
                <a:cs typeface="Simplified Arabic" panose="02020603050405020304" pitchFamily="18" charset="-78"/>
              </a:rPr>
              <a:t>ا</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قتضت هذه الأحكام أنه " </a:t>
            </a:r>
            <a:r>
              <a:rPr lang="ar-TN"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لا يجوز رفض </a:t>
            </a:r>
            <a:r>
              <a:rPr lang="ar-TN" sz="1800" dirty="0" err="1">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الإعتراف</a:t>
            </a:r>
            <a:r>
              <a:rPr lang="ar-TN"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بأي حكم تحكيمي أو رفض تنفيذه بقطع النظر عن البلد الصادر فيه إلا في الحالتين التاليتين:</a:t>
            </a:r>
            <a:endParaRPr lang="fr-FR"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أولا: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بناءا</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على طلب الطرف المطلوب التنفيذ ضده وإذا قدم هذا الطرف إلى محكمة الاستئناف بتونس المقدم إليها طلب الاعتراف والتنفيذ دليلا يثبت أحد الأمور التالية:</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د. أن تشكيل هيئة التحكيم أو ما وقع إتباعه في إجراءات التحكيم كان مخالفا لمقتضيات اتفاقية التحكيم بصفة عامة أو لنظام تحكيم مختار أو لقانون دولة وقع اعتماده أو لقواعد أحكام هذا الباب المتعلقة بتشكيل هيئة التحكيم.</a:t>
            </a:r>
            <a:endParaRPr lang="fr-FR" sz="1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فإن محكمة </a:t>
            </a:r>
            <a:r>
              <a:rPr lang="ar-TN" sz="1800" dirty="0" err="1">
                <a:effectLst/>
                <a:latin typeface="Times New Roman" panose="02020603050405020304" pitchFamily="18" charset="0"/>
                <a:ea typeface="Times New Roman" panose="02020603050405020304" pitchFamily="18" charset="0"/>
                <a:cs typeface="Simplified Arabic" panose="02020603050405020304" pitchFamily="18" charset="-78"/>
              </a:rPr>
              <a:t>الإعتراف</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أو محكمة التنفيذ مخول لها تناول ما يثار لديها من دفوعات تهم تشكيل هيئة التحكيم الدولي الوطني بما في ذلك توفر حياد المحكم من عدمه.</a:t>
            </a:r>
            <a:endPar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spcAft>
                <a:spcPts val="0"/>
              </a:spcAft>
              <a:buNone/>
            </a:pP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والملاحظ أن النقطة (د ) من الفصل </a:t>
            </a:r>
            <a:r>
              <a:rPr lang="fr-FR" sz="1800" dirty="0">
                <a:effectLst/>
                <a:latin typeface="Times New Roman" panose="02020603050405020304" pitchFamily="18" charset="0"/>
                <a:ea typeface="Times New Roman" panose="02020603050405020304" pitchFamily="18" charset="0"/>
                <a:cs typeface="Simplified Arabic" panose="02020603050405020304" pitchFamily="18" charset="-78"/>
              </a:rPr>
              <a:t>82</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 هي نقل اجمالي للنقطة (د) من الفصل</a:t>
            </a:r>
            <a:r>
              <a:rPr lang="ar-TN" sz="1800" dirty="0">
                <a:latin typeface="Times New Roman" panose="02020603050405020304" pitchFamily="18" charset="0"/>
                <a:ea typeface="Times New Roman" panose="02020603050405020304" pitchFamily="18" charset="0"/>
                <a:cs typeface="Simplified Arabic" panose="02020603050405020304" pitchFamily="18" charset="-78"/>
              </a:rPr>
              <a:t> 78</a:t>
            </a:r>
            <a:r>
              <a:rPr lang="ar-TN" sz="1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dirty="0"/>
          </a:p>
        </p:txBody>
      </p:sp>
    </p:spTree>
    <p:extLst>
      <p:ext uri="{BB962C8B-B14F-4D97-AF65-F5344CB8AC3E}">
        <p14:creationId xmlns:p14="http://schemas.microsoft.com/office/powerpoint/2010/main" val="289301112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par>
                          <p:cTn id="20" fill="hold">
                            <p:stCondLst>
                              <p:cond delay="2000"/>
                            </p:stCondLst>
                            <p:childTnLst>
                              <p:par>
                                <p:cTn id="21" presetID="16" presetClass="entr" presetSubtype="21"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par>
                          <p:cTn id="24" fill="hold">
                            <p:stCondLst>
                              <p:cond delay="2500"/>
                            </p:stCondLst>
                            <p:childTnLst>
                              <p:par>
                                <p:cTn id="25" presetID="1" presetClass="entr" presetSubtype="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par>
                          <p:cTn id="27" fill="hold">
                            <p:stCondLst>
                              <p:cond delay="2500"/>
                            </p:stCondLst>
                            <p:childTnLst>
                              <p:par>
                                <p:cTn id="28" presetID="16" presetClass="entr" presetSubtype="21" fill="hold" nodeType="after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par>
                          <p:cTn id="31" fill="hold">
                            <p:stCondLst>
                              <p:cond delay="3000"/>
                            </p:stCondLst>
                            <p:childTnLst>
                              <p:par>
                                <p:cTn id="32" presetID="16" presetClass="entr" presetSubtype="21" fill="hold" nodeType="after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barn(inVertical)">
                                      <p:cBhvr>
                                        <p:cTn id="3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DA93968-C18E-47AE-90A5-CF666CBBA14D}"/>
              </a:ext>
            </a:extLst>
          </p:cNvPr>
          <p:cNvSpPr>
            <a:spLocks noGrp="1"/>
          </p:cNvSpPr>
          <p:nvPr>
            <p:ph idx="1"/>
          </p:nvPr>
        </p:nvSpPr>
        <p:spPr>
          <a:xfrm>
            <a:off x="1445683" y="560787"/>
            <a:ext cx="10515600" cy="5561143"/>
          </a:xfrm>
        </p:spPr>
        <p:txBody>
          <a:bodyPr>
            <a:noAutofit/>
          </a:bodyPr>
          <a:lstStyle/>
          <a:p>
            <a:pPr marL="0" indent="0" algn="r">
              <a:buNone/>
            </a:pPr>
            <a:r>
              <a:rPr lang="ar-TN" sz="1600" b="1" dirty="0">
                <a:cs typeface="+mj-cs"/>
              </a:rPr>
              <a:t>المقدمة</a:t>
            </a:r>
            <a:endParaRPr lang="ar-SA" sz="1600" b="1" dirty="0">
              <a:cs typeface="+mj-cs"/>
            </a:endParaRPr>
          </a:p>
          <a:p>
            <a:pPr marL="0" indent="0" algn="r">
              <a:buNone/>
            </a:pPr>
            <a:r>
              <a:rPr lang="ar-TN" sz="1600" b="1" dirty="0">
                <a:cs typeface="+mj-cs"/>
              </a:rPr>
              <a:t>الجزء الأول : تحليل مبدأ حياد المحكم</a:t>
            </a:r>
            <a:endParaRPr lang="fr-FR" sz="1600" b="1" dirty="0">
              <a:cs typeface="+mj-cs"/>
            </a:endParaRPr>
          </a:p>
          <a:p>
            <a:pPr marL="0" indent="0" algn="r">
              <a:lnSpc>
                <a:spcPct val="150000"/>
              </a:lnSpc>
              <a:buNone/>
            </a:pPr>
            <a:r>
              <a:rPr lang="ar-TN" sz="1600" dirty="0">
                <a:solidFill>
                  <a:srgbClr val="7030A0"/>
                </a:solidFill>
                <a:cs typeface="+mj-cs"/>
              </a:rPr>
              <a:t>التأكيد على واجب التصريح بالشكوك </a:t>
            </a:r>
            <a:r>
              <a:rPr lang="fr-FR" sz="1600" dirty="0">
                <a:solidFill>
                  <a:srgbClr val="7030A0"/>
                </a:solidFill>
                <a:cs typeface="+mj-cs"/>
              </a:rPr>
              <a:t>  ∙1</a:t>
            </a:r>
          </a:p>
          <a:p>
            <a:pPr marL="0" indent="0" algn="r">
              <a:lnSpc>
                <a:spcPct val="150000"/>
              </a:lnSpc>
              <a:buNone/>
            </a:pPr>
            <a:r>
              <a:rPr lang="ar-TN" sz="1600" dirty="0">
                <a:solidFill>
                  <a:srgbClr val="7030A0"/>
                </a:solidFill>
                <a:cs typeface="+mj-cs"/>
              </a:rPr>
              <a:t> أ. التأكيد التشريعي</a:t>
            </a:r>
          </a:p>
          <a:p>
            <a:pPr marL="0" indent="0" algn="r">
              <a:lnSpc>
                <a:spcPct val="150000"/>
              </a:lnSpc>
              <a:buNone/>
            </a:pPr>
            <a:r>
              <a:rPr lang="ar-TN" sz="1600" dirty="0">
                <a:solidFill>
                  <a:srgbClr val="7030A0"/>
                </a:solidFill>
                <a:cs typeface="+mj-cs"/>
              </a:rPr>
              <a:t>ب.</a:t>
            </a:r>
            <a:r>
              <a:rPr lang="ar-SA" sz="1600" dirty="0">
                <a:solidFill>
                  <a:srgbClr val="7030A0"/>
                </a:solidFill>
                <a:cs typeface="+mj-cs"/>
              </a:rPr>
              <a:t> </a:t>
            </a:r>
            <a:r>
              <a:rPr lang="ar-TN" sz="1600" dirty="0">
                <a:solidFill>
                  <a:srgbClr val="7030A0"/>
                </a:solidFill>
                <a:cs typeface="+mj-cs"/>
              </a:rPr>
              <a:t>مضمون واجب التصريح</a:t>
            </a:r>
            <a:endParaRPr lang="fr-FR" sz="1600" dirty="0">
              <a:solidFill>
                <a:srgbClr val="7030A0"/>
              </a:solidFill>
              <a:cs typeface="+mj-cs"/>
            </a:endParaRPr>
          </a:p>
          <a:p>
            <a:pPr marL="0" indent="0" algn="r">
              <a:lnSpc>
                <a:spcPct val="150000"/>
              </a:lnSpc>
              <a:buNone/>
            </a:pPr>
            <a:r>
              <a:rPr lang="ar-TN" sz="1600" dirty="0">
                <a:solidFill>
                  <a:srgbClr val="7030A0"/>
                </a:solidFill>
                <a:cs typeface="+mj-cs"/>
              </a:rPr>
              <a:t>ج. الامتداد الزمني لمبدأ الحياد</a:t>
            </a:r>
            <a:endParaRPr lang="fr-FR" sz="1600" dirty="0">
              <a:solidFill>
                <a:srgbClr val="7030A0"/>
              </a:solidFill>
              <a:effectLst/>
              <a:latin typeface="Times New Roman" panose="02020603050405020304" pitchFamily="18" charset="0"/>
              <a:ea typeface="Times New Roman" panose="02020603050405020304" pitchFamily="18" charset="0"/>
              <a:cs typeface="+mj-cs"/>
            </a:endParaRPr>
          </a:p>
          <a:p>
            <a:pPr marL="449580" indent="0" algn="r">
              <a:lnSpc>
                <a:spcPct val="150000"/>
              </a:lnSpc>
              <a:buNone/>
            </a:pPr>
            <a:r>
              <a:rPr lang="ar-TN" sz="1600" dirty="0">
                <a:solidFill>
                  <a:srgbClr val="7030A0"/>
                </a:solidFill>
                <a:effectLst/>
                <a:latin typeface="Times New Roman" panose="02020603050405020304" pitchFamily="18" charset="0"/>
                <a:ea typeface="Times New Roman" panose="02020603050405020304" pitchFamily="18" charset="0"/>
                <a:cs typeface="+mj-cs"/>
              </a:rPr>
              <a:t>عينات من تطبيقات فقه القضا</a:t>
            </a:r>
            <a:r>
              <a:rPr lang="ar-TN" sz="1600" dirty="0">
                <a:solidFill>
                  <a:srgbClr val="7030A0"/>
                </a:solidFill>
                <a:latin typeface="Times New Roman" panose="02020603050405020304" pitchFamily="18" charset="0"/>
                <a:ea typeface="Times New Roman" panose="02020603050405020304" pitchFamily="18" charset="0"/>
                <a:cs typeface="+mj-cs"/>
              </a:rPr>
              <a:t>ء</a:t>
            </a:r>
            <a:r>
              <a:rPr lang="fr-FR" sz="1600" dirty="0">
                <a:solidFill>
                  <a:srgbClr val="7030A0"/>
                </a:solidFill>
                <a:latin typeface="Times New Roman" panose="02020603050405020304" pitchFamily="18" charset="0"/>
                <a:ea typeface="Times New Roman" panose="02020603050405020304" pitchFamily="18" charset="0"/>
                <a:cs typeface="+mj-cs"/>
              </a:rPr>
              <a:t>∙2</a:t>
            </a:r>
            <a:endParaRPr lang="fr-FR" sz="1600" dirty="0">
              <a:solidFill>
                <a:srgbClr val="7030A0"/>
              </a:solidFill>
              <a:cs typeface="+mj-cs"/>
            </a:endParaRPr>
          </a:p>
          <a:p>
            <a:pPr marL="0" indent="0" algn="r">
              <a:buNone/>
            </a:pPr>
            <a:r>
              <a:rPr lang="ar-TN" sz="1600" b="1" dirty="0">
                <a:cs typeface="+mj-cs"/>
              </a:rPr>
              <a:t>الجزء الثاني : جزاء الاخلال بمبدأ الحياد</a:t>
            </a:r>
          </a:p>
          <a:p>
            <a:pPr marL="0" indent="0" algn="r">
              <a:buNone/>
            </a:pPr>
            <a:r>
              <a:rPr lang="fr-FR" sz="1600" dirty="0">
                <a:solidFill>
                  <a:srgbClr val="7030A0"/>
                </a:solidFill>
                <a:cs typeface="+mj-cs"/>
              </a:rPr>
              <a:t>  </a:t>
            </a:r>
            <a:r>
              <a:rPr lang="ar-TN" sz="1600" dirty="0">
                <a:solidFill>
                  <a:srgbClr val="7030A0"/>
                </a:solidFill>
                <a:cs typeface="+mj-cs"/>
              </a:rPr>
              <a:t> 1.الجزاء المتصل بشخص المحكم</a:t>
            </a:r>
          </a:p>
          <a:p>
            <a:pPr marL="0" indent="0" algn="r">
              <a:buFont typeface="Arial" panose="020B0604020202020204" pitchFamily="34" charset="0"/>
              <a:buNone/>
            </a:pPr>
            <a:r>
              <a:rPr lang="ar-TN" sz="1600" dirty="0">
                <a:solidFill>
                  <a:srgbClr val="7030A0"/>
                </a:solidFill>
                <a:cs typeface="+mj-cs"/>
              </a:rPr>
              <a:t>أ. التجريح آلية للتخلي أو لعزل المحكم</a:t>
            </a:r>
          </a:p>
          <a:p>
            <a:pPr marL="0" indent="0" algn="r">
              <a:buFont typeface="Arial" panose="020B0604020202020204" pitchFamily="34" charset="0"/>
              <a:buNone/>
            </a:pPr>
            <a:r>
              <a:rPr lang="ar-TN" sz="1600" dirty="0">
                <a:solidFill>
                  <a:srgbClr val="7030A0"/>
                </a:solidFill>
                <a:cs typeface="+mj-cs"/>
              </a:rPr>
              <a:t>ب. المسؤولية المدنية للمحكم</a:t>
            </a:r>
          </a:p>
          <a:p>
            <a:pPr marL="0" indent="0" algn="r">
              <a:buFont typeface="Arial" panose="020B0604020202020204" pitchFamily="34" charset="0"/>
              <a:buNone/>
            </a:pPr>
            <a:r>
              <a:rPr lang="ar-TN" sz="1600" dirty="0">
                <a:solidFill>
                  <a:srgbClr val="7030A0"/>
                </a:solidFill>
                <a:cs typeface="+mj-cs"/>
              </a:rPr>
              <a:t>ج. المسؤولية الجزائية للمحكم</a:t>
            </a:r>
          </a:p>
          <a:p>
            <a:pPr marL="0" indent="0" algn="r">
              <a:buFont typeface="Arial" panose="020B0604020202020204" pitchFamily="34" charset="0"/>
              <a:buNone/>
            </a:pPr>
            <a:r>
              <a:rPr lang="ar-TN" sz="1600" dirty="0">
                <a:solidFill>
                  <a:srgbClr val="7030A0"/>
                </a:solidFill>
                <a:cs typeface="+mj-cs"/>
              </a:rPr>
              <a:t>2. الجزاء المتصل بأعمال المحكم</a:t>
            </a:r>
          </a:p>
          <a:p>
            <a:pPr marL="0" indent="0" algn="r">
              <a:buFont typeface="Arial" panose="020B0604020202020204" pitchFamily="34" charset="0"/>
              <a:buNone/>
            </a:pPr>
            <a:r>
              <a:rPr lang="ar-TN" sz="1600" dirty="0">
                <a:solidFill>
                  <a:srgbClr val="7030A0"/>
                </a:solidFill>
                <a:cs typeface="+mj-cs"/>
              </a:rPr>
              <a:t>أ. جزاء البطلان للأحكام التحكيمية الوطنية.</a:t>
            </a:r>
          </a:p>
          <a:p>
            <a:pPr marL="0" indent="0" algn="r">
              <a:buFont typeface="Arial" panose="020B0604020202020204" pitchFamily="34" charset="0"/>
              <a:buNone/>
            </a:pPr>
            <a:r>
              <a:rPr lang="ar-TN" sz="1600" dirty="0">
                <a:solidFill>
                  <a:srgbClr val="7030A0"/>
                </a:solidFill>
                <a:cs typeface="+mj-cs"/>
              </a:rPr>
              <a:t>ب.</a:t>
            </a:r>
            <a:r>
              <a:rPr lang="ar-SA" sz="1600" dirty="0">
                <a:solidFill>
                  <a:srgbClr val="7030A0"/>
                </a:solidFill>
                <a:cs typeface="+mj-cs"/>
              </a:rPr>
              <a:t> </a:t>
            </a:r>
            <a:r>
              <a:rPr lang="ar-TN" sz="1600" dirty="0">
                <a:solidFill>
                  <a:srgbClr val="7030A0"/>
                </a:solidFill>
                <a:cs typeface="+mj-cs"/>
              </a:rPr>
              <a:t>جزاء عدم الاعتراف بالأحكام التحكيمية الأجنبية</a:t>
            </a:r>
          </a:p>
          <a:p>
            <a:pPr marL="0" indent="0" algn="r">
              <a:lnSpc>
                <a:spcPct val="150000"/>
              </a:lnSpc>
              <a:buNone/>
            </a:pPr>
            <a:endParaRPr lang="ar-TN" sz="1600" dirty="0">
              <a:solidFill>
                <a:schemeClr val="accent2"/>
              </a:solidFill>
              <a:cs typeface="+mj-cs"/>
            </a:endParaRPr>
          </a:p>
          <a:p>
            <a:pPr algn="r"/>
            <a:endParaRPr lang="fr-FR" sz="1600" dirty="0">
              <a:cs typeface="+mj-cs"/>
            </a:endParaRPr>
          </a:p>
          <a:p>
            <a:pPr marL="0" indent="0" algn="r">
              <a:buNone/>
            </a:pPr>
            <a:endParaRPr lang="fr-FR" sz="1600" dirty="0">
              <a:cs typeface="+mj-cs"/>
            </a:endParaRPr>
          </a:p>
        </p:txBody>
      </p:sp>
    </p:spTree>
    <p:extLst>
      <p:ext uri="{BB962C8B-B14F-4D97-AF65-F5344CB8AC3E}">
        <p14:creationId xmlns:p14="http://schemas.microsoft.com/office/powerpoint/2010/main" val="129760604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
                                        <p:tgtEl>
                                          <p:spTgt spid="3">
                                            <p:txEl>
                                              <p:pRg st="0" end="0"/>
                                            </p:txEl>
                                          </p:spTgt>
                                        </p:tgtEl>
                                      </p:cBhvr>
                                    </p:animEffect>
                                    <p:anim calcmode="lin" valueType="num">
                                      <p:cBhvr>
                                        <p:cTn id="8"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
                            </p:stCondLst>
                            <p:childTnLst>
                              <p:par>
                                <p:cTn id="11" presetID="42" presetClass="entr" presetSubtype="0" fill="hold" nodeType="afterEffect">
                                  <p:stCondLst>
                                    <p:cond delay="25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50"/>
                                        <p:tgtEl>
                                          <p:spTgt spid="3">
                                            <p:txEl>
                                              <p:pRg st="1" end="1"/>
                                            </p:txEl>
                                          </p:spTgt>
                                        </p:tgtEl>
                                      </p:cBhvr>
                                    </p:animEffect>
                                    <p:anim calcmode="lin" valueType="num">
                                      <p:cBhvr>
                                        <p:cTn id="14"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510"/>
                            </p:stCondLst>
                            <p:childTnLst>
                              <p:par>
                                <p:cTn id="17" presetID="42" presetClass="entr" presetSubtype="0" fill="hold" nodeType="afterEffect">
                                  <p:stCondLst>
                                    <p:cond delay="250"/>
                                  </p:stCondLst>
                                  <p:childTnLst>
                                    <p:set>
                                      <p:cBhvr>
                                        <p:cTn id="18" dur="1" fill="hold">
                                          <p:stCondLst>
                                            <p:cond delay="0"/>
                                          </p:stCondLst>
                                        </p:cTn>
                                        <p:tgtEl>
                                          <p:spTgt spid="3">
                                            <p:txEl>
                                              <p:pRg st="7" end="7"/>
                                            </p:txEl>
                                          </p:spTgt>
                                        </p:tgtEl>
                                        <p:attrNameLst>
                                          <p:attrName>style.visibility</p:attrName>
                                        </p:attrNameLst>
                                      </p:cBhvr>
                                      <p:to>
                                        <p:strVal val="visible"/>
                                      </p:to>
                                    </p:set>
                                    <p:animEffect transition="in" filter="fade">
                                      <p:cBhvr>
                                        <p:cTn id="19" dur="250"/>
                                        <p:tgtEl>
                                          <p:spTgt spid="3">
                                            <p:txEl>
                                              <p:pRg st="7" end="7"/>
                                            </p:txEl>
                                          </p:spTgt>
                                        </p:tgtEl>
                                      </p:cBhvr>
                                    </p:animEffect>
                                    <p:anim calcmode="lin" valueType="num">
                                      <p:cBhvr>
                                        <p:cTn id="20"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1" dur="2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22" fill="hold">
                            <p:stCondLst>
                              <p:cond delay="1010"/>
                            </p:stCondLst>
                            <p:childTnLst>
                              <p:par>
                                <p:cTn id="23" presetID="42" presetClass="entr" presetSubtype="0" fill="hold"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50"/>
                                        <p:tgtEl>
                                          <p:spTgt spid="3">
                                            <p:txEl>
                                              <p:pRg st="2" end="2"/>
                                            </p:txEl>
                                          </p:spTgt>
                                        </p:tgtEl>
                                      </p:cBhvr>
                                    </p:animEffect>
                                    <p:anim calcmode="lin" valueType="num">
                                      <p:cBhvr>
                                        <p:cTn id="26"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1260"/>
                            </p:stCondLst>
                            <p:childTnLst>
                              <p:par>
                                <p:cTn id="29" presetID="42" presetClass="entr" presetSubtype="0" fill="hold"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50"/>
                                        <p:tgtEl>
                                          <p:spTgt spid="3">
                                            <p:txEl>
                                              <p:pRg st="3" end="3"/>
                                            </p:txEl>
                                          </p:spTgt>
                                        </p:tgtEl>
                                      </p:cBhvr>
                                    </p:animEffect>
                                    <p:anim calcmode="lin" valueType="num">
                                      <p:cBhvr>
                                        <p:cTn id="3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5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1510"/>
                            </p:stCondLst>
                            <p:childTnLst>
                              <p:par>
                                <p:cTn id="35" presetID="42" presetClass="entr" presetSubtype="0" fill="hold"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50"/>
                                        <p:tgtEl>
                                          <p:spTgt spid="3">
                                            <p:txEl>
                                              <p:pRg st="4" end="4"/>
                                            </p:txEl>
                                          </p:spTgt>
                                        </p:tgtEl>
                                      </p:cBhvr>
                                    </p:animEffect>
                                    <p:anim calcmode="lin" valueType="num">
                                      <p:cBhvr>
                                        <p:cTn id="38"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5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760"/>
                            </p:stCondLst>
                            <p:childTnLst>
                              <p:par>
                                <p:cTn id="41" presetID="42" presetClass="entr" presetSubtype="0" fill="hold"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50"/>
                                        <p:tgtEl>
                                          <p:spTgt spid="3">
                                            <p:txEl>
                                              <p:pRg st="5" end="5"/>
                                            </p:txEl>
                                          </p:spTgt>
                                        </p:tgtEl>
                                      </p:cBhvr>
                                    </p:animEffect>
                                    <p:anim calcmode="lin" valueType="num">
                                      <p:cBhvr>
                                        <p:cTn id="44"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25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2010"/>
                            </p:stCondLst>
                            <p:childTnLst>
                              <p:par>
                                <p:cTn id="47" presetID="42" presetClass="entr" presetSubtype="0" fill="hold" nodeType="afterEffect">
                                  <p:stCondLst>
                                    <p:cond delay="25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
                                        <p:tgtEl>
                                          <p:spTgt spid="3">
                                            <p:txEl>
                                              <p:pRg st="6" end="6"/>
                                            </p:txEl>
                                          </p:spTgt>
                                        </p:tgtEl>
                                      </p:cBhvr>
                                    </p:animEffect>
                                    <p:anim calcmode="lin" valueType="num">
                                      <p:cBhvr>
                                        <p:cTn id="50" dur="1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2270"/>
                            </p:stCondLst>
                            <p:childTnLst>
                              <p:par>
                                <p:cTn id="53" presetID="42" presetClass="entr" presetSubtype="0" fill="hold"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500"/>
                                        <p:tgtEl>
                                          <p:spTgt spid="3">
                                            <p:txEl>
                                              <p:pRg st="8" end="8"/>
                                            </p:txEl>
                                          </p:spTgt>
                                        </p:tgtEl>
                                      </p:cBhvr>
                                    </p:animEffect>
                                    <p:anim calcmode="lin" valueType="num">
                                      <p:cBhvr>
                                        <p:cTn id="5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5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2770"/>
                            </p:stCondLst>
                            <p:childTnLst>
                              <p:par>
                                <p:cTn id="59" presetID="42" presetClass="entr" presetSubtype="0" fill="hold"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500"/>
                                        <p:tgtEl>
                                          <p:spTgt spid="3">
                                            <p:txEl>
                                              <p:pRg st="9" end="9"/>
                                            </p:txEl>
                                          </p:spTgt>
                                        </p:tgtEl>
                                      </p:cBhvr>
                                    </p:animEffect>
                                    <p:anim calcmode="lin" valueType="num">
                                      <p:cBhvr>
                                        <p:cTn id="62"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5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3270"/>
                            </p:stCondLst>
                            <p:childTnLst>
                              <p:par>
                                <p:cTn id="65" presetID="42" presetClass="entr" presetSubtype="0" fill="hold"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500"/>
                                        <p:tgtEl>
                                          <p:spTgt spid="3">
                                            <p:txEl>
                                              <p:pRg st="10" end="10"/>
                                            </p:txEl>
                                          </p:spTgt>
                                        </p:tgtEl>
                                      </p:cBhvr>
                                    </p:animEffect>
                                    <p:anim calcmode="lin" valueType="num">
                                      <p:cBhvr>
                                        <p:cTn id="68"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5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3770"/>
                            </p:stCondLst>
                            <p:childTnLst>
                              <p:par>
                                <p:cTn id="71" presetID="42" presetClass="entr" presetSubtype="0" fill="hold"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500"/>
                                        <p:tgtEl>
                                          <p:spTgt spid="3">
                                            <p:txEl>
                                              <p:pRg st="11" end="11"/>
                                            </p:txEl>
                                          </p:spTgt>
                                        </p:tgtEl>
                                      </p:cBhvr>
                                    </p:animEffect>
                                    <p:anim calcmode="lin" valueType="num">
                                      <p:cBhvr>
                                        <p:cTn id="7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4270"/>
                            </p:stCondLst>
                            <p:childTnLst>
                              <p:par>
                                <p:cTn id="77" presetID="42" presetClass="entr" presetSubtype="0" fill="hold"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500"/>
                                        <p:tgtEl>
                                          <p:spTgt spid="3">
                                            <p:txEl>
                                              <p:pRg st="12" end="12"/>
                                            </p:txEl>
                                          </p:spTgt>
                                        </p:tgtEl>
                                      </p:cBhvr>
                                    </p:animEffect>
                                    <p:anim calcmode="lin" valueType="num">
                                      <p:cBhvr>
                                        <p:cTn id="80"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5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2" fill="hold">
                            <p:stCondLst>
                              <p:cond delay="4770"/>
                            </p:stCondLst>
                            <p:childTnLst>
                              <p:par>
                                <p:cTn id="83" presetID="42" presetClass="entr" presetSubtype="0" fill="hold" nodeType="after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500"/>
                                        <p:tgtEl>
                                          <p:spTgt spid="3">
                                            <p:txEl>
                                              <p:pRg st="13" end="13"/>
                                            </p:txEl>
                                          </p:spTgt>
                                        </p:tgtEl>
                                      </p:cBhvr>
                                    </p:animEffect>
                                    <p:anim calcmode="lin" valueType="num">
                                      <p:cBhvr>
                                        <p:cTn id="86" dur="5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5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8" fill="hold">
                            <p:stCondLst>
                              <p:cond delay="5270"/>
                            </p:stCondLst>
                            <p:childTnLst>
                              <p:par>
                                <p:cTn id="89" presetID="42" presetClass="entr" presetSubtype="0" fill="hold" nodeType="after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500"/>
                                        <p:tgtEl>
                                          <p:spTgt spid="3">
                                            <p:txEl>
                                              <p:pRg st="14" end="14"/>
                                            </p:txEl>
                                          </p:spTgt>
                                        </p:tgtEl>
                                      </p:cBhvr>
                                    </p:animEffect>
                                    <p:anim calcmode="lin" valueType="num">
                                      <p:cBhvr>
                                        <p:cTn id="92"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5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E61748B-E9C1-45A5-A3CE-78FF6110F106}"/>
              </a:ext>
            </a:extLst>
          </p:cNvPr>
          <p:cNvSpPr>
            <a:spLocks noGrp="1"/>
          </p:cNvSpPr>
          <p:nvPr>
            <p:ph idx="1"/>
          </p:nvPr>
        </p:nvSpPr>
        <p:spPr>
          <a:xfrm>
            <a:off x="149289" y="340660"/>
            <a:ext cx="11773769" cy="5836304"/>
          </a:xfrm>
        </p:spPr>
        <p:txBody>
          <a:bodyPr>
            <a:normAutofit fontScale="92500" lnSpcReduction="10000"/>
          </a:bodyPr>
          <a:lstStyle/>
          <a:p>
            <a:pPr marL="0" indent="0" algn="r">
              <a:buNone/>
            </a:pPr>
            <a:r>
              <a:rPr lang="ar-TN" sz="2000" dirty="0">
                <a:latin typeface="Arial" panose="020B0604020202020204" pitchFamily="34" charset="0"/>
                <a:cs typeface="Arial" panose="020B0604020202020204" pitchFamily="34" charset="0"/>
              </a:rPr>
              <a:t>لتقديم هذا الموضوع من المفيد اعتماد منهجية مبسطة و هي التعرض الى المفاهيم أو التعريفات لنصل الى طرح اشكالية.</a:t>
            </a:r>
          </a:p>
          <a:p>
            <a:pPr marL="0" indent="0" algn="ctr">
              <a:buNone/>
            </a:pPr>
            <a:r>
              <a:rPr lang="ar-TN" sz="4000" b="1" dirty="0">
                <a:solidFill>
                  <a:schemeClr val="accent1"/>
                </a:solidFill>
                <a:latin typeface="Arabic Typesetting" panose="03020402040406030203" pitchFamily="66" charset="-78"/>
                <a:cs typeface="Arabic Typesetting" panose="03020402040406030203" pitchFamily="66" charset="-78"/>
              </a:rPr>
              <a:t>ما هو تعريف المحكم؟</a:t>
            </a:r>
            <a:endParaRPr lang="fr-FR" sz="4000" dirty="0">
              <a:latin typeface="Agency FB" panose="020B0503020202020204" pitchFamily="34" charset="0"/>
            </a:endParaRPr>
          </a:p>
          <a:p>
            <a:pPr marL="0" indent="0" algn="r">
              <a:buNone/>
            </a:pPr>
            <a:r>
              <a:rPr lang="ar-TN" sz="2000" dirty="0">
                <a:latin typeface="+mj-lt"/>
              </a:rPr>
              <a:t>المشرع لم يعرف المحكم لكننا يمكننا الانتهاء الى مقترح تعريف للمحكم من خلال ما ضبطه من تعريف للتحكيم واتفاقية التحكيم بمجلة التحكيم.</a:t>
            </a:r>
          </a:p>
          <a:p>
            <a:pPr marL="0" indent="0" algn="r" rtl="1">
              <a:buNone/>
            </a:pPr>
            <a:r>
              <a:rPr lang="ar-TN" sz="2000" dirty="0">
                <a:effectLst/>
                <a:latin typeface="+mj-lt"/>
                <a:ea typeface="Times New Roman" panose="02020603050405020304" pitchFamily="18" charset="0"/>
                <a:cs typeface="Simplified Arabic" panose="02020603050405020304" pitchFamily="18" charset="-78"/>
              </a:rPr>
              <a:t>عرف التحكيم بالفصل الأول " التحكيم هو </a:t>
            </a:r>
            <a:r>
              <a:rPr lang="ar-TN" sz="2000" b="1" u="sng" dirty="0">
                <a:solidFill>
                  <a:srgbClr val="FF0000"/>
                </a:solidFill>
                <a:effectLst/>
                <a:latin typeface="+mj-lt"/>
                <a:ea typeface="Times New Roman" panose="02020603050405020304" pitchFamily="18" charset="0"/>
                <a:cs typeface="Simplified Arabic" panose="02020603050405020304" pitchFamily="18" charset="-78"/>
              </a:rPr>
              <a:t>طريقة خاصة</a:t>
            </a:r>
            <a:r>
              <a:rPr lang="fr-FR" sz="2000" b="1" u="sng" dirty="0">
                <a:solidFill>
                  <a:srgbClr val="FF0000"/>
                </a:solidFill>
                <a:latin typeface="+mj-lt"/>
                <a:ea typeface="Times New Roman" panose="02020603050405020304" pitchFamily="18" charset="0"/>
                <a:cs typeface="Simplified Arabic" panose="02020603050405020304" pitchFamily="18" charset="-78"/>
              </a:rPr>
              <a:t>(un procédé privé)</a:t>
            </a:r>
            <a:r>
              <a:rPr lang="ar-TN" sz="2000" b="1"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solidFill>
                  <a:srgbClr val="FF0000"/>
                </a:solidFill>
                <a:effectLst/>
                <a:latin typeface="+mj-lt"/>
                <a:ea typeface="Times New Roman" panose="02020603050405020304" pitchFamily="18" charset="0"/>
                <a:cs typeface="Simplified Arabic" panose="02020603050405020304" pitchFamily="18" charset="-78"/>
              </a:rPr>
              <a:t>لفصل بعض النزاعات من قبل هيئة تحكيم يسند إليها الأطراف مهمة البت فيها بموجب </a:t>
            </a:r>
            <a:r>
              <a:rPr lang="ar-TN" sz="2000" dirty="0">
                <a:solidFill>
                  <a:srgbClr val="FF0000"/>
                </a:solidFill>
                <a:latin typeface="+mj-lt"/>
                <a:ea typeface="Times New Roman" panose="02020603050405020304" pitchFamily="18" charset="0"/>
                <a:cs typeface="Simplified Arabic" panose="02020603050405020304" pitchFamily="18" charset="-78"/>
              </a:rPr>
              <a:t>ا</a:t>
            </a:r>
            <a:r>
              <a:rPr lang="ar-TN" sz="2000" dirty="0">
                <a:solidFill>
                  <a:srgbClr val="FF0000"/>
                </a:solidFill>
                <a:effectLst/>
                <a:latin typeface="+mj-lt"/>
                <a:ea typeface="Times New Roman" panose="02020603050405020304" pitchFamily="18" charset="0"/>
                <a:cs typeface="Simplified Arabic" panose="02020603050405020304" pitchFamily="18" charset="-78"/>
              </a:rPr>
              <a:t>تفاقية تحكيم</a:t>
            </a:r>
            <a:r>
              <a:rPr lang="ar-TN" sz="2000" dirty="0">
                <a:effectLst/>
                <a:latin typeface="+mj-lt"/>
                <a:ea typeface="Times New Roman" panose="02020603050405020304" pitchFamily="18" charset="0"/>
                <a:cs typeface="Simplified Arabic" panose="02020603050405020304" pitchFamily="18" charset="-78"/>
              </a:rPr>
              <a:t>"</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endParaRPr lang="fr-FR" sz="2000" dirty="0">
              <a:effectLst/>
              <a:latin typeface="+mj-lt"/>
              <a:ea typeface="Times New Roman" panose="02020603050405020304" pitchFamily="18" charset="0"/>
              <a:cs typeface="Simplified Arabic" panose="02020603050405020304" pitchFamily="18" charset="-78"/>
            </a:endParaRPr>
          </a:p>
          <a:p>
            <a:pPr marL="0" indent="0" algn="ctr">
              <a:buNone/>
            </a:pPr>
            <a:r>
              <a:rPr lang="ar-TN" sz="4000" b="1" dirty="0">
                <a:solidFill>
                  <a:schemeClr val="accent1"/>
                </a:solidFill>
                <a:latin typeface="Arabic Typesetting" panose="03020402040406030203" pitchFamily="66" charset="-78"/>
                <a:cs typeface="Arabic Typesetting" panose="03020402040406030203" pitchFamily="66" charset="-78"/>
              </a:rPr>
              <a:t>ما هو تعريف </a:t>
            </a:r>
            <a:r>
              <a:rPr lang="ar-TN" sz="4000" b="1" dirty="0" err="1">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rPr>
              <a:t>إتفاقية</a:t>
            </a:r>
            <a:r>
              <a:rPr lang="ar-TN" sz="4000" b="1" dirty="0">
                <a:solidFill>
                  <a:schemeClr val="accent1"/>
                </a:solidFill>
                <a:effectLst/>
                <a:latin typeface="Arabic Typesetting" panose="03020402040406030203" pitchFamily="66" charset="-78"/>
                <a:ea typeface="Times New Roman" panose="02020603050405020304" pitchFamily="18" charset="0"/>
                <a:cs typeface="Arabic Typesetting" panose="03020402040406030203" pitchFamily="66" charset="-78"/>
              </a:rPr>
              <a:t> التحكيم </a:t>
            </a:r>
            <a:r>
              <a:rPr lang="ar-TN" sz="4000" b="1" dirty="0">
                <a:solidFill>
                  <a:schemeClr val="accent1"/>
                </a:solidFill>
                <a:latin typeface="Arabic Typesetting" panose="03020402040406030203" pitchFamily="66" charset="-78"/>
                <a:cs typeface="Arabic Typesetting" panose="03020402040406030203" pitchFamily="66" charset="-78"/>
              </a:rPr>
              <a:t>؟</a:t>
            </a:r>
            <a:endParaRPr lang="fr-FR" sz="2000" dirty="0">
              <a:latin typeface="+mj-lt"/>
              <a:cs typeface="Arial" panose="020B0604020202020204" pitchFamily="34" charset="0"/>
            </a:endParaRPr>
          </a:p>
          <a:p>
            <a:pPr marL="0" indent="0" algn="r">
              <a:buNone/>
            </a:pPr>
            <a:r>
              <a:rPr lang="ar-TN" sz="2000" dirty="0">
                <a:latin typeface="+mj-lt"/>
                <a:ea typeface="Times New Roman" panose="02020603050405020304" pitchFamily="18" charset="0"/>
                <a:cs typeface="Simplified Arabic" panose="02020603050405020304" pitchFamily="18" charset="-78"/>
              </a:rPr>
              <a:t>و عرف الفصل الثاني اتفاقية بأنها</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solidFill>
                  <a:srgbClr val="FF0000"/>
                </a:solidFill>
                <a:latin typeface="+mj-lt"/>
                <a:ea typeface="Times New Roman" panose="02020603050405020304" pitchFamily="18" charset="0"/>
                <a:cs typeface="Simplified Arabic" panose="02020603050405020304" pitchFamily="18" charset="-78"/>
              </a:rPr>
              <a:t>"ا</a:t>
            </a:r>
            <a:r>
              <a:rPr lang="ar-TN" sz="2000" dirty="0">
                <a:solidFill>
                  <a:srgbClr val="FF0000"/>
                </a:solidFill>
                <a:effectLst/>
                <a:latin typeface="+mj-lt"/>
                <a:ea typeface="Times New Roman" panose="02020603050405020304" pitchFamily="18" charset="0"/>
                <a:cs typeface="Simplified Arabic" panose="02020603050405020304" pitchFamily="18" charset="-78"/>
              </a:rPr>
              <a:t>لتزام أطراف على أن يفضوا بواسطة التحكيم كل أو بعض النزاعات القائمة أو التي قد تقوم بينهم بشأن علاقة قانونية معينة تعاقدية كانت أو غير تعاقدية وتكتسي صيغة الشرط </a:t>
            </a:r>
            <a:r>
              <a:rPr lang="ar-TN" sz="2000" dirty="0" err="1">
                <a:solidFill>
                  <a:srgbClr val="FF0000"/>
                </a:solidFill>
                <a:effectLst/>
                <a:latin typeface="+mj-lt"/>
                <a:ea typeface="Times New Roman" panose="02020603050405020304" pitchFamily="18" charset="0"/>
                <a:cs typeface="Simplified Arabic" panose="02020603050405020304" pitchFamily="18" charset="-78"/>
              </a:rPr>
              <a:t>التحكيمي</a:t>
            </a:r>
            <a:r>
              <a:rPr lang="ar-TN" sz="2000" dirty="0">
                <a:solidFill>
                  <a:srgbClr val="FF0000"/>
                </a:solidFill>
                <a:effectLst/>
                <a:latin typeface="+mj-lt"/>
                <a:ea typeface="Times New Roman" panose="02020603050405020304" pitchFamily="18" charset="0"/>
                <a:cs typeface="Simplified Arabic" panose="02020603050405020304" pitchFamily="18" charset="-78"/>
              </a:rPr>
              <a:t> أو صيغة الاتفاق على التحكيم</a:t>
            </a:r>
            <a:r>
              <a:rPr lang="ar-TN" sz="2000" b="1" dirty="0">
                <a:solidFill>
                  <a:srgbClr val="FF0000"/>
                </a:solidFill>
                <a:latin typeface="+mj-lt"/>
                <a:ea typeface="Times New Roman" panose="02020603050405020304" pitchFamily="18" charset="0"/>
                <a:cs typeface="Simplified Arabic" panose="02020603050405020304" pitchFamily="18" charset="-78"/>
              </a:rPr>
              <a:t>"</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r">
              <a:buNone/>
            </a:pPr>
            <a:r>
              <a:rPr lang="ar-TN" sz="2000" dirty="0">
                <a:effectLst/>
                <a:latin typeface="+mj-lt"/>
                <a:ea typeface="Times New Roman" panose="02020603050405020304" pitchFamily="18" charset="0"/>
                <a:cs typeface="Simplified Arabic" panose="02020603050405020304" pitchFamily="18" charset="-78"/>
              </a:rPr>
              <a:t>من خلال هذين التعريفين يمكن ضبط تعريف للمحكم بأنه "</a:t>
            </a:r>
            <a:r>
              <a:rPr lang="ar-TN" sz="2000" dirty="0">
                <a:solidFill>
                  <a:srgbClr val="FF0000"/>
                </a:solidFill>
                <a:effectLst/>
                <a:latin typeface="+mj-lt"/>
                <a:ea typeface="Times New Roman" panose="02020603050405020304" pitchFamily="18" charset="0"/>
                <a:cs typeface="Simplified Arabic" panose="02020603050405020304" pitchFamily="18" charset="-78"/>
              </a:rPr>
              <a:t>قاضي خاص عين من قبل لمن عليه الفصل في نزاع بينهم</a:t>
            </a:r>
            <a:r>
              <a:rPr lang="ar-TN" sz="2000" dirty="0">
                <a:effectLst/>
                <a:latin typeface="+mj-lt"/>
                <a:ea typeface="Times New Roman" panose="02020603050405020304" pitchFamily="18" charset="0"/>
                <a:cs typeface="Simplified Arabic" panose="02020603050405020304" pitchFamily="18" charset="-78"/>
              </a:rPr>
              <a:t>"</a:t>
            </a:r>
            <a:r>
              <a:rPr lang="ar-TN" sz="2000" dirty="0">
                <a:solidFill>
                  <a:srgbClr val="FF0000"/>
                </a:solidFill>
                <a:effectLst/>
                <a:latin typeface="+mj-lt"/>
                <a:ea typeface="Times New Roman" panose="02020603050405020304" pitchFamily="18" charset="0"/>
                <a:cs typeface="Simplified Arabic" panose="02020603050405020304" pitchFamily="18" charset="-78"/>
              </a:rPr>
              <a:t> </a:t>
            </a:r>
            <a:r>
              <a:rPr lang="ar-TN" sz="2000" dirty="0">
                <a:latin typeface="+mj-lt"/>
                <a:ea typeface="Times New Roman" panose="02020603050405020304" pitchFamily="18" charset="0"/>
                <a:cs typeface="Simplified Arabic" panose="02020603050405020304" pitchFamily="18" charset="-78"/>
              </a:rPr>
              <a:t>مع امكانية</a:t>
            </a:r>
            <a:r>
              <a:rPr lang="ar-TN" sz="2000" dirty="0">
                <a:effectLst/>
                <a:latin typeface="+mj-lt"/>
                <a:ea typeface="Times New Roman" panose="02020603050405020304" pitchFamily="18" charset="0"/>
                <a:cs typeface="Simplified Arabic" panose="02020603050405020304" pitchFamily="18" charset="-78"/>
              </a:rPr>
              <a:t> إضافة لهذا التعريف </a:t>
            </a:r>
            <a:r>
              <a:rPr lang="ar-TN" sz="2000" dirty="0">
                <a:solidFill>
                  <a:srgbClr val="FF0000"/>
                </a:solidFill>
                <a:effectLst/>
                <a:latin typeface="+mj-lt"/>
                <a:ea typeface="Times New Roman" panose="02020603050405020304" pitchFamily="18" charset="0"/>
                <a:cs typeface="Simplified Arabic" panose="02020603050405020304" pitchFamily="18" charset="-78"/>
              </a:rPr>
              <a:t>أنه قاضي خاص وقتي يفقد تلك الصفة بانتهاء مهمة التحكيم المعهودة إليه</a:t>
            </a:r>
            <a:r>
              <a:rPr lang="ar-TN" sz="2000" dirty="0">
                <a:effectLst/>
                <a:latin typeface="+mj-lt"/>
                <a:ea typeface="Times New Roman" panose="02020603050405020304" pitchFamily="18" charset="0"/>
                <a:cs typeface="Simplified Arabic" panose="02020603050405020304" pitchFamily="18" charset="-78"/>
              </a:rPr>
              <a:t>.</a:t>
            </a:r>
          </a:p>
          <a:p>
            <a:pPr marL="0" indent="0" algn="ctr">
              <a:buNone/>
            </a:pPr>
            <a:r>
              <a:rPr lang="ar-TN" sz="2000" b="1" dirty="0">
                <a:latin typeface="+mj-lt"/>
                <a:ea typeface="Times New Roman" panose="02020603050405020304" pitchFamily="18" charset="0"/>
                <a:cs typeface="Simplified Arabic" panose="02020603050405020304" pitchFamily="18" charset="-78"/>
              </a:rPr>
              <a:t>اذا المحكم هو قاضي خاص و مؤقت</a:t>
            </a:r>
            <a:endParaRPr lang="ar-TN" sz="2000" b="1" dirty="0">
              <a:effectLst/>
              <a:latin typeface="+mj-lt"/>
              <a:ea typeface="Times New Roman" panose="02020603050405020304" pitchFamily="18" charset="0"/>
              <a:cs typeface="Simplified Arabic" panose="02020603050405020304" pitchFamily="18" charset="-78"/>
            </a:endParaRPr>
          </a:p>
          <a:p>
            <a:pPr marL="0" indent="0" algn="r">
              <a:buNone/>
            </a:pPr>
            <a:r>
              <a:rPr lang="ar-TN" sz="2000" dirty="0">
                <a:effectLst/>
                <a:latin typeface="+mj-lt"/>
                <a:ea typeface="Times New Roman" panose="02020603050405020304" pitchFamily="18" charset="0"/>
                <a:cs typeface="Simplified Arabic" panose="02020603050405020304" pitchFamily="18" charset="-78"/>
              </a:rPr>
              <a:t>هذه السلطة و المؤقتة المخولة للمحكم في الانتصاب كقاضي "خاص" </a:t>
            </a:r>
            <a:r>
              <a:rPr lang="ar-TN" sz="2000" dirty="0">
                <a:latin typeface="+mj-lt"/>
                <a:ea typeface="Times New Roman" panose="02020603050405020304" pitchFamily="18" charset="0"/>
                <a:cs typeface="Simplified Arabic" panose="02020603050405020304" pitchFamily="18" charset="-78"/>
              </a:rPr>
              <a:t>لل</a:t>
            </a:r>
            <a:r>
              <a:rPr lang="ar-TN" sz="2000" dirty="0">
                <a:effectLst/>
                <a:latin typeface="+mj-lt"/>
                <a:ea typeface="Times New Roman" panose="02020603050405020304" pitchFamily="18" charset="0"/>
                <a:cs typeface="Simplified Arabic" panose="02020603050405020304" pitchFamily="18" charset="-78"/>
              </a:rPr>
              <a:t>فصل في النزاع بين </a:t>
            </a:r>
            <a:r>
              <a:rPr lang="ar-TN" sz="2000" dirty="0">
                <a:solidFill>
                  <a:srgbClr val="FF0000"/>
                </a:solidFill>
                <a:effectLst/>
                <a:latin typeface="+mj-lt"/>
                <a:ea typeface="Times New Roman" panose="02020603050405020304" pitchFamily="18" charset="0"/>
                <a:cs typeface="Simplified Arabic" panose="02020603050405020304" pitchFamily="18" charset="-78"/>
              </a:rPr>
              <a:t>أطرافه تقتضي أن يكون لديه الضمانات المستوجبة والمنتظرة في كل نزاع عادل</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buNone/>
            </a:pPr>
            <a:r>
              <a:rPr lang="ar-TN" sz="2000" dirty="0">
                <a:latin typeface="+mj-lt"/>
                <a:ea typeface="Times New Roman" panose="02020603050405020304" pitchFamily="18" charset="0"/>
                <a:cs typeface="Simplified Arabic" panose="02020603050405020304" pitchFamily="18" charset="-78"/>
              </a:rPr>
              <a:t>فالشخص الذي سيباشر هذه السلطة اشترط</a:t>
            </a:r>
            <a:r>
              <a:rPr lang="ar-TN" sz="2000" dirty="0">
                <a:effectLst/>
                <a:latin typeface="+mj-lt"/>
                <a:ea typeface="Times New Roman" panose="02020603050405020304" pitchFamily="18" charset="0"/>
                <a:cs typeface="Simplified Arabic" panose="02020603050405020304" pitchFamily="18" charset="-78"/>
              </a:rPr>
              <a:t> الفصل 10 مجلة التحكيم "</a:t>
            </a:r>
            <a:r>
              <a:rPr lang="ar-TN" sz="2000" dirty="0">
                <a:solidFill>
                  <a:srgbClr val="FF0000"/>
                </a:solidFill>
                <a:effectLst/>
                <a:latin typeface="+mj-lt"/>
                <a:ea typeface="Times New Roman" panose="02020603050405020304" pitchFamily="18" charset="0"/>
                <a:cs typeface="Simplified Arabic" panose="02020603050405020304" pitchFamily="18" charset="-78"/>
              </a:rPr>
              <a:t>يجب أن يكون الحكم شخصا طبيعيا رشيدا كفؤا متمتعا بكامل حقوقه المدنية </a:t>
            </a:r>
            <a:r>
              <a:rPr lang="ar-TN" sz="2000" b="1" dirty="0">
                <a:solidFill>
                  <a:srgbClr val="FF0000"/>
                </a:solidFill>
                <a:effectLst/>
                <a:latin typeface="+mj-lt"/>
                <a:ea typeface="Times New Roman" panose="02020603050405020304" pitchFamily="18" charset="0"/>
                <a:cs typeface="Simplified Arabic" panose="02020603050405020304" pitchFamily="18" charset="-78"/>
              </a:rPr>
              <a:t>والاستقلالية والحياد</a:t>
            </a:r>
            <a:r>
              <a:rPr lang="ar-TN" sz="2000" dirty="0">
                <a:solidFill>
                  <a:srgbClr val="FF0000"/>
                </a:solidFill>
                <a:effectLst/>
                <a:latin typeface="+mj-lt"/>
                <a:ea typeface="Times New Roman" panose="02020603050405020304" pitchFamily="18" charset="0"/>
                <a:cs typeface="Simplified Arabic" panose="02020603050405020304" pitchFamily="18" charset="-78"/>
              </a:rPr>
              <a:t> إزاء الأطراف</a:t>
            </a:r>
            <a:r>
              <a:rPr lang="ar-TN" sz="2000" dirty="0">
                <a:effectLst/>
                <a:latin typeface="+mj-lt"/>
                <a:ea typeface="Times New Roman" panose="02020603050405020304" pitchFamily="18" charset="0"/>
                <a:cs typeface="Simplified Arabic" panose="02020603050405020304" pitchFamily="18" charset="-78"/>
              </a:rPr>
              <a:t>".</a:t>
            </a:r>
            <a:endParaRPr lang="fr-FR" sz="2000" dirty="0">
              <a:effectLst/>
              <a:latin typeface="+mj-lt"/>
              <a:ea typeface="Times New Roman" panose="02020603050405020304" pitchFamily="18" charset="0"/>
              <a:cs typeface="Simplified Arabic" panose="02020603050405020304" pitchFamily="18" charset="-78"/>
            </a:endParaRPr>
          </a:p>
          <a:p>
            <a:pPr marL="0" indent="0" algn="r" rtl="1">
              <a:buNone/>
            </a:pPr>
            <a:r>
              <a:rPr lang="ar-TN" sz="2000" dirty="0">
                <a:latin typeface="+mj-lt"/>
                <a:ea typeface="Times New Roman" panose="02020603050405020304" pitchFamily="18" charset="0"/>
                <a:cs typeface="Simplified Arabic" panose="02020603050405020304" pitchFamily="18" charset="-78"/>
              </a:rPr>
              <a:t>الاستقلالية و الحياد هما من المبادئ الراسخة التي نتشبع منها كرجال القانون بصفة دائمة في ممارستنا اليومية للقانون سواء كقضاة أو محامين بل هي من كنه الممارسة اليومية و من نبل رسالتنا.</a:t>
            </a:r>
            <a:endParaRPr lang="fr-FR" sz="2000" dirty="0">
              <a:effectLst/>
              <a:latin typeface="+mj-lt"/>
              <a:ea typeface="Times New Roman" panose="02020603050405020304" pitchFamily="18" charset="0"/>
              <a:cs typeface="Simplified Arabic" panose="02020603050405020304" pitchFamily="18" charset="-78"/>
            </a:endParaRPr>
          </a:p>
          <a:p>
            <a:pPr marL="0" indent="0" algn="r">
              <a:buNone/>
            </a:pPr>
            <a:endParaRPr lang="fr-FR" sz="2400" dirty="0"/>
          </a:p>
          <a:p>
            <a:pPr marL="0" indent="0" algn="ctr">
              <a:buNone/>
            </a:pPr>
            <a:endParaRPr lang="fr-FR" sz="2400" dirty="0">
              <a:latin typeface="Agency FB" panose="020B0503020202020204" pitchFamily="34" charset="0"/>
            </a:endParaRPr>
          </a:p>
        </p:txBody>
      </p:sp>
    </p:spTree>
    <p:extLst>
      <p:ext uri="{BB962C8B-B14F-4D97-AF65-F5344CB8AC3E}">
        <p14:creationId xmlns:p14="http://schemas.microsoft.com/office/powerpoint/2010/main" val="3022013086"/>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250"/>
                                  </p:stCondLst>
                                  <p:childTnLst>
                                    <p:animEffect transition="out" filter="fade">
                                      <p:cBhvr>
                                        <p:cTn id="6" dur="250" tmFilter="0, 0; .2, .5; .8, .5; 1, 0"/>
                                        <p:tgtEl>
                                          <p:spTgt spid="3">
                                            <p:txEl>
                                              <p:pRg st="1" end="1"/>
                                            </p:txEl>
                                          </p:spTgt>
                                        </p:tgtEl>
                                      </p:cBhvr>
                                    </p:animEffect>
                                    <p:animScale>
                                      <p:cBhvr>
                                        <p:cTn id="7" dur="125" autoRev="1" fill="hold"/>
                                        <p:tgtEl>
                                          <p:spTgt spid="3">
                                            <p:txEl>
                                              <p:pRg st="1" end="1"/>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250"/>
                                  </p:stCondLst>
                                  <p:childTnLst>
                                    <p:animEffect transition="out" filter="fade">
                                      <p:cBhvr>
                                        <p:cTn id="11" dur="250" tmFilter="0, 0; .2, .5; .8, .5; 1, 0"/>
                                        <p:tgtEl>
                                          <p:spTgt spid="3">
                                            <p:txEl>
                                              <p:pRg st="0" end="0"/>
                                            </p:txEl>
                                          </p:spTgt>
                                        </p:tgtEl>
                                      </p:cBhvr>
                                    </p:animEffect>
                                    <p:animScale>
                                      <p:cBhvr>
                                        <p:cTn id="12" dur="125" autoRev="1" fill="hold"/>
                                        <p:tgtEl>
                                          <p:spTgt spid="3">
                                            <p:txEl>
                                              <p:pRg st="0" end="0"/>
                                            </p:txEl>
                                          </p:spTgt>
                                        </p:tgtEl>
                                      </p:cBhvr>
                                      <p:by x="105000" y="105000"/>
                                    </p:animScale>
                                  </p:childTnLst>
                                </p:cTn>
                              </p:par>
                              <p:par>
                                <p:cTn id="13" presetID="2" presetClass="entr" presetSubtype="4" fill="hold" nodeType="withEffect">
                                  <p:stCondLst>
                                    <p:cond delay="25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25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25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26" presetClass="emph" presetSubtype="0" fill="hold" nodeType="afterEffect">
                                  <p:stCondLst>
                                    <p:cond delay="250"/>
                                  </p:stCondLst>
                                  <p:childTnLst>
                                    <p:animEffect transition="out" filter="fade">
                                      <p:cBhvr>
                                        <p:cTn id="23" dur="250" tmFilter="0, 0; .2, .5; .8, .5; 1, 0"/>
                                        <p:tgtEl>
                                          <p:spTgt spid="3">
                                            <p:txEl>
                                              <p:pRg st="4" end="4"/>
                                            </p:txEl>
                                          </p:spTgt>
                                        </p:tgtEl>
                                      </p:cBhvr>
                                    </p:animEffect>
                                    <p:animScale>
                                      <p:cBhvr>
                                        <p:cTn id="24" dur="125" autoRev="1" fill="hold"/>
                                        <p:tgtEl>
                                          <p:spTgt spid="3">
                                            <p:txEl>
                                              <p:pRg st="4" end="4"/>
                                            </p:txEl>
                                          </p:spTgt>
                                        </p:tgtEl>
                                      </p:cBhvr>
                                      <p:by x="105000" y="105000"/>
                                    </p:animScale>
                                  </p:childTnLst>
                                </p:cTn>
                              </p:par>
                            </p:childTnLst>
                          </p:cTn>
                        </p:par>
                        <p:par>
                          <p:cTn id="25" fill="hold">
                            <p:stCondLst>
                              <p:cond delay="1000"/>
                            </p:stCondLst>
                            <p:childTnLst>
                              <p:par>
                                <p:cTn id="26" presetID="2" presetClass="entr" presetSubtype="4" fill="hold" nodeType="afterEffect">
                                  <p:stCondLst>
                                    <p:cond delay="25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0" fill="hold">
                            <p:stCondLst>
                              <p:cond delay="1500"/>
                            </p:stCondLst>
                            <p:childTnLst>
                              <p:par>
                                <p:cTn id="31" presetID="2" presetClass="entr" presetSubtype="4" fill="hold" nodeType="afterEffect">
                                  <p:stCondLst>
                                    <p:cond delay="25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5" fill="hold">
                            <p:stCondLst>
                              <p:cond delay="2000"/>
                            </p:stCondLst>
                            <p:childTnLst>
                              <p:par>
                                <p:cTn id="36" presetID="2" presetClass="entr" presetSubtype="4" fill="hold" nodeType="afterEffect">
                                  <p:stCondLst>
                                    <p:cond delay="25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0" fill="hold">
                            <p:stCondLst>
                              <p:cond delay="2500"/>
                            </p:stCondLst>
                            <p:childTnLst>
                              <p:par>
                                <p:cTn id="41" presetID="2" presetClass="entr" presetSubtype="4" fill="hold" nodeType="afterEffect">
                                  <p:stCondLst>
                                    <p:cond delay="25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5" fill="hold">
                            <p:stCondLst>
                              <p:cond delay="3000"/>
                            </p:stCondLst>
                            <p:childTnLst>
                              <p:par>
                                <p:cTn id="46" presetID="2" presetClass="entr" presetSubtype="4" fill="hold" nodeType="afterEffect">
                                  <p:stCondLst>
                                    <p:cond delay="250"/>
                                  </p:stCondLst>
                                  <p:childTnLst>
                                    <p:set>
                                      <p:cBhvr>
                                        <p:cTn id="47" dur="1" fill="hold">
                                          <p:stCondLst>
                                            <p:cond delay="0"/>
                                          </p:stCondLst>
                                        </p:cTn>
                                        <p:tgtEl>
                                          <p:spTgt spid="3">
                                            <p:txEl>
                                              <p:pRg st="9" end="9"/>
                                            </p:txEl>
                                          </p:spTgt>
                                        </p:tgtEl>
                                        <p:attrNameLst>
                                          <p:attrName>style.visibility</p:attrName>
                                        </p:attrNameLst>
                                      </p:cBhvr>
                                      <p:to>
                                        <p:strVal val="visible"/>
                                      </p:to>
                                    </p:set>
                                    <p:anim calcmode="lin" valueType="num">
                                      <p:cBhvr additive="base">
                                        <p:cTn id="48" dur="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9" dur="2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0" fill="hold">
                            <p:stCondLst>
                              <p:cond delay="3500"/>
                            </p:stCondLst>
                            <p:childTnLst>
                              <p:par>
                                <p:cTn id="51" presetID="2" presetClass="entr" presetSubtype="4" fill="hold" nodeType="afterEffect">
                                  <p:stCondLst>
                                    <p:cond delay="250"/>
                                  </p:stCondLst>
                                  <p:childTnLst>
                                    <p:set>
                                      <p:cBhvr>
                                        <p:cTn id="52" dur="1" fill="hold">
                                          <p:stCondLst>
                                            <p:cond delay="0"/>
                                          </p:stCondLst>
                                        </p:cTn>
                                        <p:tgtEl>
                                          <p:spTgt spid="3">
                                            <p:txEl>
                                              <p:pRg st="10" end="10"/>
                                            </p:txEl>
                                          </p:spTgt>
                                        </p:tgtEl>
                                        <p:attrNameLst>
                                          <p:attrName>style.visibility</p:attrName>
                                        </p:attrNameLst>
                                      </p:cBhvr>
                                      <p:to>
                                        <p:strVal val="visible"/>
                                      </p:to>
                                    </p:set>
                                    <p:anim calcmode="lin" valueType="num">
                                      <p:cBhvr additive="base">
                                        <p:cTn id="53" dur="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4" dur="25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BA96E0-7842-4C53-BE2E-81D01D54D437}"/>
              </a:ext>
            </a:extLst>
          </p:cNvPr>
          <p:cNvSpPr>
            <a:spLocks noGrp="1"/>
          </p:cNvSpPr>
          <p:nvPr>
            <p:ph type="title"/>
          </p:nvPr>
        </p:nvSpPr>
        <p:spPr/>
        <p:txBody>
          <a:bodyPr>
            <a:noAutofit/>
          </a:bodyPr>
          <a:lstStyle/>
          <a:p>
            <a:pPr algn="ctr"/>
            <a:r>
              <a:rPr lang="ar-TN" sz="4000" b="1" dirty="0">
                <a:solidFill>
                  <a:srgbClr val="4472C4"/>
                </a:solidFill>
                <a:effectLst/>
                <a:latin typeface="Arabic Typesetting" panose="03020402040406030203" pitchFamily="66" charset="-78"/>
                <a:ea typeface="Times New Roman" panose="02020603050405020304" pitchFamily="18" charset="0"/>
                <a:cs typeface="Arabic Typesetting" panose="03020402040406030203" pitchFamily="66" charset="-78"/>
              </a:rPr>
              <a:t>ما الحياد؟ وما الاستقلالية؟</a:t>
            </a:r>
            <a:br>
              <a:rPr lang="fr-FR" sz="4000" b="1" dirty="0">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p>
        </p:txBody>
      </p:sp>
      <p:sp>
        <p:nvSpPr>
          <p:cNvPr id="3" name="Espace réservé du contenu 2">
            <a:extLst>
              <a:ext uri="{FF2B5EF4-FFF2-40B4-BE49-F238E27FC236}">
                <a16:creationId xmlns:a16="http://schemas.microsoft.com/office/drawing/2014/main" id="{8C902F98-46AD-4DF3-A786-EE2AD6702BB4}"/>
              </a:ext>
            </a:extLst>
          </p:cNvPr>
          <p:cNvSpPr>
            <a:spLocks noGrp="1"/>
          </p:cNvSpPr>
          <p:nvPr>
            <p:ph idx="1"/>
          </p:nvPr>
        </p:nvSpPr>
        <p:spPr>
          <a:xfrm>
            <a:off x="457200" y="1203649"/>
            <a:ext cx="11485984" cy="4973314"/>
          </a:xfrm>
        </p:spPr>
        <p:txBody>
          <a:bodyPr>
            <a:normAutofit/>
          </a:bodyPr>
          <a:lstStyle/>
          <a:p>
            <a:pPr indent="449580" algn="just" rtl="1">
              <a:lnSpc>
                <a:spcPct val="110000"/>
              </a:lnSpc>
            </a:pPr>
            <a:r>
              <a:rPr lang="ar-TN" sz="30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الحياد</a:t>
            </a:r>
            <a:r>
              <a:rPr lang="ar-TN" sz="22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TN" sz="2200" dirty="0">
                <a:latin typeface="Times New Roman" panose="02020603050405020304" pitchFamily="18" charset="0"/>
                <a:ea typeface="Times New Roman" panose="02020603050405020304" pitchFamily="18" charset="0"/>
              </a:rPr>
              <a:t>المشرع لم يعرف معنى الحياد لا في مجلة المرافعات المدنية والتجارية ولا في مجلة التحكيم.</a:t>
            </a:r>
            <a:r>
              <a:rPr lang="fr-FR" sz="2200" dirty="0">
                <a:latin typeface="Times New Roman" panose="02020603050405020304" pitchFamily="18" charset="0"/>
                <a:ea typeface="Times New Roman" panose="02020603050405020304" pitchFamily="18" charset="0"/>
              </a:rPr>
              <a:t> </a:t>
            </a:r>
            <a:r>
              <a:rPr lang="ar-TN" sz="2200" dirty="0">
                <a:latin typeface="Times New Roman" panose="02020603050405020304" pitchFamily="18" charset="0"/>
                <a:ea typeface="Times New Roman" panose="02020603050405020304" pitchFamily="18" charset="0"/>
              </a:rPr>
              <a:t>وفي تناول الفقه وفقه القضاء مسألة الحياد فقد فصلا الحديث فيه الى نوعين: </a:t>
            </a:r>
            <a:r>
              <a:rPr lang="ar-TN" sz="2200" dirty="0">
                <a:solidFill>
                  <a:srgbClr val="FF0000"/>
                </a:solidFill>
                <a:latin typeface="Times New Roman" panose="02020603050405020304" pitchFamily="18" charset="0"/>
                <a:ea typeface="Times New Roman" panose="02020603050405020304" pitchFamily="18" charset="0"/>
              </a:rPr>
              <a:t>الحياد الأدبي أو الأخلاقي </a:t>
            </a:r>
            <a:r>
              <a:rPr lang="ar-TN" sz="2200" dirty="0">
                <a:latin typeface="Times New Roman" panose="02020603050405020304" pitchFamily="18" charset="0"/>
                <a:ea typeface="Times New Roman" panose="02020603050405020304" pitchFamily="18" charset="0"/>
              </a:rPr>
              <a:t>ثم </a:t>
            </a:r>
            <a:r>
              <a:rPr lang="ar-TN" sz="2200" dirty="0">
                <a:solidFill>
                  <a:srgbClr val="FF0000"/>
                </a:solidFill>
                <a:latin typeface="Times New Roman" panose="02020603050405020304" pitchFamily="18" charset="0"/>
                <a:ea typeface="Times New Roman" panose="02020603050405020304" pitchFamily="18" charset="0"/>
              </a:rPr>
              <a:t>الحياد الفني.</a:t>
            </a:r>
          </a:p>
          <a:p>
            <a:pPr indent="0" algn="just" rtl="1">
              <a:lnSpc>
                <a:spcPct val="110000"/>
              </a:lnSpc>
              <a:buNone/>
            </a:pPr>
            <a:r>
              <a:rPr lang="ar-TN" sz="2200" dirty="0">
                <a:latin typeface="Times New Roman" panose="02020603050405020304" pitchFamily="18" charset="0"/>
                <a:ea typeface="Times New Roman" panose="02020603050405020304" pitchFamily="18" charset="0"/>
              </a:rPr>
              <a:t>كنا عرفنا المحكم بكونه ذلك القاضي الخاص و المؤقت اذا لنستعير ما استقر القول بخصوص الحياد الأخلاقي للقاضي.</a:t>
            </a:r>
          </a:p>
          <a:p>
            <a:pPr marL="0" indent="0" algn="just" rtl="1">
              <a:lnSpc>
                <a:spcPct val="110000"/>
              </a:lnSpc>
              <a:buNone/>
            </a:pPr>
            <a:r>
              <a:rPr lang="ar-TN" sz="2200" dirty="0">
                <a:solidFill>
                  <a:srgbClr val="FF0000"/>
                </a:solidFill>
                <a:latin typeface="Times New Roman" panose="02020603050405020304" pitchFamily="18" charset="0"/>
                <a:ea typeface="Times New Roman" panose="02020603050405020304" pitchFamily="18" charset="0"/>
              </a:rPr>
              <a:t>يقصد بالحياد الأخلاقي </a:t>
            </a:r>
            <a:r>
              <a:rPr lang="ar-TN" sz="2200" dirty="0">
                <a:latin typeface="Times New Roman" panose="02020603050405020304" pitchFamily="18" charset="0"/>
                <a:ea typeface="Times New Roman" panose="02020603050405020304" pitchFamily="18" charset="0"/>
              </a:rPr>
              <a:t>للقاضي</a:t>
            </a:r>
            <a:r>
              <a:rPr lang="ar-TN" sz="2200" dirty="0">
                <a:solidFill>
                  <a:srgbClr val="FF0000"/>
                </a:solidFill>
                <a:latin typeface="Times New Roman" panose="02020603050405020304" pitchFamily="18" charset="0"/>
                <a:ea typeface="Times New Roman" panose="02020603050405020304" pitchFamily="18" charset="0"/>
              </a:rPr>
              <a:t> المعنى السامي والشامل مرتبط ارتباطا جدليا بفكرة العدل وإعطاء كل ذي حق حقه بدون أخذ بعين الاعتبار للعناصر الذاتية للنزاع وأنه على القاضي أن يعامل المتقاضين بنفس المعاملة بدون تمييز وليس له أن يتأثر بما قد توجد بينه وبين أحدهم من علاقات خاصة وللحيلولة دون وقوع مؤثرات ذاتية محتملة.</a:t>
            </a:r>
            <a:endParaRPr lang="fr-FR" sz="2200" dirty="0">
              <a:latin typeface="Times New Roman" panose="02020603050405020304" pitchFamily="18" charset="0"/>
              <a:ea typeface="Times New Roman" panose="02020603050405020304" pitchFamily="18" charset="0"/>
            </a:endParaRPr>
          </a:p>
          <a:p>
            <a:pPr marL="0" indent="0" algn="just" rtl="1">
              <a:lnSpc>
                <a:spcPct val="110000"/>
              </a:lnSpc>
              <a:buNone/>
            </a:pPr>
            <a:r>
              <a:rPr lang="ar-TN" sz="2200" dirty="0">
                <a:latin typeface="Times New Roman" panose="02020603050405020304" pitchFamily="18" charset="0"/>
                <a:ea typeface="Times New Roman" panose="02020603050405020304" pitchFamily="18" charset="0"/>
              </a:rPr>
              <a:t>فنفس هذه التوجيهات التي تحكم عمل القاضي تنطبق تمام الانطباق على المحكم </a:t>
            </a:r>
            <a:r>
              <a:rPr lang="ar-TN" sz="2200" dirty="0">
                <a:solidFill>
                  <a:srgbClr val="FF0000"/>
                </a:solidFill>
                <a:latin typeface="Times New Roman" panose="02020603050405020304" pitchFamily="18" charset="0"/>
                <a:ea typeface="Times New Roman" panose="02020603050405020304" pitchFamily="18" charset="0"/>
              </a:rPr>
              <a:t>فهو مدعو إلى السمو بنفسه عن كل ما يحيده عن اعتبارات العدالة. </a:t>
            </a:r>
            <a:endParaRPr lang="fr-FR" sz="2200" dirty="0">
              <a:solidFill>
                <a:srgbClr val="FF0000"/>
              </a:solidFill>
              <a:latin typeface="Times New Roman" panose="02020603050405020304" pitchFamily="18" charset="0"/>
              <a:ea typeface="Times New Roman" panose="02020603050405020304" pitchFamily="18" charset="0"/>
            </a:endParaRPr>
          </a:p>
          <a:p>
            <a:pPr marL="0" indent="0" algn="just" rtl="1">
              <a:lnSpc>
                <a:spcPct val="110000"/>
              </a:lnSpc>
              <a:buNone/>
            </a:pPr>
            <a:r>
              <a:rPr lang="fr-FR" sz="2200" dirty="0">
                <a:latin typeface="Times New Roman" panose="02020603050405020304" pitchFamily="18" charset="0"/>
                <a:ea typeface="Times New Roman" panose="02020603050405020304" pitchFamily="18" charset="0"/>
              </a:rPr>
              <a:t> </a:t>
            </a:r>
            <a:r>
              <a:rPr lang="ar-TN" sz="2200" dirty="0">
                <a:solidFill>
                  <a:srgbClr val="FF0000"/>
                </a:solidFill>
                <a:latin typeface="Times New Roman" panose="02020603050405020304" pitchFamily="18" charset="0"/>
                <a:ea typeface="Times New Roman" panose="02020603050405020304" pitchFamily="18" charset="0"/>
              </a:rPr>
              <a:t>أما </a:t>
            </a:r>
            <a:r>
              <a:rPr lang="ar-TN" sz="2200" dirty="0">
                <a:latin typeface="Times New Roman" panose="02020603050405020304" pitchFamily="18" charset="0"/>
                <a:ea typeface="Times New Roman" panose="02020603050405020304" pitchFamily="18" charset="0"/>
              </a:rPr>
              <a:t>الحياد الفني فيتمثل </a:t>
            </a:r>
            <a:r>
              <a:rPr lang="ar-TN" sz="2200" dirty="0">
                <a:solidFill>
                  <a:srgbClr val="FF0000"/>
                </a:solidFill>
                <a:latin typeface="Times New Roman" panose="02020603050405020304" pitchFamily="18" charset="0"/>
                <a:ea typeface="Times New Roman" panose="02020603050405020304" pitchFamily="18" charset="0"/>
              </a:rPr>
              <a:t>أساسا في عدم اتخاذ أية مبادرة للبحث عن الحجج لصالح أحد الطرفين والاكتفاء بما يقدمه الخصوم من أدلة واعتمادها دون غيرها.</a:t>
            </a:r>
            <a:endParaRPr lang="fr-FR" sz="2200" dirty="0">
              <a:solidFill>
                <a:srgbClr val="FF0000"/>
              </a:solidFill>
              <a:latin typeface="Times New Roman" panose="02020603050405020304" pitchFamily="18" charset="0"/>
              <a:ea typeface="Times New Roman" panose="02020603050405020304" pitchFamily="18" charset="0"/>
            </a:endParaRPr>
          </a:p>
          <a:p>
            <a:endParaRPr lang="fr-FR" dirty="0"/>
          </a:p>
        </p:txBody>
      </p:sp>
    </p:spTree>
    <p:extLst>
      <p:ext uri="{BB962C8B-B14F-4D97-AF65-F5344CB8AC3E}">
        <p14:creationId xmlns:p14="http://schemas.microsoft.com/office/powerpoint/2010/main" val="7216086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250"/>
                                  </p:stCondLst>
                                  <p:childTnLst>
                                    <p:animEffect transition="out" filter="fade">
                                      <p:cBhvr>
                                        <p:cTn id="6" dur="250" tmFilter="0, 0; .2, .5; .8, .5; 1, 0"/>
                                        <p:tgtEl>
                                          <p:spTgt spid="2"/>
                                        </p:tgtEl>
                                      </p:cBhvr>
                                    </p:animEffect>
                                    <p:animScale>
                                      <p:cBhvr>
                                        <p:cTn id="7" dur="125" autoRev="1" fill="hold"/>
                                        <p:tgtEl>
                                          <p:spTgt spid="2"/>
                                        </p:tgtEl>
                                      </p:cBhvr>
                                      <p:by x="105000" y="105000"/>
                                    </p:animScale>
                                  </p:childTnLst>
                                </p:cTn>
                              </p:par>
                            </p:childTnLst>
                          </p:cTn>
                        </p:par>
                        <p:par>
                          <p:cTn id="8" fill="hold">
                            <p:stCondLst>
                              <p:cond delay="500"/>
                            </p:stCondLst>
                            <p:childTnLst>
                              <p:par>
                                <p:cTn id="9" presetID="10" presetClass="entr" presetSubtype="0" fill="hold"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25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50"/>
                                        <p:tgtEl>
                                          <p:spTgt spid="3">
                                            <p:txEl>
                                              <p:pRg st="1" end="1"/>
                                            </p:txEl>
                                          </p:spTgt>
                                        </p:tgtEl>
                                      </p:cBhvr>
                                    </p:animEffect>
                                  </p:childTnLst>
                                </p:cTn>
                              </p:par>
                              <p:par>
                                <p:cTn id="16" presetID="10" presetClass="entr" presetSubtype="0" fill="hold" nodeType="withEffect">
                                  <p:stCondLst>
                                    <p:cond delay="25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nodeType="withEffect">
                                  <p:stCondLst>
                                    <p:cond delay="25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nodeType="withEffect">
                                  <p:stCondLst>
                                    <p:cond delay="25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C6AC9F1-9CA2-4472-AC3D-510B78C72492}"/>
              </a:ext>
            </a:extLst>
          </p:cNvPr>
          <p:cNvSpPr>
            <a:spLocks noGrp="1"/>
          </p:cNvSpPr>
          <p:nvPr>
            <p:ph idx="1"/>
          </p:nvPr>
        </p:nvSpPr>
        <p:spPr>
          <a:xfrm>
            <a:off x="335902" y="699796"/>
            <a:ext cx="11616612" cy="5477167"/>
          </a:xfrm>
        </p:spPr>
        <p:txBody>
          <a:bodyPr>
            <a:normAutofit/>
          </a:bodyPr>
          <a:lstStyle/>
          <a:p>
            <a:pPr indent="449580" algn="just" rtl="1">
              <a:lnSpc>
                <a:spcPct val="100000"/>
              </a:lnSpc>
            </a:pPr>
            <a:r>
              <a:rPr lang="ar-TN" sz="3100" b="1"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الاستقلالية:</a:t>
            </a:r>
            <a:r>
              <a:rPr lang="ar-TN" sz="31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TN" sz="2200" dirty="0">
                <a:latin typeface="Times New Roman" panose="02020603050405020304" pitchFamily="18" charset="0"/>
                <a:ea typeface="Times New Roman" panose="02020603050405020304" pitchFamily="18" charset="0"/>
                <a:cs typeface="Simplified Arabic" panose="02020603050405020304" pitchFamily="18" charset="-78"/>
              </a:rPr>
              <a:t>استقلالية القاضي ينظر إليها في إطار استقلالية السلطة القضائية ككل في مواجهة السلطات الأخرى تشريعية وتنفيذية فيصدر القاضي أحكامه بدون أي تدخل من أي سلطة ويكون ذلك </a:t>
            </a:r>
            <a:r>
              <a:rPr lang="ar-TN" sz="2200" dirty="0" err="1">
                <a:latin typeface="Times New Roman" panose="02020603050405020304" pitchFamily="18" charset="0"/>
                <a:ea typeface="Times New Roman" panose="02020603050405020304" pitchFamily="18" charset="0"/>
                <a:cs typeface="Simplified Arabic" panose="02020603050405020304" pitchFamily="18" charset="-78"/>
              </a:rPr>
              <a:t>بناءا</a:t>
            </a:r>
            <a:r>
              <a:rPr lang="ar-TN" sz="2200" dirty="0">
                <a:latin typeface="Times New Roman" panose="02020603050405020304" pitchFamily="18" charset="0"/>
                <a:ea typeface="Times New Roman" panose="02020603050405020304" pitchFamily="18" charset="0"/>
                <a:cs typeface="Simplified Arabic" panose="02020603050405020304" pitchFamily="18" charset="-78"/>
              </a:rPr>
              <a:t> على قناعته.</a:t>
            </a:r>
            <a:endParaRPr lang="fr-FR" sz="2200" dirty="0">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r>
              <a:rPr lang="ar-TN" sz="2200" dirty="0">
                <a:solidFill>
                  <a:srgbClr val="FF0000"/>
                </a:solidFill>
                <a:ea typeface="Times New Roman" panose="02020603050405020304" pitchFamily="18" charset="0"/>
                <a:cs typeface="Simplified Arabic" panose="02020603050405020304" pitchFamily="18" charset="-78"/>
              </a:rPr>
              <a:t>           أما استقلال المحكم وعلى خلاف ما هو الأمر بالنسبة للقاضي فإن استقلاليته تكون في انقضاء أي رابطة تبعية أو مادية أو ذهنية مع أحد أطراف النزاع أو مع محاميه أو مستشاريه أو أقربائه مهنيا وأسريا.</a:t>
            </a:r>
            <a:r>
              <a:rPr lang="fr-FR" sz="2200" dirty="0">
                <a:solidFill>
                  <a:srgbClr val="FF0000"/>
                </a:solidFill>
                <a:ea typeface="Times New Roman" panose="02020603050405020304" pitchFamily="18" charset="0"/>
                <a:cs typeface="Simplified Arabic" panose="02020603050405020304" pitchFamily="18" charset="-78"/>
              </a:rPr>
              <a:t> </a:t>
            </a:r>
            <a:endParaRPr lang="fr-FR" sz="2200"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endParaRPr lang="ar-TN" sz="22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lnSpc>
                <a:spcPct val="100000"/>
              </a:lnSpc>
              <a:buNone/>
            </a:pPr>
            <a:r>
              <a:rPr lang="ar-TN" sz="22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 الملاحظ أن </a:t>
            </a:r>
            <a:r>
              <a:rPr lang="ar-TN" sz="2200" dirty="0">
                <a:effectLst/>
                <a:latin typeface="Times New Roman" panose="02020603050405020304" pitchFamily="18" charset="0"/>
                <a:ea typeface="Times New Roman" panose="02020603050405020304" pitchFamily="18" charset="0"/>
                <a:cs typeface="Simplified Arabic" panose="02020603050405020304" pitchFamily="18" charset="-78"/>
              </a:rPr>
              <a:t>القانون الجزائري للتحكيم</a:t>
            </a:r>
            <a:r>
              <a:rPr lang="ar-TN" sz="22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لا يشير صراحة الى الحياد بل يكتفي بالتأكيد على الاستقلالية في الفصل  1015 قانون الإجراءات المدنية و الإدارية وكأن المشرع يساوي بين المبدئين الى حد دمجهما معا.</a:t>
            </a:r>
          </a:p>
          <a:p>
            <a:pPr marL="0" indent="0" algn="r">
              <a:lnSpc>
                <a:spcPct val="100000"/>
              </a:lnSpc>
              <a:buNone/>
            </a:pPr>
            <a:endParaRPr lang="fr-FR" sz="22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200" dirty="0">
                <a:effectLst/>
                <a:latin typeface="Times New Roman" panose="02020603050405020304" pitchFamily="18" charset="0"/>
                <a:ea typeface="Times New Roman" panose="02020603050405020304" pitchFamily="18" charset="0"/>
                <a:cs typeface="Simplified Arabic" panose="02020603050405020304" pitchFamily="18" charset="-78"/>
              </a:rPr>
              <a:t>بين هذين المبدئين الواجب توفرهما في المحكم تطرأ العديد من التوترات بين الأطراف </a:t>
            </a:r>
            <a:r>
              <a:rPr lang="ar-TN" sz="2200" dirty="0" err="1">
                <a:effectLst/>
                <a:latin typeface="Times New Roman" panose="02020603050405020304" pitchFamily="18" charset="0"/>
                <a:ea typeface="Times New Roman" panose="02020603050405020304" pitchFamily="18" charset="0"/>
                <a:cs typeface="Simplified Arabic" panose="02020603050405020304" pitchFamily="18" charset="-78"/>
              </a:rPr>
              <a:t>المتحاكمة</a:t>
            </a:r>
            <a:r>
              <a:rPr lang="ar-TN" sz="2200" dirty="0">
                <a:effectLst/>
                <a:latin typeface="Times New Roman" panose="02020603050405020304" pitchFamily="18" charset="0"/>
                <a:ea typeface="Times New Roman" panose="02020603050405020304" pitchFamily="18" charset="0"/>
                <a:cs typeface="Simplified Arabic" panose="02020603050405020304" pitchFamily="18" charset="-78"/>
              </a:rPr>
              <a:t> للقدح في المحكمين وتأجيل انعقاد التحكيم كما غالبا ما تتواصل هذه التوترات إلى ما بعد صدور القرار </a:t>
            </a:r>
            <a:r>
              <a:rPr lang="ar-TN" sz="2200" dirty="0" err="1">
                <a:effectLst/>
                <a:latin typeface="Times New Roman" panose="02020603050405020304" pitchFamily="18" charset="0"/>
                <a:ea typeface="Times New Roman" panose="02020603050405020304" pitchFamily="18" charset="0"/>
                <a:cs typeface="Simplified Arabic" panose="02020603050405020304" pitchFamily="18" charset="-78"/>
              </a:rPr>
              <a:t>التحكيمي</a:t>
            </a:r>
            <a:r>
              <a:rPr lang="ar-TN" sz="2200" dirty="0">
                <a:effectLst/>
                <a:latin typeface="Times New Roman" panose="02020603050405020304" pitchFamily="18" charset="0"/>
                <a:ea typeface="Times New Roman" panose="02020603050405020304" pitchFamily="18" charset="0"/>
                <a:cs typeface="Simplified Arabic" panose="02020603050405020304" pitchFamily="18" charset="-78"/>
              </a:rPr>
              <a:t> للطعن فيه بالإبطال وحتى ترتيب المسؤوليات القانونية.</a:t>
            </a:r>
          </a:p>
          <a:p>
            <a:pPr marL="0" indent="0" algn="just" rtl="1">
              <a:lnSpc>
                <a:spcPct val="100000"/>
              </a:lnSpc>
              <a:buNone/>
            </a:pPr>
            <a:endParaRPr lang="fr-FR" sz="22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1473760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50"/>
                                        <p:tgtEl>
                                          <p:spTgt spid="3">
                                            <p:txEl>
                                              <p:pRg st="0" end="0"/>
                                            </p:txEl>
                                          </p:spTgt>
                                        </p:tgtEl>
                                      </p:cBhvr>
                                    </p:animEffect>
                                  </p:childTnLst>
                                </p:cTn>
                              </p:par>
                            </p:childTnLst>
                          </p:cTn>
                        </p:par>
                        <p:par>
                          <p:cTn id="8" fill="hold">
                            <p:stCondLst>
                              <p:cond delay="250"/>
                            </p:stCondLst>
                            <p:childTnLst>
                              <p:par>
                                <p:cTn id="9" presetID="10"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250"/>
                                        <p:tgtEl>
                                          <p:spTgt spid="3">
                                            <p:txEl>
                                              <p:pRg st="1" end="1"/>
                                            </p:txEl>
                                          </p:spTgt>
                                        </p:tgtEl>
                                      </p:cBhvr>
                                    </p:animEffect>
                                  </p:childTnLst>
                                </p:cTn>
                              </p:par>
                            </p:childTnLst>
                          </p:cTn>
                        </p:par>
                        <p:par>
                          <p:cTn id="12" fill="hold">
                            <p:stCondLst>
                              <p:cond delay="500"/>
                            </p:stCondLst>
                            <p:childTnLst>
                              <p:par>
                                <p:cTn id="13" presetID="10" presetClass="entr" presetSubtype="0" fill="hold" nodeType="after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250"/>
                                        <p:tgtEl>
                                          <p:spTgt spid="3">
                                            <p:txEl>
                                              <p:pRg st="3" end="3"/>
                                            </p:txEl>
                                          </p:spTgt>
                                        </p:tgtEl>
                                      </p:cBhvr>
                                    </p:animEffect>
                                  </p:childTnLst>
                                </p:cTn>
                              </p:par>
                            </p:childTnLst>
                          </p:cTn>
                        </p:par>
                        <p:par>
                          <p:cTn id="16" fill="hold">
                            <p:stCondLst>
                              <p:cond delay="750"/>
                            </p:stCondLst>
                            <p:childTnLst>
                              <p:par>
                                <p:cTn id="17" presetID="10" presetClass="entr" presetSubtype="0" fill="hold" nodeType="after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fade">
                                      <p:cBhvr>
                                        <p:cTn id="19" dur="25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43F8BB6-4F48-40FE-875B-4842C3CC9161}"/>
              </a:ext>
            </a:extLst>
          </p:cNvPr>
          <p:cNvSpPr>
            <a:spLocks noGrp="1"/>
          </p:cNvSpPr>
          <p:nvPr>
            <p:ph idx="1"/>
          </p:nvPr>
        </p:nvSpPr>
        <p:spPr>
          <a:xfrm>
            <a:off x="922866" y="942294"/>
            <a:ext cx="10515600" cy="5915706"/>
          </a:xfrm>
        </p:spPr>
        <p:txBody>
          <a:bodyPr/>
          <a:lstStyle/>
          <a:p>
            <a:pPr marL="0" indent="0" algn="ctr">
              <a:lnSpc>
                <a:spcPct val="100000"/>
              </a:lnSpc>
              <a:buNone/>
            </a:pPr>
            <a:r>
              <a:rPr lang="en-US"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TN" sz="2400" dirty="0">
                <a:effectLst/>
                <a:ea typeface="Times New Roman" panose="02020603050405020304" pitchFamily="18" charset="0"/>
                <a:cs typeface="Simplified Arabic" panose="02020603050405020304" pitchFamily="18" charset="-78"/>
              </a:rPr>
              <a:t>وهو يجعلنا نتوقف في إطار هذه المداخلة على أهم الخواطر حول النظام القانوني لحياد المحكم و الذي يمكن تناوله طبقا للمخطط التالي</a:t>
            </a:r>
            <a:r>
              <a:rPr lang="ar-TN" sz="2400" dirty="0">
                <a:ea typeface="Times New Roman" panose="02020603050405020304" pitchFamily="18" charset="0"/>
                <a:cs typeface="Simplified Arabic" panose="02020603050405020304" pitchFamily="18" charset="-78"/>
              </a:rPr>
              <a:t>:</a:t>
            </a:r>
            <a:endParaRPr lang="fr-FR" sz="2400" dirty="0">
              <a:effectLst/>
              <a:ea typeface="Times New Roman" panose="02020603050405020304" pitchFamily="18" charset="0"/>
              <a:cs typeface="Simplified Arabic" panose="02020603050405020304" pitchFamily="18" charset="-78"/>
            </a:endParaRPr>
          </a:p>
          <a:p>
            <a:pPr algn="ctr" rtl="1">
              <a:lnSpc>
                <a:spcPct val="100000"/>
              </a:lnSpc>
              <a:buFont typeface="Wingdings" panose="05000000000000000000" pitchFamily="2" charset="2"/>
              <a:buChar char="q"/>
            </a:pPr>
            <a:r>
              <a:rPr lang="ar-TN" sz="3200" dirty="0">
                <a:solidFill>
                  <a:srgbClr val="002060"/>
                </a:solidFill>
                <a:effectLst/>
                <a:latin typeface="Arabic Typesetting" panose="03020402040406030203" pitchFamily="66" charset="-78"/>
                <a:ea typeface="Times New Roman" panose="02020603050405020304" pitchFamily="18" charset="0"/>
                <a:cs typeface="Arabic Typesetting" panose="03020402040406030203" pitchFamily="66" charset="-78"/>
              </a:rPr>
              <a:t>تحليل مبدأ حياد المحكم ( جزء أول) </a:t>
            </a:r>
            <a:endParaRPr lang="fr-FR" sz="3200" dirty="0">
              <a:solidFill>
                <a:srgbClr val="002060"/>
              </a:solidFill>
              <a:latin typeface="Arabic Typesetting" panose="03020402040406030203" pitchFamily="66" charset="-78"/>
              <a:ea typeface="Times New Roman" panose="02020603050405020304" pitchFamily="18" charset="0"/>
              <a:cs typeface="Arabic Typesetting" panose="03020402040406030203" pitchFamily="66" charset="-78"/>
            </a:endParaRPr>
          </a:p>
          <a:p>
            <a:pPr algn="ctr" rtl="1">
              <a:lnSpc>
                <a:spcPct val="100000"/>
              </a:lnSpc>
              <a:buFont typeface="Wingdings" panose="05000000000000000000" pitchFamily="2" charset="2"/>
              <a:buChar char="q"/>
            </a:pPr>
            <a:r>
              <a:rPr lang="ar-TN" sz="3200" dirty="0">
                <a:solidFill>
                  <a:srgbClr val="002060"/>
                </a:solidFill>
                <a:effectLst/>
                <a:latin typeface="Arabic Typesetting" panose="03020402040406030203" pitchFamily="66" charset="-78"/>
                <a:ea typeface="Times New Roman" panose="02020603050405020304" pitchFamily="18" charset="0"/>
                <a:cs typeface="Arabic Typesetting" panose="03020402040406030203" pitchFamily="66" charset="-78"/>
              </a:rPr>
              <a:t>جزاء الإخلال بمبدأ حياد المحكم (جزء ثاني)</a:t>
            </a:r>
            <a:endParaRPr lang="fr-FR" sz="3200" dirty="0">
              <a:solidFill>
                <a:srgbClr val="002060"/>
              </a:solidFill>
              <a:effectLst/>
              <a:latin typeface="Arabic Typesetting" panose="03020402040406030203" pitchFamily="66" charset="-78"/>
              <a:ea typeface="Times New Roman" panose="02020603050405020304" pitchFamily="18" charset="0"/>
              <a:cs typeface="Arabic Typesetting" panose="03020402040406030203" pitchFamily="66" charset="-78"/>
            </a:endParaRPr>
          </a:p>
          <a:p>
            <a:endParaRPr lang="fr-FR" dirty="0"/>
          </a:p>
        </p:txBody>
      </p:sp>
    </p:spTree>
    <p:extLst>
      <p:ext uri="{BB962C8B-B14F-4D97-AF65-F5344CB8AC3E}">
        <p14:creationId xmlns:p14="http://schemas.microsoft.com/office/powerpoint/2010/main" val="16099659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250"/>
                                        <p:tgtEl>
                                          <p:spTgt spid="3">
                                            <p:txEl>
                                              <p:pRg st="1" end="1"/>
                                            </p:txEl>
                                          </p:spTgt>
                                        </p:tgtEl>
                                      </p:cBhvr>
                                    </p:animEffect>
                                  </p:childTnLst>
                                </p:cTn>
                              </p:par>
                            </p:childTnLst>
                          </p:cTn>
                        </p:par>
                        <p:par>
                          <p:cTn id="8" fill="hold">
                            <p:stCondLst>
                              <p:cond delay="250"/>
                            </p:stCondLst>
                            <p:childTnLst>
                              <p:par>
                                <p:cTn id="9" presetID="2" presetClass="entr" presetSubtype="4" fill="hold" nodeType="after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 presetClass="entr" presetSubtype="4" fill="hold" nodeType="after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C4C523-64B3-4672-B184-A42C09D1A688}"/>
              </a:ext>
            </a:extLst>
          </p:cNvPr>
          <p:cNvSpPr>
            <a:spLocks noGrp="1"/>
          </p:cNvSpPr>
          <p:nvPr>
            <p:ph type="title"/>
          </p:nvPr>
        </p:nvSpPr>
        <p:spPr>
          <a:xfrm>
            <a:off x="838200" y="1"/>
            <a:ext cx="10403541" cy="968188"/>
          </a:xfrm>
        </p:spPr>
        <p:txBody>
          <a:bodyPr>
            <a:normAutofit fontScale="90000"/>
          </a:bodyPr>
          <a:lstStyle/>
          <a:p>
            <a:pPr algn="ctr"/>
            <a:r>
              <a:rPr lang="ar-TN"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t>الجزء الأول: تحليل مضمون مبدأ الحياد:</a:t>
            </a:r>
            <a:br>
              <a:rPr lang="fr-FR" sz="4000" b="1" dirty="0">
                <a:solidFill>
                  <a:srgbClr val="0070C0"/>
                </a:solidFill>
                <a:effectLst/>
                <a:latin typeface="Arabic Typesetting" panose="03020402040406030203" pitchFamily="66" charset="-78"/>
                <a:ea typeface="Times New Roman" panose="02020603050405020304" pitchFamily="18" charset="0"/>
                <a:cs typeface="Arabic Typesetting" panose="03020402040406030203" pitchFamily="66" charset="-78"/>
              </a:rPr>
            </a:br>
            <a:endParaRPr lang="fr-FR" sz="4000" b="1" dirty="0">
              <a:solidFill>
                <a:srgbClr val="0070C0"/>
              </a:solidFill>
              <a:latin typeface="Arabic Typesetting" panose="03020402040406030203" pitchFamily="66" charset="-78"/>
              <a:cs typeface="Arabic Typesetting" panose="03020402040406030203" pitchFamily="66" charset="-78"/>
            </a:endParaRPr>
          </a:p>
        </p:txBody>
      </p:sp>
      <p:sp>
        <p:nvSpPr>
          <p:cNvPr id="3" name="Espace réservé du contenu 2">
            <a:extLst>
              <a:ext uri="{FF2B5EF4-FFF2-40B4-BE49-F238E27FC236}">
                <a16:creationId xmlns:a16="http://schemas.microsoft.com/office/drawing/2014/main" id="{0A5F45E1-37DB-4779-A307-DAEA8A6C11CD}"/>
              </a:ext>
            </a:extLst>
          </p:cNvPr>
          <p:cNvSpPr>
            <a:spLocks noGrp="1"/>
          </p:cNvSpPr>
          <p:nvPr>
            <p:ph idx="1"/>
          </p:nvPr>
        </p:nvSpPr>
        <p:spPr>
          <a:xfrm>
            <a:off x="205273" y="1259633"/>
            <a:ext cx="11700587" cy="4917330"/>
          </a:xfrm>
        </p:spPr>
        <p:txBody>
          <a:bodyPr>
            <a:normAutofit fontScale="77500" lnSpcReduction="20000"/>
          </a:bodyPr>
          <a:lstStyle/>
          <a:p>
            <a:pPr marL="0" indent="0" algn="r">
              <a:lnSpc>
                <a:spcPct val="10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وهو ما يمكن التعرض إليه في عنصرين وهما: التأكيد على</a:t>
            </a:r>
            <a:r>
              <a:rPr lang="ar-TN" dirty="0">
                <a:latin typeface="Times New Roman" panose="02020603050405020304" pitchFamily="18" charset="0"/>
                <a:ea typeface="Times New Roman" panose="02020603050405020304" pitchFamily="18" charset="0"/>
                <a:cs typeface="Simplified Arabic" panose="02020603050405020304" pitchFamily="18" charset="-78"/>
              </a:rPr>
              <a:t> ما هو محمول على عاتق المحتمل تعيينه محكما و من عين محكما من</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واجب التصريح بالشكوك حول حياده(1) ثم عرض لبعض عينات من تطبيقات فقه القضاء (2)</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ctr">
              <a:lnSpc>
                <a:spcPct val="150000"/>
              </a:lnSpc>
              <a:buNone/>
            </a:pPr>
            <a:r>
              <a:rPr lang="ar-TN" sz="3600" dirty="0">
                <a:solidFill>
                  <a:srgbClr val="7030A0"/>
                </a:solidFill>
              </a:rPr>
              <a:t>.</a:t>
            </a:r>
            <a:r>
              <a:rPr lang="fr-FR" sz="3600" dirty="0">
                <a:solidFill>
                  <a:srgbClr val="7030A0"/>
                </a:solidFill>
              </a:rPr>
              <a:t> </a:t>
            </a:r>
            <a:r>
              <a:rPr lang="ar-TN" sz="4100" dirty="0">
                <a:solidFill>
                  <a:srgbClr val="0070C0"/>
                </a:solidFill>
                <a:latin typeface="Arabic Typesetting" panose="03020402040406030203" pitchFamily="66" charset="-78"/>
                <a:cs typeface="Arabic Typesetting" panose="03020402040406030203" pitchFamily="66" charset="-78"/>
              </a:rPr>
              <a:t>التأكيد على واجب التصريح بالشكوك </a:t>
            </a:r>
            <a:r>
              <a:rPr lang="fr-FR" sz="4100" dirty="0">
                <a:solidFill>
                  <a:srgbClr val="0070C0"/>
                </a:solidFill>
                <a:latin typeface="Arabic Typesetting" panose="03020402040406030203" pitchFamily="66" charset="-78"/>
                <a:cs typeface="Arabic Typesetting" panose="03020402040406030203" pitchFamily="66" charset="-78"/>
              </a:rPr>
              <a:t>  ∙1</a:t>
            </a:r>
            <a:endParaRPr lang="fr-FR" sz="3600" dirty="0">
              <a:solidFill>
                <a:srgbClr val="0070C0"/>
              </a:solidFill>
              <a:latin typeface="Arabic Typesetting" panose="03020402040406030203" pitchFamily="66" charset="-78"/>
              <a:cs typeface="Arabic Typesetting" panose="03020402040406030203" pitchFamily="66" charset="-78"/>
            </a:endParaRPr>
          </a:p>
          <a:p>
            <a:pPr marL="0" indent="0" algn="r">
              <a:lnSpc>
                <a:spcPct val="100000"/>
              </a:lnSpc>
              <a:buNone/>
            </a:pPr>
            <a:r>
              <a:rPr lang="ar-TN" sz="4100" dirty="0">
                <a:solidFill>
                  <a:srgbClr val="0070C0"/>
                </a:solidFill>
                <a:latin typeface="Arabic Typesetting" panose="03020402040406030203" pitchFamily="66" charset="-78"/>
                <a:cs typeface="Arabic Typesetting" panose="03020402040406030203" pitchFamily="66" charset="-78"/>
              </a:rPr>
              <a:t>         أ. التأكيد التشريعي   </a:t>
            </a:r>
          </a:p>
          <a:p>
            <a:pPr algn="just" rtl="1">
              <a:lnSpc>
                <a:spcPct val="100000"/>
              </a:lnSpc>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الفصل 22 مجلة التحكيم:</a:t>
            </a:r>
            <a:r>
              <a:rPr lang="ar-TN" dirty="0">
                <a:latin typeface="Times New Roman" panose="02020603050405020304" pitchFamily="18" charset="0"/>
                <a:ea typeface="Times New Roman" panose="02020603050405020304" pitchFamily="18" charset="0"/>
                <a:cs typeface="Simplified Arabic" panose="02020603050405020304" pitchFamily="18" charset="-78"/>
              </a:rPr>
              <a:t>"</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على الشخص حين يعرض عليه احتمال تعيينه محكما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أن يصرح بكل الأسباب التي من شأنها أن تثير شكوكا لها ما يبررها حول </a:t>
            </a:r>
            <a:r>
              <a:rPr lang="ar-SA" sz="2800" b="1" u="sng"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حياده أو استقلاليته</a:t>
            </a:r>
            <a:r>
              <a:rPr lang="fr-FR" sz="2800" b="1" u="sng"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عليه منذ تعيينه وما دامت إجراءات التحكيم سارية </a:t>
            </a:r>
            <a:r>
              <a:rPr lang="ar-SA" sz="2800" b="1"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ألا يتأخر عن إعلام أطراف النزاع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بوجود أي سبب من هذا القبيل إلا إذا كان قد سبق له أن أحاطهم علما به، ويضرب لهم أجلا للرد مع إشعارهم بأنه لا يقبل المهمة أو يتمادى فيها إلا بعد موافقتهم الصريحة</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و نفس الصيغة نجدها في الفصل 57 بخصوص التحكيم الدولي.</a:t>
            </a:r>
            <a:r>
              <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endPar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و مبدأ الحياد مكرس في العديد من القوانين الدولية كذلك الأجنبية المقارنة من ذلك:</a:t>
            </a:r>
            <a:endPar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00000"/>
              </a:lnSpc>
              <a:buNone/>
            </a:pP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القانون النموذجي للتحكيم التجاري الدولي(</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CNUDCI</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أكد في</a:t>
            </a:r>
            <a:r>
              <a:rPr lang="fr-FR" sz="2800" dirty="0">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فصله 11 الفقرة 6 منه على ضرورة الأخذ بعين الاعتبار حياد المحكم عند تعيينه و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حمل الفصل 12 المحكم واجب التصريح بكل الظروف أثناء التي من شأنها أن تثير الشكوك حول حياده قبل تعيينه و يتواصل هذا الواجب محمول عليه بتواصل مهمته التحكيمية</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r">
              <a:buNone/>
            </a:pPr>
            <a:endParaRPr lang="fr-FR" dirty="0"/>
          </a:p>
          <a:p>
            <a:endParaRPr lang="fr-FR" dirty="0"/>
          </a:p>
        </p:txBody>
      </p:sp>
    </p:spTree>
    <p:extLst>
      <p:ext uri="{BB962C8B-B14F-4D97-AF65-F5344CB8AC3E}">
        <p14:creationId xmlns:p14="http://schemas.microsoft.com/office/powerpoint/2010/main" val="13132507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fill="hold" grpId="0" nodeType="afterEffect">
                                  <p:stCondLst>
                                    <p:cond delay="250"/>
                                  </p:stCondLst>
                                  <p:childTnLst>
                                    <p:animEffect transition="out" filter="fade">
                                      <p:cBhvr>
                                        <p:cTn id="6" dur="250" tmFilter="0, 0; .2, .5; .8, .5; 1, 0"/>
                                        <p:tgtEl>
                                          <p:spTgt spid="2"/>
                                        </p:tgtEl>
                                      </p:cBhvr>
                                    </p:animEffect>
                                    <p:animScale>
                                      <p:cBhvr>
                                        <p:cTn id="7" dur="125" autoRev="1" fill="hold"/>
                                        <p:tgtEl>
                                          <p:spTgt spid="2"/>
                                        </p:tgtEl>
                                      </p:cBhvr>
                                      <p:by x="105000" y="105000"/>
                                    </p:animScale>
                                  </p:childTnLst>
                                </p:cTn>
                              </p:par>
                            </p:childTnLst>
                          </p:cTn>
                        </p:par>
                        <p:par>
                          <p:cTn id="8" fill="hold">
                            <p:stCondLst>
                              <p:cond delay="500"/>
                            </p:stCondLst>
                            <p:childTnLst>
                              <p:par>
                                <p:cTn id="9" presetID="42" presetClass="entr" presetSubtype="0" fill="hold" nodeType="afterEffect">
                                  <p:stCondLst>
                                    <p:cond delay="25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250"/>
                                        <p:tgtEl>
                                          <p:spTgt spid="3">
                                            <p:txEl>
                                              <p:pRg st="0" end="0"/>
                                            </p:txEl>
                                          </p:spTgt>
                                        </p:tgtEl>
                                      </p:cBhvr>
                                    </p:animEffect>
                                    <p:anim calcmode="lin" valueType="num">
                                      <p:cBhvr>
                                        <p:cTn id="12"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26" presetClass="emph" presetSubtype="0" fill="hold" nodeType="afterEffect">
                                  <p:stCondLst>
                                    <p:cond delay="250"/>
                                  </p:stCondLst>
                                  <p:childTnLst>
                                    <p:animEffect transition="out" filter="fade">
                                      <p:cBhvr>
                                        <p:cTn id="16" dur="250" tmFilter="0, 0; .2, .5; .8, .5; 1, 0"/>
                                        <p:tgtEl>
                                          <p:spTgt spid="3">
                                            <p:txEl>
                                              <p:pRg st="1" end="1"/>
                                            </p:txEl>
                                          </p:spTgt>
                                        </p:tgtEl>
                                      </p:cBhvr>
                                    </p:animEffect>
                                    <p:animScale>
                                      <p:cBhvr>
                                        <p:cTn id="17" dur="125" autoRev="1" fill="hold"/>
                                        <p:tgtEl>
                                          <p:spTgt spid="3">
                                            <p:txEl>
                                              <p:pRg st="1" end="1"/>
                                            </p:txEl>
                                          </p:spTgt>
                                        </p:tgtEl>
                                      </p:cBhvr>
                                      <p:by x="105000" y="105000"/>
                                    </p:animScale>
                                  </p:childTnLst>
                                </p:cTn>
                              </p:par>
                            </p:childTnLst>
                          </p:cTn>
                        </p:par>
                        <p:par>
                          <p:cTn id="18" fill="hold">
                            <p:stCondLst>
                              <p:cond delay="1500"/>
                            </p:stCondLst>
                            <p:childTnLst>
                              <p:par>
                                <p:cTn id="19" presetID="26" presetClass="emph" presetSubtype="0" fill="hold" nodeType="afterEffect">
                                  <p:stCondLst>
                                    <p:cond delay="250"/>
                                  </p:stCondLst>
                                  <p:childTnLst>
                                    <p:animEffect transition="out" filter="fade">
                                      <p:cBhvr>
                                        <p:cTn id="20" dur="250" tmFilter="0, 0; .2, .5; .8, .5; 1, 0"/>
                                        <p:tgtEl>
                                          <p:spTgt spid="3">
                                            <p:txEl>
                                              <p:pRg st="2" end="2"/>
                                            </p:txEl>
                                          </p:spTgt>
                                        </p:tgtEl>
                                      </p:cBhvr>
                                    </p:animEffect>
                                    <p:animScale>
                                      <p:cBhvr>
                                        <p:cTn id="21" dur="125" autoRev="1" fill="hold"/>
                                        <p:tgtEl>
                                          <p:spTgt spid="3">
                                            <p:txEl>
                                              <p:pRg st="2" end="2"/>
                                            </p:txEl>
                                          </p:spTgt>
                                        </p:tgtEl>
                                      </p:cBhvr>
                                      <p:by x="105000" y="105000"/>
                                    </p:animScale>
                                  </p:childTnLst>
                                </p:cTn>
                              </p:par>
                            </p:childTnLst>
                          </p:cTn>
                        </p:par>
                        <p:par>
                          <p:cTn id="22" fill="hold">
                            <p:stCondLst>
                              <p:cond delay="2000"/>
                            </p:stCondLst>
                            <p:childTnLst>
                              <p:par>
                                <p:cTn id="23" presetID="2" presetClass="entr" presetSubtype="4" fill="hold" nodeType="afterEffect">
                                  <p:stCondLst>
                                    <p:cond delay="25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7" fill="hold">
                            <p:stCondLst>
                              <p:cond delay="2500"/>
                            </p:stCondLst>
                            <p:childTnLst>
                              <p:par>
                                <p:cTn id="28" presetID="2" presetClass="entr" presetSubtype="4" fill="hold"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1"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2" fill="hold">
                            <p:stCondLst>
                              <p:cond delay="2750"/>
                            </p:stCondLst>
                            <p:childTnLst>
                              <p:par>
                                <p:cTn id="33" presetID="2" presetClass="entr" presetSubtype="4"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alpha val="40000"/>
          </a:schemeClr>
        </a:soli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B1C1B5-B650-403A-BCA8-8730FED5609D}"/>
              </a:ext>
            </a:extLst>
          </p:cNvPr>
          <p:cNvSpPr>
            <a:spLocks noGrp="1"/>
          </p:cNvSpPr>
          <p:nvPr>
            <p:ph idx="1"/>
          </p:nvPr>
        </p:nvSpPr>
        <p:spPr>
          <a:xfrm>
            <a:off x="93307" y="289248"/>
            <a:ext cx="11625942" cy="6634066"/>
          </a:xfrm>
        </p:spPr>
        <p:txBody>
          <a:bodyPr>
            <a:normAutofit fontScale="62500" lnSpcReduction="20000"/>
          </a:bodyPr>
          <a:lstStyle/>
          <a:p>
            <a:pPr algn="just" rtl="1">
              <a:lnSpc>
                <a:spcPct val="120000"/>
              </a:lnSpc>
            </a:pP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الفصل 1456 فقرة 2 مجلة الإجراءات المدنية </a:t>
            </a: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في القانون الفرنسي</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 بعد تنقيح قانون التحكيم لسنة 2011:</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0980" indent="0" algn="just">
              <a:lnSpc>
                <a:spcPct val="120000"/>
              </a:lnSpc>
              <a:buNone/>
            </a:pPr>
            <a:r>
              <a:rPr lang="fr-FR" sz="2800" dirty="0">
                <a:solidFill>
                  <a:srgbClr val="202124"/>
                </a:solidFill>
                <a:effectLst/>
                <a:latin typeface="Simplified Arabic" panose="02020603050405020304" pitchFamily="18" charset="-78"/>
                <a:ea typeface="Times New Roman" panose="02020603050405020304" pitchFamily="18" charset="0"/>
                <a:cs typeface="Simplified Arabic" panose="02020603050405020304" pitchFamily="18" charset="-78"/>
              </a:rPr>
              <a:t>« Il appartient à l'arbitre, avant d'accepter sa mission, </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de révéler toute circonstance susceptible d'affecter son indépendance ou son impartialité</a:t>
            </a:r>
            <a:r>
              <a:rPr lang="fr-FR" sz="2800" dirty="0">
                <a:solidFill>
                  <a:srgbClr val="202124"/>
                </a:solidFill>
                <a:effectLst/>
                <a:latin typeface="Simplified Arabic" panose="02020603050405020304" pitchFamily="18" charset="-78"/>
                <a:ea typeface="Times New Roman" panose="02020603050405020304" pitchFamily="18" charset="0"/>
                <a:cs typeface="Simplified Arabic" panose="02020603050405020304" pitchFamily="18" charset="-78"/>
              </a:rPr>
              <a:t>. Il lui est également fait obligation de révéler sans délai toute circonstance de même nature qui pourrait naître après l'acceptation de sa mission ».</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algn="just" rtl="1">
              <a:lnSpc>
                <a:spcPct val="120000"/>
              </a:lnSpc>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في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القانون المصري المادة</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(16 -2) من القانون عـ24ـدد لسنة 1994:</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 يكون قبول المحكم القيام بمهمته كتابة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ويجب أن يفصح عند قبوله عن أية ظروف من شأنها إثارة شكوك حول </a:t>
            </a:r>
            <a:r>
              <a:rPr lang="ar-TN" dirty="0">
                <a:solidFill>
                  <a:srgbClr val="FF0000"/>
                </a:solidFill>
                <a:latin typeface="Times New Roman" panose="02020603050405020304" pitchFamily="18" charset="0"/>
                <a:ea typeface="Times New Roman" panose="02020603050405020304" pitchFamily="18" charset="0"/>
                <a:cs typeface="Simplified Arabic" panose="02020603050405020304" pitchFamily="18" charset="-78"/>
              </a:rPr>
              <a:t>ا</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ستقلاله أو حيدته".</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واجب التصريح بكل ما من شأنه أن يعيب أو يمس من حيادية المحكم</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TN" sz="2800" u="sng" dirty="0">
                <a:effectLst/>
                <a:latin typeface="Times New Roman" panose="02020603050405020304" pitchFamily="18" charset="0"/>
                <a:ea typeface="Times New Roman" panose="02020603050405020304" pitchFamily="18" charset="0"/>
                <a:cs typeface="Simplified Arabic" panose="02020603050405020304" pitchFamily="18" charset="-78"/>
              </a:rPr>
              <a:t>إلا أنه في عدد من التشريعات الأخرى لا نجد مثل هذا التأكيد الصريح على واجب التصريح ليحصل تداركه من قبل مؤسسات التحكيم الوطنية و على سبيل المثال:</a:t>
            </a:r>
            <a:endParaRPr lang="fr-FR" sz="2800" u="sng"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8600" algn="just" rtl="1">
              <a:lnSpc>
                <a:spcPct val="120000"/>
              </a:lnSpc>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القانون الأمريكي</a:t>
            </a:r>
            <a:r>
              <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p>
          <a:p>
            <a:pPr marL="0" indent="0" algn="just">
              <a:lnSpc>
                <a:spcPct val="120000"/>
              </a:lnSpc>
              <a:buNone/>
            </a:pP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Le fédéral Arbitration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Act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dispose qu’une </a:t>
            </a:r>
            <a:r>
              <a:rPr lang="ar-TN" sz="2800" dirty="0">
                <a:effectLst/>
                <a:latin typeface="Simplified Arabic" panose="02020603050405020304" pitchFamily="18" charset="-78"/>
                <a:ea typeface="Times New Roman" panose="02020603050405020304" pitchFamily="18" charset="0"/>
                <a:cs typeface="Simplified Arabic" panose="02020603050405020304" pitchFamily="18" charset="-78"/>
              </a:rPr>
              <a: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Cour de justice américaine peut annuler une sentence arbitrale dès qu’il est établi qu’il y a eu une partialité évidente ou une corruption dans le chef des arbitres désignés </a:t>
            </a:r>
            <a:r>
              <a:rPr lang="ar-TN" sz="2800" dirty="0">
                <a:effectLst/>
                <a:latin typeface="Simplified Arabic" panose="02020603050405020304" pitchFamily="18" charset="-78"/>
                <a:ea typeface="Times New Roman" panose="02020603050405020304" pitchFamily="18" charset="0"/>
                <a:cs typeface="Simplified Arabic" panose="02020603050405020304" pitchFamily="18" charset="-78"/>
              </a:rPr>
              <a: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rtl="1">
              <a:lnSpc>
                <a:spcPct val="120000"/>
              </a:lnSpc>
              <a:buNone/>
            </a:pP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ليقع تداركه في النظام الداخلي للغرفة الأمريكية للتحكيم (</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American Arbitration Association</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0" indent="0" algn="just">
              <a:lnSpc>
                <a:spcPct val="120000"/>
              </a:lnSpc>
              <a:buNone/>
            </a:pPr>
            <a:r>
              <a:rPr lang="ar-TN" dirty="0">
                <a:latin typeface="Simplified Arabic" panose="02020603050405020304" pitchFamily="18" charset="-78"/>
                <a:ea typeface="Times New Roman" panose="02020603050405020304" pitchFamily="18" charset="0"/>
                <a:cs typeface="Simplified Arabic" panose="02020603050405020304" pitchFamily="18" charset="-78"/>
              </a:rPr>
              <a: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Any</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person</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appointed</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or to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be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appointed</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an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arbitrator</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well</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as the parties and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their</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representatives</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shall</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disclose</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to the AAA </a:t>
            </a:r>
            <a:r>
              <a:rPr lang="fr-FR" sz="2800"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any</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circumstance</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likely</a:t>
            </a:r>
            <a:r>
              <a:rPr lang="fr-FR" sz="2800"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to </a:t>
            </a:r>
            <a:r>
              <a:rPr lang="fr-FR" sz="2800" u="sng"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give</a:t>
            </a:r>
            <a:r>
              <a:rPr lang="fr-FR" sz="2800" u="sng"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u="sng"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rise</a:t>
            </a:r>
            <a:r>
              <a:rPr lang="fr-FR" sz="2800" u="sng"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to justifiable </a:t>
            </a:r>
            <a:r>
              <a:rPr lang="fr-FR" sz="2800" u="sng"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doubt</a:t>
            </a:r>
            <a:r>
              <a:rPr lang="fr-FR" sz="2800" u="sng"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as to the </a:t>
            </a:r>
            <a:r>
              <a:rPr lang="fr-FR" sz="2800" u="sng"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arbitrator’s</a:t>
            </a:r>
            <a:r>
              <a:rPr lang="fr-FR" sz="2800" u="sng"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u="sng" dirty="0" err="1">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impartiality</a:t>
            </a:r>
            <a:r>
              <a:rPr lang="fr-FR" sz="2800" u="sng" dirty="0">
                <a:solidFill>
                  <a:srgbClr val="FF0000"/>
                </a:solidFill>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or </a:t>
            </a:r>
            <a:r>
              <a:rPr lang="fr-FR" sz="2800" dirty="0" err="1">
                <a:effectLst/>
                <a:latin typeface="Simplified Arabic" panose="02020603050405020304" pitchFamily="18" charset="-78"/>
                <a:ea typeface="Times New Roman" panose="02020603050405020304" pitchFamily="18" charset="0"/>
                <a:cs typeface="Simplified Arabic" panose="02020603050405020304" pitchFamily="18" charset="-78"/>
              </a:rPr>
              <a:t>independence</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 </a:t>
            </a:r>
            <a:r>
              <a:rPr lang="ar-TN" sz="2800" dirty="0">
                <a:effectLst/>
                <a:latin typeface="Simplified Arabic" panose="02020603050405020304" pitchFamily="18" charset="-78"/>
                <a:ea typeface="Times New Roman" panose="02020603050405020304" pitchFamily="18" charset="0"/>
                <a:cs typeface="Simplified Arabic" panose="02020603050405020304" pitchFamily="18" charset="-78"/>
              </a:rPr>
              <a:t>"</a:t>
            </a:r>
            <a:r>
              <a:rPr lang="fr-FR" sz="2800" dirty="0">
                <a:effectLst/>
                <a:latin typeface="Simplified Arabic" panose="02020603050405020304" pitchFamily="18" charset="-78"/>
                <a:ea typeface="Times New Roman" panose="02020603050405020304" pitchFamily="18" charset="0"/>
                <a:cs typeface="Simplified Arabic" panose="02020603050405020304" pitchFamily="18" charset="-78"/>
              </a:rPr>
              <a:t>.</a:t>
            </a:r>
            <a:endParaRPr lang="fr-FR" sz="2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pPr marL="228600" algn="just" rtl="1">
              <a:lnSpc>
                <a:spcPct val="120000"/>
              </a:lnSpc>
            </a:pP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القانون الجزائري</a:t>
            </a:r>
            <a:r>
              <a:rPr lang="fr-FR"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a:t>
            </a:r>
          </a:p>
          <a:p>
            <a:pPr marL="0" indent="0" algn="just" rtl="1">
              <a:lnSpc>
                <a:spcPct val="120000"/>
              </a:lnSpc>
              <a:buNone/>
            </a:pPr>
            <a:r>
              <a:rPr lang="ar-SA" sz="2800" dirty="0">
                <a:solidFill>
                  <a:srgbClr val="FF0000"/>
                </a:solidFill>
                <a:effectLst/>
                <a:latin typeface="Times New Roman" panose="02020603050405020304" pitchFamily="18" charset="0"/>
                <a:ea typeface="Times New Roman" panose="02020603050405020304" pitchFamily="18" charset="0"/>
                <a:cs typeface="Simplified Arabic" panose="02020603050405020304" pitchFamily="18" charset="-78"/>
              </a:rPr>
              <a:t> </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نجده بين النظامين المذكورين أعلاه و هو و لئن لم يشر بصفة واضحة الى مبدأ الحياد و اكتفى بالتأكيد على الاستقلالية لكن أسباب الرد التي ذكرت بالفصل 1016 تصب كلها ليس في حدود الاستقلالية</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 فقط</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 بل تتجاوز ذلك الى تعداد أسباب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ال</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رد </a:t>
            </a:r>
            <a:r>
              <a:rPr lang="ar-TN" sz="2800" dirty="0">
                <a:effectLst/>
                <a:latin typeface="Times New Roman" panose="02020603050405020304" pitchFamily="18" charset="0"/>
                <a:ea typeface="Times New Roman" panose="02020603050405020304" pitchFamily="18" charset="0"/>
                <a:cs typeface="Simplified Arabic" panose="02020603050405020304" pitchFamily="18" charset="-78"/>
              </a:rPr>
              <a:t>ل</a:t>
            </a:r>
            <a:r>
              <a:rPr lang="ar-SA" sz="2800" dirty="0">
                <a:effectLst/>
                <a:latin typeface="Times New Roman" panose="02020603050405020304" pitchFamily="18" charset="0"/>
                <a:ea typeface="Times New Roman" panose="02020603050405020304" pitchFamily="18" charset="0"/>
                <a:cs typeface="Simplified Arabic" panose="02020603050405020304" pitchFamily="18" charset="-78"/>
              </a:rPr>
              <a:t>تتصل بالحياد.</a:t>
            </a:r>
            <a:endParaRPr lang="fr-FR" sz="800" dirty="0">
              <a:effectLst/>
              <a:latin typeface="Times New Roman" panose="02020603050405020304" pitchFamily="18" charset="0"/>
              <a:ea typeface="Times New Roman" panose="02020603050405020304" pitchFamily="18" charset="0"/>
              <a:cs typeface="Simplified Arabic" panose="02020603050405020304" pitchFamily="18" charset="-78"/>
            </a:endParaRPr>
          </a:p>
          <a:p>
            <a:endParaRPr lang="fr-FR" dirty="0"/>
          </a:p>
        </p:txBody>
      </p:sp>
    </p:spTree>
    <p:extLst>
      <p:ext uri="{BB962C8B-B14F-4D97-AF65-F5344CB8AC3E}">
        <p14:creationId xmlns:p14="http://schemas.microsoft.com/office/powerpoint/2010/main" val="3581121125"/>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750"/>
                            </p:stCondLst>
                            <p:childTnLst>
                              <p:par>
                                <p:cTn id="20" presetID="2" presetClass="entr" presetSubtype="4"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25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25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000"/>
                            </p:stCondLst>
                            <p:childTnLst>
                              <p:par>
                                <p:cTn id="25" presetID="2" presetClass="entr" presetSubtype="4"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5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25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250"/>
                            </p:stCondLst>
                            <p:childTnLst>
                              <p:par>
                                <p:cTn id="30" presetID="2" presetClass="entr" presetSubtype="4"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25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25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500"/>
                            </p:stCondLst>
                            <p:childTnLst>
                              <p:par>
                                <p:cTn id="35" presetID="2" presetClass="entr" presetSubtype="4" fill="hold"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5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5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750"/>
                            </p:stCondLst>
                            <p:childTnLst>
                              <p:par>
                                <p:cTn id="40" presetID="2" presetClass="entr" presetSubtype="4"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25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25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000"/>
                            </p:stCondLst>
                            <p:childTnLst>
                              <p:par>
                                <p:cTn id="45" presetID="2" presetClass="entr" presetSubtype="4" fill="hold"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25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25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250"/>
                            </p:stCondLst>
                            <p:childTnLst>
                              <p:par>
                                <p:cTn id="50" presetID="2" presetClass="entr" presetSubtype="4" fill="hold"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25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25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500"/>
                            </p:stCondLst>
                            <p:childTnLst>
                              <p:par>
                                <p:cTn id="55" presetID="2" presetClass="entr" presetSubtype="4" fill="hold"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25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25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TotalTime>614</TotalTime>
  <Words>4754</Words>
  <Application>Microsoft Office PowerPoint</Application>
  <PresentationFormat>Grand écran</PresentationFormat>
  <Paragraphs>182</Paragraphs>
  <Slides>24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24</vt:i4>
      </vt:variant>
    </vt:vector>
  </HeadingPairs>
  <TitlesOfParts>
    <vt:vector size="34" baseType="lpstr">
      <vt:lpstr>Agency FB</vt:lpstr>
      <vt:lpstr>Aldhabi</vt:lpstr>
      <vt:lpstr>Arabic Typesetting</vt:lpstr>
      <vt:lpstr>Arial</vt:lpstr>
      <vt:lpstr>Calibri</vt:lpstr>
      <vt:lpstr>Calibri Light</vt:lpstr>
      <vt:lpstr>Simplified Arabic</vt:lpstr>
      <vt:lpstr>Times New Roman</vt:lpstr>
      <vt:lpstr>Wingdings</vt:lpstr>
      <vt:lpstr>Thème Office</vt:lpstr>
      <vt:lpstr>خواطر حول مبدأ حياد المحكم في القانون التونسي </vt:lpstr>
      <vt:lpstr>Présentation PowerPoint</vt:lpstr>
      <vt:lpstr>Présentation PowerPoint</vt:lpstr>
      <vt:lpstr>Présentation PowerPoint</vt:lpstr>
      <vt:lpstr>ما الحياد؟ وما الاستقلالية؟ </vt:lpstr>
      <vt:lpstr>Présentation PowerPoint</vt:lpstr>
      <vt:lpstr>Présentation PowerPoint</vt:lpstr>
      <vt:lpstr>الجزء الأول: تحليل مضمون مبدأ الحياد: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vt:lpstr>
      <vt:lpstr>Présentation PowerPoint</vt:lpstr>
      <vt:lpstr>Présentation PowerPoint</vt:lpstr>
      <vt:lpstr>Présentation PowerPoint</vt:lpstr>
      <vt:lpstr>Présentation PowerPoint</vt:lpstr>
      <vt:lpstr>جزاء عدم الاعتراف بالأحكام التحكيمية الأجنبية: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خواطر حول مبدأ حياد المحكم في القانون التونسي</dc:title>
  <dc:creator>user</dc:creator>
  <cp:lastModifiedBy>Rached Barkache</cp:lastModifiedBy>
  <cp:revision>76</cp:revision>
  <dcterms:created xsi:type="dcterms:W3CDTF">2024-02-28T10:13:07Z</dcterms:created>
  <dcterms:modified xsi:type="dcterms:W3CDTF">2024-03-02T09:48:37Z</dcterms:modified>
</cp:coreProperties>
</file>