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57" r:id="rId4"/>
    <p:sldId id="258" r:id="rId5"/>
    <p:sldId id="261" r:id="rId6"/>
    <p:sldId id="262" r:id="rId7"/>
    <p:sldId id="263" r:id="rId8"/>
    <p:sldId id="264" r:id="rId9"/>
    <p:sldId id="265" r:id="rId10"/>
    <p:sldId id="266" r:id="rId11"/>
    <p:sldId id="267" r:id="rId12"/>
    <p:sldId id="269" r:id="rId13"/>
    <p:sldId id="283" r:id="rId14"/>
    <p:sldId id="284" r:id="rId15"/>
    <p:sldId id="270" r:id="rId16"/>
    <p:sldId id="271" r:id="rId17"/>
    <p:sldId id="273" r:id="rId18"/>
    <p:sldId id="274" r:id="rId19"/>
    <p:sldId id="275" r:id="rId20"/>
    <p:sldId id="276" r:id="rId21"/>
    <p:sldId id="277" r:id="rId22"/>
    <p:sldId id="278" r:id="rId23"/>
    <p:sldId id="279" r:id="rId24"/>
    <p:sldId id="281" r:id="rId2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0" d="100"/>
          <a:sy n="80" d="100"/>
        </p:scale>
        <p:origin x="782" y="17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6AFC48-D8C6-4023-880C-011F2BCF662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56E02DC-0142-418F-A717-566EB0EFBF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6393BE48-E89C-45CD-8250-94B863301BF9}"/>
              </a:ext>
            </a:extLst>
          </p:cNvPr>
          <p:cNvSpPr>
            <a:spLocks noGrp="1"/>
          </p:cNvSpPr>
          <p:nvPr>
            <p:ph type="dt" sz="half" idx="10"/>
          </p:nvPr>
        </p:nvSpPr>
        <p:spPr/>
        <p:txBody>
          <a:bodyPr/>
          <a:lstStyle/>
          <a:p>
            <a:fld id="{0942F79C-CC0C-41BE-A84C-D1ED7247FF7D}" type="datetimeFigureOut">
              <a:rPr lang="fr-FR" smtClean="0"/>
              <a:t>28/02/2024</a:t>
            </a:fld>
            <a:endParaRPr lang="fr-FR"/>
          </a:p>
        </p:txBody>
      </p:sp>
      <p:sp>
        <p:nvSpPr>
          <p:cNvPr id="5" name="Espace réservé du pied de page 4">
            <a:extLst>
              <a:ext uri="{FF2B5EF4-FFF2-40B4-BE49-F238E27FC236}">
                <a16:creationId xmlns:a16="http://schemas.microsoft.com/office/drawing/2014/main" id="{A580C8A2-12AD-400C-92DE-1C4EF103B7C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53472CF-B0CD-473B-9B70-8902058A60E7}"/>
              </a:ext>
            </a:extLst>
          </p:cNvPr>
          <p:cNvSpPr>
            <a:spLocks noGrp="1"/>
          </p:cNvSpPr>
          <p:nvPr>
            <p:ph type="sldNum" sz="quarter" idx="12"/>
          </p:nvPr>
        </p:nvSpPr>
        <p:spPr/>
        <p:txBody>
          <a:bodyPr/>
          <a:lstStyle/>
          <a:p>
            <a:fld id="{FC291CDC-3333-4E3C-8B40-83579EC12F55}" type="slidenum">
              <a:rPr lang="fr-FR" smtClean="0"/>
              <a:t>‹N°›</a:t>
            </a:fld>
            <a:endParaRPr lang="fr-FR"/>
          </a:p>
        </p:txBody>
      </p:sp>
    </p:spTree>
    <p:extLst>
      <p:ext uri="{BB962C8B-B14F-4D97-AF65-F5344CB8AC3E}">
        <p14:creationId xmlns:p14="http://schemas.microsoft.com/office/powerpoint/2010/main" val="1791556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75218E-56F9-4A93-8359-2B1CE7E6B376}"/>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8AA52948-276E-42DF-80C8-FEAB6107F59A}"/>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EFA29E4-F4EE-4D55-9C7A-B26EA7D0F9C0}"/>
              </a:ext>
            </a:extLst>
          </p:cNvPr>
          <p:cNvSpPr>
            <a:spLocks noGrp="1"/>
          </p:cNvSpPr>
          <p:nvPr>
            <p:ph type="dt" sz="half" idx="10"/>
          </p:nvPr>
        </p:nvSpPr>
        <p:spPr/>
        <p:txBody>
          <a:bodyPr/>
          <a:lstStyle/>
          <a:p>
            <a:fld id="{0942F79C-CC0C-41BE-A84C-D1ED7247FF7D}" type="datetimeFigureOut">
              <a:rPr lang="fr-FR" smtClean="0"/>
              <a:t>28/02/2024</a:t>
            </a:fld>
            <a:endParaRPr lang="fr-FR"/>
          </a:p>
        </p:txBody>
      </p:sp>
      <p:sp>
        <p:nvSpPr>
          <p:cNvPr id="5" name="Espace réservé du pied de page 4">
            <a:extLst>
              <a:ext uri="{FF2B5EF4-FFF2-40B4-BE49-F238E27FC236}">
                <a16:creationId xmlns:a16="http://schemas.microsoft.com/office/drawing/2014/main" id="{D263EA10-1B8A-4069-A7B5-AEFE9FEAE0D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3606AB9-48CF-4589-BE4D-84233ED1FF79}"/>
              </a:ext>
            </a:extLst>
          </p:cNvPr>
          <p:cNvSpPr>
            <a:spLocks noGrp="1"/>
          </p:cNvSpPr>
          <p:nvPr>
            <p:ph type="sldNum" sz="quarter" idx="12"/>
          </p:nvPr>
        </p:nvSpPr>
        <p:spPr/>
        <p:txBody>
          <a:bodyPr/>
          <a:lstStyle/>
          <a:p>
            <a:fld id="{FC291CDC-3333-4E3C-8B40-83579EC12F55}" type="slidenum">
              <a:rPr lang="fr-FR" smtClean="0"/>
              <a:t>‹N°›</a:t>
            </a:fld>
            <a:endParaRPr lang="fr-FR"/>
          </a:p>
        </p:txBody>
      </p:sp>
    </p:spTree>
    <p:extLst>
      <p:ext uri="{BB962C8B-B14F-4D97-AF65-F5344CB8AC3E}">
        <p14:creationId xmlns:p14="http://schemas.microsoft.com/office/powerpoint/2010/main" val="2030103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BB4BA1A0-F819-48AD-BAFA-984A73FEE61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0C0B9CB-43CD-4B5C-8F86-A023AF6AB7F5}"/>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6FFF42F-3917-4A57-BBFA-EDA182EF729E}"/>
              </a:ext>
            </a:extLst>
          </p:cNvPr>
          <p:cNvSpPr>
            <a:spLocks noGrp="1"/>
          </p:cNvSpPr>
          <p:nvPr>
            <p:ph type="dt" sz="half" idx="10"/>
          </p:nvPr>
        </p:nvSpPr>
        <p:spPr/>
        <p:txBody>
          <a:bodyPr/>
          <a:lstStyle/>
          <a:p>
            <a:fld id="{0942F79C-CC0C-41BE-A84C-D1ED7247FF7D}" type="datetimeFigureOut">
              <a:rPr lang="fr-FR" smtClean="0"/>
              <a:t>28/02/2024</a:t>
            </a:fld>
            <a:endParaRPr lang="fr-FR"/>
          </a:p>
        </p:txBody>
      </p:sp>
      <p:sp>
        <p:nvSpPr>
          <p:cNvPr id="5" name="Espace réservé du pied de page 4">
            <a:extLst>
              <a:ext uri="{FF2B5EF4-FFF2-40B4-BE49-F238E27FC236}">
                <a16:creationId xmlns:a16="http://schemas.microsoft.com/office/drawing/2014/main" id="{D451895A-A75F-4D48-817E-018DBE8EED5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DAA153F-BE76-4ACA-954B-EF79CB3F1DCD}"/>
              </a:ext>
            </a:extLst>
          </p:cNvPr>
          <p:cNvSpPr>
            <a:spLocks noGrp="1"/>
          </p:cNvSpPr>
          <p:nvPr>
            <p:ph type="sldNum" sz="quarter" idx="12"/>
          </p:nvPr>
        </p:nvSpPr>
        <p:spPr/>
        <p:txBody>
          <a:bodyPr/>
          <a:lstStyle/>
          <a:p>
            <a:fld id="{FC291CDC-3333-4E3C-8B40-83579EC12F55}" type="slidenum">
              <a:rPr lang="fr-FR" smtClean="0"/>
              <a:t>‹N°›</a:t>
            </a:fld>
            <a:endParaRPr lang="fr-FR"/>
          </a:p>
        </p:txBody>
      </p:sp>
    </p:spTree>
    <p:extLst>
      <p:ext uri="{BB962C8B-B14F-4D97-AF65-F5344CB8AC3E}">
        <p14:creationId xmlns:p14="http://schemas.microsoft.com/office/powerpoint/2010/main" val="3730791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FF2718-463C-4B0F-84D4-E7D57265168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E8E92CB-C08A-417E-87D5-3DD8CD43B98A}"/>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A2A00DF-69B8-4504-97AE-F5936EF28D37}"/>
              </a:ext>
            </a:extLst>
          </p:cNvPr>
          <p:cNvSpPr>
            <a:spLocks noGrp="1"/>
          </p:cNvSpPr>
          <p:nvPr>
            <p:ph type="dt" sz="half" idx="10"/>
          </p:nvPr>
        </p:nvSpPr>
        <p:spPr/>
        <p:txBody>
          <a:bodyPr/>
          <a:lstStyle/>
          <a:p>
            <a:fld id="{0942F79C-CC0C-41BE-A84C-D1ED7247FF7D}" type="datetimeFigureOut">
              <a:rPr lang="fr-FR" smtClean="0"/>
              <a:t>28/02/2024</a:t>
            </a:fld>
            <a:endParaRPr lang="fr-FR"/>
          </a:p>
        </p:txBody>
      </p:sp>
      <p:sp>
        <p:nvSpPr>
          <p:cNvPr id="5" name="Espace réservé du pied de page 4">
            <a:extLst>
              <a:ext uri="{FF2B5EF4-FFF2-40B4-BE49-F238E27FC236}">
                <a16:creationId xmlns:a16="http://schemas.microsoft.com/office/drawing/2014/main" id="{98D2E8A8-FA62-4DF6-8293-790D23EC9AA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B9AF02D-4E40-4F33-8339-1051DCC193C8}"/>
              </a:ext>
            </a:extLst>
          </p:cNvPr>
          <p:cNvSpPr>
            <a:spLocks noGrp="1"/>
          </p:cNvSpPr>
          <p:nvPr>
            <p:ph type="sldNum" sz="quarter" idx="12"/>
          </p:nvPr>
        </p:nvSpPr>
        <p:spPr/>
        <p:txBody>
          <a:bodyPr/>
          <a:lstStyle/>
          <a:p>
            <a:fld id="{FC291CDC-3333-4E3C-8B40-83579EC12F55}" type="slidenum">
              <a:rPr lang="fr-FR" smtClean="0"/>
              <a:t>‹N°›</a:t>
            </a:fld>
            <a:endParaRPr lang="fr-FR"/>
          </a:p>
        </p:txBody>
      </p:sp>
    </p:spTree>
    <p:extLst>
      <p:ext uri="{BB962C8B-B14F-4D97-AF65-F5344CB8AC3E}">
        <p14:creationId xmlns:p14="http://schemas.microsoft.com/office/powerpoint/2010/main" val="160693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E83238-471E-43B5-B792-EF96408B47C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27A12B48-912C-4F99-B2B7-3816CB8CB6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0DC9461F-6EF1-42EA-B556-866EBECD87D4}"/>
              </a:ext>
            </a:extLst>
          </p:cNvPr>
          <p:cNvSpPr>
            <a:spLocks noGrp="1"/>
          </p:cNvSpPr>
          <p:nvPr>
            <p:ph type="dt" sz="half" idx="10"/>
          </p:nvPr>
        </p:nvSpPr>
        <p:spPr/>
        <p:txBody>
          <a:bodyPr/>
          <a:lstStyle/>
          <a:p>
            <a:fld id="{0942F79C-CC0C-41BE-A84C-D1ED7247FF7D}" type="datetimeFigureOut">
              <a:rPr lang="fr-FR" smtClean="0"/>
              <a:t>28/02/2024</a:t>
            </a:fld>
            <a:endParaRPr lang="fr-FR"/>
          </a:p>
        </p:txBody>
      </p:sp>
      <p:sp>
        <p:nvSpPr>
          <p:cNvPr id="5" name="Espace réservé du pied de page 4">
            <a:extLst>
              <a:ext uri="{FF2B5EF4-FFF2-40B4-BE49-F238E27FC236}">
                <a16:creationId xmlns:a16="http://schemas.microsoft.com/office/drawing/2014/main" id="{72CE3ACD-7C18-456C-9714-25E6B31A4B7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E109ECE-7127-4431-A172-78D38D1C55A2}"/>
              </a:ext>
            </a:extLst>
          </p:cNvPr>
          <p:cNvSpPr>
            <a:spLocks noGrp="1"/>
          </p:cNvSpPr>
          <p:nvPr>
            <p:ph type="sldNum" sz="quarter" idx="12"/>
          </p:nvPr>
        </p:nvSpPr>
        <p:spPr/>
        <p:txBody>
          <a:bodyPr/>
          <a:lstStyle/>
          <a:p>
            <a:fld id="{FC291CDC-3333-4E3C-8B40-83579EC12F55}" type="slidenum">
              <a:rPr lang="fr-FR" smtClean="0"/>
              <a:t>‹N°›</a:t>
            </a:fld>
            <a:endParaRPr lang="fr-FR"/>
          </a:p>
        </p:txBody>
      </p:sp>
    </p:spTree>
    <p:extLst>
      <p:ext uri="{BB962C8B-B14F-4D97-AF65-F5344CB8AC3E}">
        <p14:creationId xmlns:p14="http://schemas.microsoft.com/office/powerpoint/2010/main" val="1061808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50E18F-4617-4AB3-8220-F6055D34FAC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5B7A03F-A75A-4A62-948A-7CBB889F7B3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6665F3E-44AC-4DBE-BD66-7FC0808EDDCF}"/>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74E8DD7-5CEB-4F2B-8160-A824B5877BB1}"/>
              </a:ext>
            </a:extLst>
          </p:cNvPr>
          <p:cNvSpPr>
            <a:spLocks noGrp="1"/>
          </p:cNvSpPr>
          <p:nvPr>
            <p:ph type="dt" sz="half" idx="10"/>
          </p:nvPr>
        </p:nvSpPr>
        <p:spPr/>
        <p:txBody>
          <a:bodyPr/>
          <a:lstStyle/>
          <a:p>
            <a:fld id="{0942F79C-CC0C-41BE-A84C-D1ED7247FF7D}" type="datetimeFigureOut">
              <a:rPr lang="fr-FR" smtClean="0"/>
              <a:t>28/02/2024</a:t>
            </a:fld>
            <a:endParaRPr lang="fr-FR"/>
          </a:p>
        </p:txBody>
      </p:sp>
      <p:sp>
        <p:nvSpPr>
          <p:cNvPr id="6" name="Espace réservé du pied de page 5">
            <a:extLst>
              <a:ext uri="{FF2B5EF4-FFF2-40B4-BE49-F238E27FC236}">
                <a16:creationId xmlns:a16="http://schemas.microsoft.com/office/drawing/2014/main" id="{12AF44DA-8174-4B19-AE8F-0EFA35C3856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D214972-250B-43AD-A552-8830EA454567}"/>
              </a:ext>
            </a:extLst>
          </p:cNvPr>
          <p:cNvSpPr>
            <a:spLocks noGrp="1"/>
          </p:cNvSpPr>
          <p:nvPr>
            <p:ph type="sldNum" sz="quarter" idx="12"/>
          </p:nvPr>
        </p:nvSpPr>
        <p:spPr/>
        <p:txBody>
          <a:bodyPr/>
          <a:lstStyle/>
          <a:p>
            <a:fld id="{FC291CDC-3333-4E3C-8B40-83579EC12F55}" type="slidenum">
              <a:rPr lang="fr-FR" smtClean="0"/>
              <a:t>‹N°›</a:t>
            </a:fld>
            <a:endParaRPr lang="fr-FR"/>
          </a:p>
        </p:txBody>
      </p:sp>
    </p:spTree>
    <p:extLst>
      <p:ext uri="{BB962C8B-B14F-4D97-AF65-F5344CB8AC3E}">
        <p14:creationId xmlns:p14="http://schemas.microsoft.com/office/powerpoint/2010/main" val="2610054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CBBF1D-5432-4661-9C1C-F7AF6C9F273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9731410-CA20-4748-83ED-5882FF7416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87194230-7D03-4184-9EC8-04C9858505A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C20FCF3-4907-4FA3-ADED-C1707DBB1B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094E2D8B-B19F-420F-9CA6-99955EAE290B}"/>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6DD8CA5-20A8-44E3-92C5-20682FEEE9B3}"/>
              </a:ext>
            </a:extLst>
          </p:cNvPr>
          <p:cNvSpPr>
            <a:spLocks noGrp="1"/>
          </p:cNvSpPr>
          <p:nvPr>
            <p:ph type="dt" sz="half" idx="10"/>
          </p:nvPr>
        </p:nvSpPr>
        <p:spPr/>
        <p:txBody>
          <a:bodyPr/>
          <a:lstStyle/>
          <a:p>
            <a:fld id="{0942F79C-CC0C-41BE-A84C-D1ED7247FF7D}" type="datetimeFigureOut">
              <a:rPr lang="fr-FR" smtClean="0"/>
              <a:t>28/02/2024</a:t>
            </a:fld>
            <a:endParaRPr lang="fr-FR"/>
          </a:p>
        </p:txBody>
      </p:sp>
      <p:sp>
        <p:nvSpPr>
          <p:cNvPr id="8" name="Espace réservé du pied de page 7">
            <a:extLst>
              <a:ext uri="{FF2B5EF4-FFF2-40B4-BE49-F238E27FC236}">
                <a16:creationId xmlns:a16="http://schemas.microsoft.com/office/drawing/2014/main" id="{A741FE52-FD9D-41A4-BEDF-849B2CA14891}"/>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21435650-076C-4266-8E9D-F2BA5944119E}"/>
              </a:ext>
            </a:extLst>
          </p:cNvPr>
          <p:cNvSpPr>
            <a:spLocks noGrp="1"/>
          </p:cNvSpPr>
          <p:nvPr>
            <p:ph type="sldNum" sz="quarter" idx="12"/>
          </p:nvPr>
        </p:nvSpPr>
        <p:spPr/>
        <p:txBody>
          <a:bodyPr/>
          <a:lstStyle/>
          <a:p>
            <a:fld id="{FC291CDC-3333-4E3C-8B40-83579EC12F55}" type="slidenum">
              <a:rPr lang="fr-FR" smtClean="0"/>
              <a:t>‹N°›</a:t>
            </a:fld>
            <a:endParaRPr lang="fr-FR"/>
          </a:p>
        </p:txBody>
      </p:sp>
    </p:spTree>
    <p:extLst>
      <p:ext uri="{BB962C8B-B14F-4D97-AF65-F5344CB8AC3E}">
        <p14:creationId xmlns:p14="http://schemas.microsoft.com/office/powerpoint/2010/main" val="1911910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E111B7-5392-44DD-B448-E757F2A4DAD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F212E19-6D5D-48F0-AC2D-9F445ECF1381}"/>
              </a:ext>
            </a:extLst>
          </p:cNvPr>
          <p:cNvSpPr>
            <a:spLocks noGrp="1"/>
          </p:cNvSpPr>
          <p:nvPr>
            <p:ph type="dt" sz="half" idx="10"/>
          </p:nvPr>
        </p:nvSpPr>
        <p:spPr/>
        <p:txBody>
          <a:bodyPr/>
          <a:lstStyle/>
          <a:p>
            <a:fld id="{0942F79C-CC0C-41BE-A84C-D1ED7247FF7D}" type="datetimeFigureOut">
              <a:rPr lang="fr-FR" smtClean="0"/>
              <a:t>28/02/2024</a:t>
            </a:fld>
            <a:endParaRPr lang="fr-FR"/>
          </a:p>
        </p:txBody>
      </p:sp>
      <p:sp>
        <p:nvSpPr>
          <p:cNvPr id="4" name="Espace réservé du pied de page 3">
            <a:extLst>
              <a:ext uri="{FF2B5EF4-FFF2-40B4-BE49-F238E27FC236}">
                <a16:creationId xmlns:a16="http://schemas.microsoft.com/office/drawing/2014/main" id="{589544F2-3172-466F-8D4B-74B9045CB45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A1277174-7CBE-4E82-88BF-CA1FEC61BB69}"/>
              </a:ext>
            </a:extLst>
          </p:cNvPr>
          <p:cNvSpPr>
            <a:spLocks noGrp="1"/>
          </p:cNvSpPr>
          <p:nvPr>
            <p:ph type="sldNum" sz="quarter" idx="12"/>
          </p:nvPr>
        </p:nvSpPr>
        <p:spPr/>
        <p:txBody>
          <a:bodyPr/>
          <a:lstStyle/>
          <a:p>
            <a:fld id="{FC291CDC-3333-4E3C-8B40-83579EC12F55}" type="slidenum">
              <a:rPr lang="fr-FR" smtClean="0"/>
              <a:t>‹N°›</a:t>
            </a:fld>
            <a:endParaRPr lang="fr-FR"/>
          </a:p>
        </p:txBody>
      </p:sp>
    </p:spTree>
    <p:extLst>
      <p:ext uri="{BB962C8B-B14F-4D97-AF65-F5344CB8AC3E}">
        <p14:creationId xmlns:p14="http://schemas.microsoft.com/office/powerpoint/2010/main" val="107182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A3BF430-21BC-4360-9D9E-DBFA22182EAA}"/>
              </a:ext>
            </a:extLst>
          </p:cNvPr>
          <p:cNvSpPr>
            <a:spLocks noGrp="1"/>
          </p:cNvSpPr>
          <p:nvPr>
            <p:ph type="dt" sz="half" idx="10"/>
          </p:nvPr>
        </p:nvSpPr>
        <p:spPr/>
        <p:txBody>
          <a:bodyPr/>
          <a:lstStyle/>
          <a:p>
            <a:fld id="{0942F79C-CC0C-41BE-A84C-D1ED7247FF7D}" type="datetimeFigureOut">
              <a:rPr lang="fr-FR" smtClean="0"/>
              <a:t>28/02/2024</a:t>
            </a:fld>
            <a:endParaRPr lang="fr-FR"/>
          </a:p>
        </p:txBody>
      </p:sp>
      <p:sp>
        <p:nvSpPr>
          <p:cNvPr id="3" name="Espace réservé du pied de page 2">
            <a:extLst>
              <a:ext uri="{FF2B5EF4-FFF2-40B4-BE49-F238E27FC236}">
                <a16:creationId xmlns:a16="http://schemas.microsoft.com/office/drawing/2014/main" id="{EDD2FB08-CC41-4532-80C2-9C464903295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F9B0713C-19DB-4CC5-A90E-1067F2505973}"/>
              </a:ext>
            </a:extLst>
          </p:cNvPr>
          <p:cNvSpPr>
            <a:spLocks noGrp="1"/>
          </p:cNvSpPr>
          <p:nvPr>
            <p:ph type="sldNum" sz="quarter" idx="12"/>
          </p:nvPr>
        </p:nvSpPr>
        <p:spPr/>
        <p:txBody>
          <a:bodyPr/>
          <a:lstStyle/>
          <a:p>
            <a:fld id="{FC291CDC-3333-4E3C-8B40-83579EC12F55}" type="slidenum">
              <a:rPr lang="fr-FR" smtClean="0"/>
              <a:t>‹N°›</a:t>
            </a:fld>
            <a:endParaRPr lang="fr-FR"/>
          </a:p>
        </p:txBody>
      </p:sp>
    </p:spTree>
    <p:extLst>
      <p:ext uri="{BB962C8B-B14F-4D97-AF65-F5344CB8AC3E}">
        <p14:creationId xmlns:p14="http://schemas.microsoft.com/office/powerpoint/2010/main" val="2803746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A2239A-CDC1-4EAE-8612-D6884AC365D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BAC57F2-63D8-4C23-B183-DE11437913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6FE3BD0-5628-4A65-BCA1-AD39233053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76FE214-A6D3-4D61-9277-B9EE0839CA35}"/>
              </a:ext>
            </a:extLst>
          </p:cNvPr>
          <p:cNvSpPr>
            <a:spLocks noGrp="1"/>
          </p:cNvSpPr>
          <p:nvPr>
            <p:ph type="dt" sz="half" idx="10"/>
          </p:nvPr>
        </p:nvSpPr>
        <p:spPr/>
        <p:txBody>
          <a:bodyPr/>
          <a:lstStyle/>
          <a:p>
            <a:fld id="{0942F79C-CC0C-41BE-A84C-D1ED7247FF7D}" type="datetimeFigureOut">
              <a:rPr lang="fr-FR" smtClean="0"/>
              <a:t>28/02/2024</a:t>
            </a:fld>
            <a:endParaRPr lang="fr-FR"/>
          </a:p>
        </p:txBody>
      </p:sp>
      <p:sp>
        <p:nvSpPr>
          <p:cNvPr id="6" name="Espace réservé du pied de page 5">
            <a:extLst>
              <a:ext uri="{FF2B5EF4-FFF2-40B4-BE49-F238E27FC236}">
                <a16:creationId xmlns:a16="http://schemas.microsoft.com/office/drawing/2014/main" id="{E4F68465-ACCB-4ABC-8997-93FEFF52CE2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977A5C3-71FA-447F-8892-8EF26A79FAD7}"/>
              </a:ext>
            </a:extLst>
          </p:cNvPr>
          <p:cNvSpPr>
            <a:spLocks noGrp="1"/>
          </p:cNvSpPr>
          <p:nvPr>
            <p:ph type="sldNum" sz="quarter" idx="12"/>
          </p:nvPr>
        </p:nvSpPr>
        <p:spPr/>
        <p:txBody>
          <a:bodyPr/>
          <a:lstStyle/>
          <a:p>
            <a:fld id="{FC291CDC-3333-4E3C-8B40-83579EC12F55}" type="slidenum">
              <a:rPr lang="fr-FR" smtClean="0"/>
              <a:t>‹N°›</a:t>
            </a:fld>
            <a:endParaRPr lang="fr-FR"/>
          </a:p>
        </p:txBody>
      </p:sp>
    </p:spTree>
    <p:extLst>
      <p:ext uri="{BB962C8B-B14F-4D97-AF65-F5344CB8AC3E}">
        <p14:creationId xmlns:p14="http://schemas.microsoft.com/office/powerpoint/2010/main" val="3398334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F86510-72D0-407D-87C9-0704FE7C364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07D65866-BC75-4CBE-B94A-32C8E99003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FA0CD561-F0B8-4C9C-B80F-BC01B7506E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65F4354-D32B-4302-A89B-A0E8BF346EA7}"/>
              </a:ext>
            </a:extLst>
          </p:cNvPr>
          <p:cNvSpPr>
            <a:spLocks noGrp="1"/>
          </p:cNvSpPr>
          <p:nvPr>
            <p:ph type="dt" sz="half" idx="10"/>
          </p:nvPr>
        </p:nvSpPr>
        <p:spPr/>
        <p:txBody>
          <a:bodyPr/>
          <a:lstStyle/>
          <a:p>
            <a:fld id="{0942F79C-CC0C-41BE-A84C-D1ED7247FF7D}" type="datetimeFigureOut">
              <a:rPr lang="fr-FR" smtClean="0"/>
              <a:t>28/02/2024</a:t>
            </a:fld>
            <a:endParaRPr lang="fr-FR"/>
          </a:p>
        </p:txBody>
      </p:sp>
      <p:sp>
        <p:nvSpPr>
          <p:cNvPr id="6" name="Espace réservé du pied de page 5">
            <a:extLst>
              <a:ext uri="{FF2B5EF4-FFF2-40B4-BE49-F238E27FC236}">
                <a16:creationId xmlns:a16="http://schemas.microsoft.com/office/drawing/2014/main" id="{712E1B3B-6D62-4B50-8902-F86BD1818CF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5AB201C-6A38-4A79-A272-365249B9E400}"/>
              </a:ext>
            </a:extLst>
          </p:cNvPr>
          <p:cNvSpPr>
            <a:spLocks noGrp="1"/>
          </p:cNvSpPr>
          <p:nvPr>
            <p:ph type="sldNum" sz="quarter" idx="12"/>
          </p:nvPr>
        </p:nvSpPr>
        <p:spPr/>
        <p:txBody>
          <a:bodyPr/>
          <a:lstStyle/>
          <a:p>
            <a:fld id="{FC291CDC-3333-4E3C-8B40-83579EC12F55}" type="slidenum">
              <a:rPr lang="fr-FR" smtClean="0"/>
              <a:t>‹N°›</a:t>
            </a:fld>
            <a:endParaRPr lang="fr-FR"/>
          </a:p>
        </p:txBody>
      </p:sp>
    </p:spTree>
    <p:extLst>
      <p:ext uri="{BB962C8B-B14F-4D97-AF65-F5344CB8AC3E}">
        <p14:creationId xmlns:p14="http://schemas.microsoft.com/office/powerpoint/2010/main" val="477399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0175A62-1DD5-445F-A4C6-6E3CF31783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6DE1045-5B1A-453E-B084-642F59D275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69A9CAB-BD80-4365-B2C8-5ECA57C1B9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42F79C-CC0C-41BE-A84C-D1ED7247FF7D}" type="datetimeFigureOut">
              <a:rPr lang="fr-FR" smtClean="0"/>
              <a:t>28/02/2024</a:t>
            </a:fld>
            <a:endParaRPr lang="fr-FR"/>
          </a:p>
        </p:txBody>
      </p:sp>
      <p:sp>
        <p:nvSpPr>
          <p:cNvPr id="5" name="Espace réservé du pied de page 4">
            <a:extLst>
              <a:ext uri="{FF2B5EF4-FFF2-40B4-BE49-F238E27FC236}">
                <a16:creationId xmlns:a16="http://schemas.microsoft.com/office/drawing/2014/main" id="{3B893236-470C-4B69-A76F-160F52496C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98556050-549D-431F-816F-2F1B8820C9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291CDC-3333-4E3C-8B40-83579EC12F55}" type="slidenum">
              <a:rPr lang="fr-FR" smtClean="0"/>
              <a:t>‹N°›</a:t>
            </a:fld>
            <a:endParaRPr lang="fr-FR"/>
          </a:p>
        </p:txBody>
      </p:sp>
    </p:spTree>
    <p:extLst>
      <p:ext uri="{BB962C8B-B14F-4D97-AF65-F5344CB8AC3E}">
        <p14:creationId xmlns:p14="http://schemas.microsoft.com/office/powerpoint/2010/main" val="1554201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BFB2558D-C4CB-438E-BD87-64D7B3A1CC64}"/>
              </a:ext>
            </a:extLst>
          </p:cNvPr>
          <p:cNvSpPr>
            <a:spLocks noGrp="1"/>
          </p:cNvSpPr>
          <p:nvPr>
            <p:ph type="subTitle" idx="1"/>
          </p:nvPr>
        </p:nvSpPr>
        <p:spPr>
          <a:xfrm>
            <a:off x="1816942" y="3497264"/>
            <a:ext cx="9144000" cy="1655762"/>
          </a:xfrm>
        </p:spPr>
        <p:txBody>
          <a:bodyPr>
            <a:normAutofit/>
          </a:bodyPr>
          <a:lstStyle/>
          <a:p>
            <a:r>
              <a:rPr lang="ar-TN" sz="3200" dirty="0">
                <a:latin typeface="Arabic Typesetting" panose="03020402040406030203" pitchFamily="66" charset="-78"/>
                <a:ea typeface="Cascadia Mono SemiLight" panose="020B0609020000020004" pitchFamily="49" charset="0"/>
                <a:cs typeface="Arabic Typesetting" panose="03020402040406030203" pitchFamily="66" charset="-78"/>
              </a:rPr>
              <a:t>الأستاذ رشاد </a:t>
            </a:r>
            <a:r>
              <a:rPr lang="ar-TN" sz="3200" dirty="0" err="1">
                <a:latin typeface="Arabic Typesetting" panose="03020402040406030203" pitchFamily="66" charset="-78"/>
                <a:ea typeface="Cascadia Mono SemiLight" panose="020B0609020000020004" pitchFamily="49" charset="0"/>
                <a:cs typeface="Arabic Typesetting" panose="03020402040406030203" pitchFamily="66" charset="-78"/>
              </a:rPr>
              <a:t>برقاش</a:t>
            </a:r>
            <a:endParaRPr lang="ar-TN" sz="3200" dirty="0">
              <a:latin typeface="Arabic Typesetting" panose="03020402040406030203" pitchFamily="66" charset="-78"/>
              <a:ea typeface="Cascadia Mono SemiLight" panose="020B0609020000020004" pitchFamily="49" charset="0"/>
              <a:cs typeface="Arabic Typesetting" panose="03020402040406030203" pitchFamily="66" charset="-78"/>
            </a:endParaRPr>
          </a:p>
          <a:p>
            <a:r>
              <a:rPr lang="ar-TN" sz="3200" dirty="0">
                <a:latin typeface="Arabic Typesetting" panose="03020402040406030203" pitchFamily="66" charset="-78"/>
                <a:cs typeface="Arabic Typesetting" panose="03020402040406030203" pitchFamily="66" charset="-78"/>
              </a:rPr>
              <a:t>المحامي لدى التعقيب </a:t>
            </a:r>
            <a:endParaRPr lang="fr-FR" sz="3200" dirty="0">
              <a:latin typeface="Arabic Typesetting" panose="03020402040406030203" pitchFamily="66" charset="-78"/>
              <a:cs typeface="Arabic Typesetting" panose="03020402040406030203" pitchFamily="66" charset="-78"/>
            </a:endParaRPr>
          </a:p>
          <a:p>
            <a:endParaRPr lang="fr-FR" sz="3200" dirty="0">
              <a:latin typeface="Arabic Typesetting" panose="03020402040406030203" pitchFamily="66" charset="-78"/>
              <a:cs typeface="Arabic Typesetting" panose="03020402040406030203" pitchFamily="66" charset="-78"/>
            </a:endParaRPr>
          </a:p>
        </p:txBody>
      </p:sp>
      <p:sp>
        <p:nvSpPr>
          <p:cNvPr id="4" name="Titre 1">
            <a:extLst>
              <a:ext uri="{FF2B5EF4-FFF2-40B4-BE49-F238E27FC236}">
                <a16:creationId xmlns:a16="http://schemas.microsoft.com/office/drawing/2014/main" id="{1C4043B9-8AFC-4A2D-B819-98DAAD5F99BB}"/>
              </a:ext>
            </a:extLst>
          </p:cNvPr>
          <p:cNvSpPr>
            <a:spLocks noGrp="1"/>
          </p:cNvSpPr>
          <p:nvPr>
            <p:ph type="ctrTitle"/>
          </p:nvPr>
        </p:nvSpPr>
        <p:spPr>
          <a:xfrm>
            <a:off x="2534391" y="1020762"/>
            <a:ext cx="7100596" cy="2387600"/>
          </a:xfrm>
        </p:spPr>
        <p:txBody>
          <a:bodyPr>
            <a:noAutofit/>
          </a:bodyPr>
          <a:lstStyle/>
          <a:p>
            <a:r>
              <a:rPr lang="ar-TN" dirty="0">
                <a:latin typeface="Arabic Typesetting" panose="03020402040406030203" pitchFamily="66" charset="-78"/>
                <a:cs typeface="Arabic Typesetting" panose="03020402040406030203" pitchFamily="66" charset="-78"/>
              </a:rPr>
              <a:t>خواطر حول مبدأ حياد المحكم في القانون التونسي </a:t>
            </a:r>
            <a:endParaRPr lang="fr-FR" dirty="0">
              <a:latin typeface="Arabic Typesetting" panose="03020402040406030203" pitchFamily="66" charset="-78"/>
              <a:cs typeface="Arabic Typesetting" panose="03020402040406030203" pitchFamily="66" charset="-78"/>
            </a:endParaRPr>
          </a:p>
        </p:txBody>
      </p:sp>
      <p:grpSp>
        <p:nvGrpSpPr>
          <p:cNvPr id="6" name="Groupe 5">
            <a:extLst>
              <a:ext uri="{FF2B5EF4-FFF2-40B4-BE49-F238E27FC236}">
                <a16:creationId xmlns:a16="http://schemas.microsoft.com/office/drawing/2014/main" id="{E682C527-7025-C475-C08A-845990365B1C}"/>
              </a:ext>
            </a:extLst>
          </p:cNvPr>
          <p:cNvGrpSpPr/>
          <p:nvPr/>
        </p:nvGrpSpPr>
        <p:grpSpPr>
          <a:xfrm>
            <a:off x="276225" y="200025"/>
            <a:ext cx="2409825" cy="2381250"/>
            <a:chOff x="371475" y="152400"/>
            <a:chExt cx="2409825" cy="2381250"/>
          </a:xfrm>
        </p:grpSpPr>
        <p:sp>
          <p:nvSpPr>
            <p:cNvPr id="2" name="Organigramme : Procédé 1">
              <a:extLst>
                <a:ext uri="{FF2B5EF4-FFF2-40B4-BE49-F238E27FC236}">
                  <a16:creationId xmlns:a16="http://schemas.microsoft.com/office/drawing/2014/main" id="{4C802607-3F88-DAEC-456F-55DA1F3056B6}"/>
                </a:ext>
              </a:extLst>
            </p:cNvPr>
            <p:cNvSpPr/>
            <p:nvPr/>
          </p:nvSpPr>
          <p:spPr>
            <a:xfrm>
              <a:off x="400050" y="152400"/>
              <a:ext cx="2381250" cy="285750"/>
            </a:xfrm>
            <a:prstGeom prst="flowChartProcess">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fr-FR"/>
            </a:p>
          </p:txBody>
        </p:sp>
        <p:sp>
          <p:nvSpPr>
            <p:cNvPr id="5" name="Organigramme : Procédé 4">
              <a:extLst>
                <a:ext uri="{FF2B5EF4-FFF2-40B4-BE49-F238E27FC236}">
                  <a16:creationId xmlns:a16="http://schemas.microsoft.com/office/drawing/2014/main" id="{9FD99A31-A8DE-1E50-20EA-D6EA51369D8C}"/>
                </a:ext>
              </a:extLst>
            </p:cNvPr>
            <p:cNvSpPr/>
            <p:nvPr/>
          </p:nvSpPr>
          <p:spPr>
            <a:xfrm rot="5400000">
              <a:off x="-676275" y="1200150"/>
              <a:ext cx="2381250" cy="285750"/>
            </a:xfrm>
            <a:prstGeom prst="flowChartProcess">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fr-FR"/>
            </a:p>
          </p:txBody>
        </p:sp>
      </p:grpSp>
      <p:grpSp>
        <p:nvGrpSpPr>
          <p:cNvPr id="7" name="Groupe 6">
            <a:extLst>
              <a:ext uri="{FF2B5EF4-FFF2-40B4-BE49-F238E27FC236}">
                <a16:creationId xmlns:a16="http://schemas.microsoft.com/office/drawing/2014/main" id="{EE0BDD84-28F3-83F4-5195-8C6467A90CE3}"/>
              </a:ext>
            </a:extLst>
          </p:cNvPr>
          <p:cNvGrpSpPr/>
          <p:nvPr/>
        </p:nvGrpSpPr>
        <p:grpSpPr>
          <a:xfrm rot="10800000">
            <a:off x="9477375" y="4181475"/>
            <a:ext cx="2409825" cy="2466975"/>
            <a:chOff x="371475" y="152400"/>
            <a:chExt cx="2409825" cy="2381250"/>
          </a:xfrm>
        </p:grpSpPr>
        <p:sp>
          <p:nvSpPr>
            <p:cNvPr id="8" name="Organigramme : Procédé 7">
              <a:extLst>
                <a:ext uri="{FF2B5EF4-FFF2-40B4-BE49-F238E27FC236}">
                  <a16:creationId xmlns:a16="http://schemas.microsoft.com/office/drawing/2014/main" id="{9CA44F56-B199-F65D-0566-BF1A5D7D97E6}"/>
                </a:ext>
              </a:extLst>
            </p:cNvPr>
            <p:cNvSpPr/>
            <p:nvPr/>
          </p:nvSpPr>
          <p:spPr>
            <a:xfrm>
              <a:off x="400050" y="152400"/>
              <a:ext cx="2381250" cy="285750"/>
            </a:xfrm>
            <a:prstGeom prst="flowChartProcess">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fr-FR"/>
            </a:p>
          </p:txBody>
        </p:sp>
        <p:sp>
          <p:nvSpPr>
            <p:cNvPr id="9" name="Organigramme : Procédé 8">
              <a:extLst>
                <a:ext uri="{FF2B5EF4-FFF2-40B4-BE49-F238E27FC236}">
                  <a16:creationId xmlns:a16="http://schemas.microsoft.com/office/drawing/2014/main" id="{B86D3AFA-8669-AFD3-BA95-353E510FA6F1}"/>
                </a:ext>
              </a:extLst>
            </p:cNvPr>
            <p:cNvSpPr/>
            <p:nvPr/>
          </p:nvSpPr>
          <p:spPr>
            <a:xfrm rot="5400000">
              <a:off x="-676275" y="1200150"/>
              <a:ext cx="2381250" cy="285750"/>
            </a:xfrm>
            <a:prstGeom prst="flowChartProcess">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37957449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4"/>
                                        </p:tgtEl>
                                        <p:attrNameLst>
                                          <p:attrName>style.color</p:attrName>
                                        </p:attrNameLst>
                                      </p:cBhvr>
                                      <p:to>
                                        <a:schemeClr val="bg1"/>
                                      </p:to>
                                    </p:animClr>
                                    <p:animClr clrSpc="rgb" dir="cw">
                                      <p:cBhvr>
                                        <p:cTn id="7" dur="250" autoRev="1" fill="remove"/>
                                        <p:tgtEl>
                                          <p:spTgt spid="4"/>
                                        </p:tgtEl>
                                        <p:attrNameLst>
                                          <p:attrName>fillcolor</p:attrName>
                                        </p:attrNameLst>
                                      </p:cBhvr>
                                      <p:to>
                                        <a:schemeClr val="bg1"/>
                                      </p:to>
                                    </p:animClr>
                                    <p:set>
                                      <p:cBhvr>
                                        <p:cTn id="8" dur="250" autoRev="1" fill="remove"/>
                                        <p:tgtEl>
                                          <p:spTgt spid="4"/>
                                        </p:tgtEl>
                                        <p:attrNameLst>
                                          <p:attrName>fill.type</p:attrName>
                                        </p:attrNameLst>
                                      </p:cBhvr>
                                      <p:to>
                                        <p:strVal val="solid"/>
                                      </p:to>
                                    </p:set>
                                    <p:set>
                                      <p:cBhvr>
                                        <p:cTn id="9" dur="250" autoRev="1" fill="remove"/>
                                        <p:tgtEl>
                                          <p:spTgt spid="4"/>
                                        </p:tgtEl>
                                        <p:attrNameLst>
                                          <p:attrName>fill.on</p:attrName>
                                        </p:attrNameLst>
                                      </p:cBhvr>
                                      <p:to>
                                        <p:strVal val="true"/>
                                      </p:to>
                                    </p:se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50"/>
                                        <p:tgtEl>
                                          <p:spTgt spid="3">
                                            <p:txEl>
                                              <p:pRg st="0" end="0"/>
                                            </p:txEl>
                                          </p:spTgt>
                                        </p:tgtEl>
                                      </p:cBhvr>
                                    </p:animEffect>
                                    <p:anim calcmode="lin" valueType="num">
                                      <p:cBhvr>
                                        <p:cTn id="14"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2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750"/>
                            </p:stCondLst>
                            <p:childTnLst>
                              <p:par>
                                <p:cTn id="17" presetID="42"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50"/>
                                        <p:tgtEl>
                                          <p:spTgt spid="3">
                                            <p:txEl>
                                              <p:pRg st="1" end="1"/>
                                            </p:txEl>
                                          </p:spTgt>
                                        </p:tgtEl>
                                      </p:cBhvr>
                                    </p:animEffect>
                                    <p:anim calcmode="lin" valueType="num">
                                      <p:cBhvr>
                                        <p:cTn id="20"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2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F48C0FC-6DA6-4DB0-AEF8-F7467AA7FFE5}"/>
              </a:ext>
            </a:extLst>
          </p:cNvPr>
          <p:cNvSpPr>
            <a:spLocks noGrp="1"/>
          </p:cNvSpPr>
          <p:nvPr>
            <p:ph idx="1"/>
          </p:nvPr>
        </p:nvSpPr>
        <p:spPr>
          <a:xfrm>
            <a:off x="429209" y="391886"/>
            <a:ext cx="11476652" cy="6363477"/>
          </a:xfrm>
        </p:spPr>
        <p:txBody>
          <a:bodyPr>
            <a:normAutofit fontScale="85000" lnSpcReduction="20000"/>
          </a:bodyPr>
          <a:lstStyle/>
          <a:p>
            <a:pPr marL="0" indent="0" algn="r">
              <a:lnSpc>
                <a:spcPct val="100000"/>
              </a:lnSpc>
              <a:buNone/>
            </a:pPr>
            <a:r>
              <a:rPr lang="ar-TN" sz="5200" dirty="0">
                <a:solidFill>
                  <a:srgbClr val="0070C0"/>
                </a:solidFill>
                <a:latin typeface="Arabic Typesetting" panose="03020402040406030203" pitchFamily="66" charset="-78"/>
                <a:cs typeface="Arabic Typesetting" panose="03020402040406030203" pitchFamily="66" charset="-78"/>
              </a:rPr>
              <a:t>         ب</a:t>
            </a:r>
            <a:r>
              <a:rPr lang="ar-TN" sz="4200" dirty="0">
                <a:solidFill>
                  <a:srgbClr val="0070C0"/>
                </a:solidFill>
                <a:latin typeface="Arabic Typesetting" panose="03020402040406030203" pitchFamily="66" charset="-78"/>
                <a:cs typeface="Arabic Typesetting" panose="03020402040406030203" pitchFamily="66" charset="-78"/>
              </a:rPr>
              <a:t>.</a:t>
            </a:r>
            <a:r>
              <a:rPr lang="ar-SA" sz="4200" dirty="0">
                <a:solidFill>
                  <a:srgbClr val="0070C0"/>
                </a:solidFill>
                <a:latin typeface="Arabic Typesetting" panose="03020402040406030203" pitchFamily="66" charset="-78"/>
                <a:cs typeface="Arabic Typesetting" panose="03020402040406030203" pitchFamily="66" charset="-78"/>
              </a:rPr>
              <a:t> </a:t>
            </a:r>
            <a:r>
              <a:rPr lang="ar-TN" sz="4200" dirty="0">
                <a:solidFill>
                  <a:srgbClr val="0070C0"/>
                </a:solidFill>
                <a:latin typeface="Arabic Typesetting" panose="03020402040406030203" pitchFamily="66" charset="-78"/>
                <a:cs typeface="Arabic Typesetting" panose="03020402040406030203" pitchFamily="66" charset="-78"/>
              </a:rPr>
              <a:t>مضمون واجب التصريح</a:t>
            </a:r>
            <a:endParaRPr lang="fr-FR" sz="4200" dirty="0">
              <a:solidFill>
                <a:srgbClr val="0070C0"/>
              </a:solidFill>
              <a:latin typeface="Arabic Typesetting" panose="03020402040406030203" pitchFamily="66" charset="-78"/>
              <a:cs typeface="Arabic Typesetting" panose="03020402040406030203" pitchFamily="66" charset="-78"/>
            </a:endParaRPr>
          </a:p>
          <a:p>
            <a:pPr algn="just" rtl="1">
              <a:lnSpc>
                <a:spcPct val="100000"/>
              </a:lnSpc>
            </a:pPr>
            <a:r>
              <a:rPr lang="ar-TN" sz="2800" dirty="0">
                <a:latin typeface="Times New Roman" panose="02020603050405020304" pitchFamily="18" charset="0"/>
                <a:ea typeface="Times New Roman" panose="02020603050405020304" pitchFamily="18" charset="0"/>
                <a:cs typeface="Simplified Arabic" panose="02020603050405020304" pitchFamily="18" charset="-78"/>
              </a:rPr>
              <a:t>تكاد تكون المبادئ التوجيهية للنقابة الدولية للمحامين حول تضارب المصالح والمصادق عليه من قبل مجلس النقابة بتاريخ 23/10/2014 المرجع الواضح وأصبح المعتمد من قبل عديد من أطراف التحكيم فنجد القرار الحديث الصادر عن محكمة </a:t>
            </a:r>
            <a:r>
              <a:rPr lang="ar-TN" sz="2800" dirty="0" err="1">
                <a:latin typeface="Times New Roman" panose="02020603050405020304" pitchFamily="18" charset="0"/>
                <a:ea typeface="Times New Roman" panose="02020603050405020304" pitchFamily="18" charset="0"/>
                <a:cs typeface="Simplified Arabic" panose="02020603050405020304" pitchFamily="18" charset="-78"/>
              </a:rPr>
              <a:t>إستئناف</a:t>
            </a:r>
            <a:r>
              <a:rPr lang="ar-TN" sz="2800" dirty="0">
                <a:latin typeface="Times New Roman" panose="02020603050405020304" pitchFamily="18" charset="0"/>
                <a:ea typeface="Times New Roman" panose="02020603050405020304" pitchFamily="18" charset="0"/>
                <a:cs typeface="Simplified Arabic" panose="02020603050405020304" pitchFamily="18" charset="-78"/>
              </a:rPr>
              <a:t> باريس المؤرخ في 19/09/2023 فيعلل قراره بالرجوع إلى هذه المبادئ التوجيهية.</a:t>
            </a:r>
            <a:endParaRPr lang="fr-FR" sz="2800" dirty="0">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a:lnSpc>
                <a:spcPct val="100000"/>
              </a:lnSpc>
              <a:buNone/>
            </a:pPr>
            <a:r>
              <a:rPr lang="fr-FR" sz="2800" dirty="0">
                <a:latin typeface="Simplified Arabic" panose="02020603050405020304" pitchFamily="18" charset="-78"/>
                <a:ea typeface="Times New Roman" panose="02020603050405020304" pitchFamily="18" charset="0"/>
                <a:cs typeface="Simplified Arabic" panose="02020603050405020304" pitchFamily="18" charset="-78"/>
              </a:rPr>
              <a:t>« … qu’il s’agit de circonstances éparses et anciennes qui ne sont soumises à aucune obligation de révélation </a:t>
            </a:r>
            <a:r>
              <a:rPr lang="fr-FR" sz="2800" dirty="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selon les lignes directrices de l’IBA reconnues pertinentes… </a:t>
            </a:r>
            <a:r>
              <a:rPr lang="fr-FR" sz="2800" dirty="0">
                <a:latin typeface="Simplified Arabic" panose="02020603050405020304" pitchFamily="18" charset="-78"/>
                <a:ea typeface="Times New Roman" panose="02020603050405020304" pitchFamily="18" charset="0"/>
                <a:cs typeface="Simplified Arabic" panose="02020603050405020304" pitchFamily="18" charset="-78"/>
              </a:rPr>
              <a:t>».</a:t>
            </a:r>
            <a:endParaRPr lang="fr-FR" sz="2800" dirty="0">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lnSpc>
                <a:spcPct val="100000"/>
              </a:lnSpc>
              <a:buNone/>
            </a:pPr>
            <a:r>
              <a:rPr lang="ar-TN" sz="2800" dirty="0">
                <a:latin typeface="Times New Roman" panose="02020603050405020304" pitchFamily="18" charset="0"/>
                <a:ea typeface="Times New Roman" panose="02020603050405020304" pitchFamily="18" charset="0"/>
                <a:cs typeface="Simplified Arabic" panose="02020603050405020304" pitchFamily="18" charset="-78"/>
              </a:rPr>
              <a:t>لتبسيط عرض مضمون هذه المبادئ التوجيهية ميز مجلس </a:t>
            </a:r>
            <a:r>
              <a:rPr lang="fr-FR" sz="2800" dirty="0">
                <a:latin typeface="Simplified Arabic" panose="02020603050405020304" pitchFamily="18" charset="-78"/>
                <a:ea typeface="Times New Roman" panose="02020603050405020304" pitchFamily="18" charset="0"/>
                <a:cs typeface="Simplified Arabic" panose="02020603050405020304" pitchFamily="18" charset="-78"/>
              </a:rPr>
              <a:t>IBA</a:t>
            </a:r>
            <a:r>
              <a:rPr lang="ar-TN" sz="2800" dirty="0">
                <a:latin typeface="Times New Roman" panose="02020603050405020304" pitchFamily="18" charset="0"/>
                <a:ea typeface="Times New Roman" panose="02020603050405020304" pitchFamily="18" charset="0"/>
                <a:cs typeface="Simplified Arabic" panose="02020603050405020304" pitchFamily="18" charset="-78"/>
              </a:rPr>
              <a:t> بين حالات ووضعها </a:t>
            </a:r>
            <a:r>
              <a:rPr lang="ar-TN"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في لوائح حمراء – برتقالية وخضراء </a:t>
            </a:r>
            <a:r>
              <a:rPr lang="ar-TN" dirty="0" err="1">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a:t>
            </a:r>
            <a:r>
              <a:rPr lang="ar-TN" sz="2800" dirty="0" err="1">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سنئناسا</a:t>
            </a:r>
            <a:r>
              <a:rPr lang="ar-TN"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بعلامات إشارات المرور الضوئية.</a:t>
            </a:r>
            <a:endParaRPr lang="fr-FR" sz="2800" dirty="0">
              <a:latin typeface="Times New Roman" panose="02020603050405020304" pitchFamily="18" charset="0"/>
              <a:ea typeface="Times New Roman" panose="02020603050405020304" pitchFamily="18" charset="0"/>
              <a:cs typeface="Simplified Arabic" panose="02020603050405020304" pitchFamily="18" charset="-78"/>
            </a:endParaRPr>
          </a:p>
          <a:p>
            <a:pPr lvl="0" algn="just" rtl="1">
              <a:lnSpc>
                <a:spcPct val="100000"/>
              </a:lnSpc>
              <a:buFont typeface="Wingdings" panose="05000000000000000000" pitchFamily="2" charset="2"/>
              <a:buChar char="q"/>
            </a:pPr>
            <a:r>
              <a:rPr lang="ar-TN"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اللائحة الحمراء:</a:t>
            </a:r>
            <a:endParaRPr lang="fr-FR"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endParaRPr>
          </a:p>
          <a:p>
            <a:pPr marL="0" lvl="0" indent="0" algn="ctr" rtl="1">
              <a:lnSpc>
                <a:spcPct val="100000"/>
              </a:lnSpc>
              <a:buNone/>
            </a:pPr>
            <a:r>
              <a:rPr lang="ar-TN"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fr-FR"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a:t>
            </a:r>
            <a:r>
              <a:rPr lang="ar-TN"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غير قابلة للتنازل: لا يمكن لأحد أن يكون القاضي والحكم على حد السواء.</a:t>
            </a:r>
            <a:endParaRPr lang="fr-FR"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endParaRPr>
          </a:p>
          <a:p>
            <a:pPr marL="0" lvl="0" indent="0" algn="ctr" rtl="1">
              <a:lnSpc>
                <a:spcPct val="100000"/>
              </a:lnSpc>
              <a:buNone/>
            </a:pPr>
            <a:r>
              <a:rPr lang="ar-TN"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fr-FR"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 </a:t>
            </a:r>
            <a:r>
              <a:rPr lang="ar-TN"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القابلة للتنازل: هي حالات جدية يمكن تجاوزها إذا قبل الأطراف صراحة بها.</a:t>
            </a:r>
            <a:endParaRPr lang="fr-FR"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endParaRPr>
          </a:p>
          <a:p>
            <a:pPr algn="just" rtl="1">
              <a:lnSpc>
                <a:spcPct val="100000"/>
              </a:lnSpc>
              <a:buFont typeface="Wingdings" panose="05000000000000000000" pitchFamily="2" charset="2"/>
              <a:buChar char="q"/>
            </a:pPr>
            <a:r>
              <a:rPr lang="ar-TN" sz="2800" dirty="0">
                <a:solidFill>
                  <a:schemeClr val="accent2"/>
                </a:solidFill>
                <a:latin typeface="Times New Roman" panose="02020603050405020304" pitchFamily="18" charset="0"/>
                <a:ea typeface="Times New Roman" panose="02020603050405020304" pitchFamily="18" charset="0"/>
                <a:cs typeface="Simplified Arabic" panose="02020603050405020304" pitchFamily="18" charset="-78"/>
              </a:rPr>
              <a:t>اللائحة البرتقالية: </a:t>
            </a:r>
            <a:endParaRPr lang="fr-FR" sz="2800" dirty="0">
              <a:solidFill>
                <a:schemeClr val="accent2"/>
              </a:solidFill>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lnSpc>
                <a:spcPct val="100000"/>
              </a:lnSpc>
              <a:buNone/>
            </a:pPr>
            <a:r>
              <a:rPr lang="ar-TN" sz="2800" dirty="0">
                <a:solidFill>
                  <a:schemeClr val="accent2"/>
                </a:solidFill>
                <a:latin typeface="Times New Roman" panose="02020603050405020304" pitchFamily="18" charset="0"/>
                <a:ea typeface="Times New Roman" panose="02020603050405020304" pitchFamily="18" charset="0"/>
                <a:cs typeface="Simplified Arabic" panose="02020603050405020304" pitchFamily="18" charset="-78"/>
              </a:rPr>
              <a:t>وتتضمن حالات تفرض على المحكم موجب الإفصاح ويعتبر الأطراف بمثابة القابلين بالمحكم إذ لم يتم </a:t>
            </a:r>
            <a:r>
              <a:rPr lang="ar-TN" sz="2800" dirty="0" err="1">
                <a:solidFill>
                  <a:schemeClr val="accent2"/>
                </a:solidFill>
                <a:latin typeface="Times New Roman" panose="02020603050405020304" pitchFamily="18" charset="0"/>
                <a:ea typeface="Times New Roman" panose="02020603050405020304" pitchFamily="18" charset="0"/>
                <a:cs typeface="Simplified Arabic" panose="02020603050405020304" pitchFamily="18" charset="-78"/>
              </a:rPr>
              <a:t>الإعتراض</a:t>
            </a:r>
            <a:r>
              <a:rPr lang="ar-TN" sz="2800" dirty="0">
                <a:solidFill>
                  <a:schemeClr val="accent2"/>
                </a:solidFill>
                <a:latin typeface="Times New Roman" panose="02020603050405020304" pitchFamily="18" charset="0"/>
                <a:ea typeface="Times New Roman" panose="02020603050405020304" pitchFamily="18" charset="0"/>
                <a:cs typeface="Simplified Arabic" panose="02020603050405020304" pitchFamily="18" charset="-78"/>
              </a:rPr>
              <a:t> في الوقت المناسب بهد الإفصاح</a:t>
            </a:r>
            <a:r>
              <a:rPr lang="ar-TN" sz="2800" dirty="0">
                <a:latin typeface="Times New Roman" panose="02020603050405020304" pitchFamily="18" charset="0"/>
                <a:ea typeface="Times New Roman" panose="02020603050405020304" pitchFamily="18" charset="0"/>
                <a:cs typeface="Simplified Arabic" panose="02020603050405020304" pitchFamily="18" charset="-78"/>
              </a:rPr>
              <a:t>.</a:t>
            </a:r>
            <a:endParaRPr lang="fr-FR" sz="2800" dirty="0">
              <a:latin typeface="Times New Roman" panose="02020603050405020304" pitchFamily="18" charset="0"/>
              <a:ea typeface="Times New Roman" panose="02020603050405020304" pitchFamily="18" charset="0"/>
              <a:cs typeface="Simplified Arabic" panose="02020603050405020304" pitchFamily="18" charset="-78"/>
            </a:endParaRPr>
          </a:p>
          <a:p>
            <a:pPr lvl="0" algn="just" rtl="1">
              <a:lnSpc>
                <a:spcPct val="100000"/>
              </a:lnSpc>
              <a:buFont typeface="Wingdings" panose="05000000000000000000" pitchFamily="2" charset="2"/>
              <a:buChar char="q"/>
            </a:pPr>
            <a:r>
              <a:rPr lang="ar-TN" sz="2800" dirty="0">
                <a:solidFill>
                  <a:srgbClr val="00B050"/>
                </a:solidFill>
                <a:latin typeface="Times New Roman" panose="02020603050405020304" pitchFamily="18" charset="0"/>
                <a:ea typeface="Times New Roman" panose="02020603050405020304" pitchFamily="18" charset="0"/>
                <a:cs typeface="Simplified Arabic" panose="02020603050405020304" pitchFamily="18" charset="-78"/>
              </a:rPr>
              <a:t>اللائحة الخضراء: </a:t>
            </a:r>
            <a:endParaRPr lang="fr-FR" sz="2800" dirty="0">
              <a:solidFill>
                <a:srgbClr val="00B050"/>
              </a:solidFill>
              <a:latin typeface="Times New Roman" panose="02020603050405020304" pitchFamily="18" charset="0"/>
              <a:ea typeface="Times New Roman" panose="02020603050405020304" pitchFamily="18" charset="0"/>
              <a:cs typeface="Simplified Arabic" panose="02020603050405020304" pitchFamily="18" charset="-78"/>
            </a:endParaRPr>
          </a:p>
          <a:p>
            <a:pPr marL="0" lvl="0" indent="0" algn="just" rtl="1">
              <a:lnSpc>
                <a:spcPct val="100000"/>
              </a:lnSpc>
              <a:buNone/>
            </a:pPr>
            <a:r>
              <a:rPr lang="ar-TN" sz="2800" dirty="0">
                <a:solidFill>
                  <a:srgbClr val="00B050"/>
                </a:solidFill>
                <a:latin typeface="Times New Roman" panose="02020603050405020304" pitchFamily="18" charset="0"/>
                <a:ea typeface="Times New Roman" panose="02020603050405020304" pitchFamily="18" charset="0"/>
                <a:cs typeface="Simplified Arabic" panose="02020603050405020304" pitchFamily="18" charset="-78"/>
              </a:rPr>
              <a:t>وهي التي لا يوجد فيها أي تضارب فعلي في المصالح.</a:t>
            </a:r>
            <a:endParaRPr lang="fr-FR" sz="2800" dirty="0">
              <a:solidFill>
                <a:srgbClr val="00B050"/>
              </a:solidFill>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r">
              <a:lnSpc>
                <a:spcPct val="100000"/>
              </a:lnSpc>
              <a:buNone/>
            </a:pPr>
            <a:endParaRPr lang="ar-TN" dirty="0"/>
          </a:p>
          <a:p>
            <a:pPr marL="0" indent="0">
              <a:lnSpc>
                <a:spcPct val="100000"/>
              </a:lnSpc>
              <a:buNone/>
            </a:pPr>
            <a:endParaRPr lang="fr-FR" dirty="0"/>
          </a:p>
          <a:p>
            <a:endParaRPr lang="fr-FR" dirty="0"/>
          </a:p>
        </p:txBody>
      </p:sp>
    </p:spTree>
    <p:extLst>
      <p:ext uri="{BB962C8B-B14F-4D97-AF65-F5344CB8AC3E}">
        <p14:creationId xmlns:p14="http://schemas.microsoft.com/office/powerpoint/2010/main" val="351852053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250" tmFilter="0, 0; .2, .5; .8, .5; 1, 0"/>
                                        <p:tgtEl>
                                          <p:spTgt spid="3">
                                            <p:txEl>
                                              <p:pRg st="0" end="0"/>
                                            </p:txEl>
                                          </p:spTgt>
                                        </p:tgtEl>
                                      </p:cBhvr>
                                    </p:animEffect>
                                    <p:animScale>
                                      <p:cBhvr>
                                        <p:cTn id="7" dur="125" autoRev="1" fill="hold"/>
                                        <p:tgtEl>
                                          <p:spTgt spid="3">
                                            <p:txEl>
                                              <p:pRg st="0" end="0"/>
                                            </p:txEl>
                                          </p:spTgt>
                                        </p:tgtEl>
                                      </p:cBhvr>
                                      <p:by x="105000" y="105000"/>
                                    </p:animScale>
                                  </p:childTnLst>
                                </p:cTn>
                              </p:par>
                            </p:childTnLst>
                          </p:cTn>
                        </p:par>
                        <p:par>
                          <p:cTn id="8" fill="hold">
                            <p:stCondLst>
                              <p:cond delay="25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50"/>
                                        <p:tgtEl>
                                          <p:spTgt spid="3">
                                            <p:txEl>
                                              <p:pRg st="1" end="1"/>
                                            </p:txEl>
                                          </p:spTgt>
                                        </p:tgtEl>
                                      </p:cBhvr>
                                    </p:animEffect>
                                  </p:childTnLst>
                                </p:cTn>
                              </p:par>
                            </p:childTnLst>
                          </p:cTn>
                        </p:par>
                        <p:par>
                          <p:cTn id="12" fill="hold">
                            <p:stCondLst>
                              <p:cond delay="5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50"/>
                                        <p:tgtEl>
                                          <p:spTgt spid="3">
                                            <p:txEl>
                                              <p:pRg st="2" end="2"/>
                                            </p:txEl>
                                          </p:spTgt>
                                        </p:tgtEl>
                                      </p:cBhvr>
                                    </p:animEffect>
                                  </p:childTnLst>
                                </p:cTn>
                              </p:par>
                            </p:childTnLst>
                          </p:cTn>
                        </p:par>
                        <p:par>
                          <p:cTn id="16" fill="hold">
                            <p:stCondLst>
                              <p:cond delay="750"/>
                            </p:stCondLst>
                            <p:childTnLst>
                              <p:par>
                                <p:cTn id="17" presetID="42"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50"/>
                                        <p:tgtEl>
                                          <p:spTgt spid="3">
                                            <p:txEl>
                                              <p:pRg st="3" end="3"/>
                                            </p:txEl>
                                          </p:spTgt>
                                        </p:tgtEl>
                                      </p:cBhvr>
                                    </p:animEffect>
                                    <p:anim calcmode="lin" valueType="num">
                                      <p:cBhvr>
                                        <p:cTn id="20" dur="2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2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1" presetClass="entr" presetSubtype="0"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par>
                          <p:cTn id="25" fill="hold">
                            <p:stCondLst>
                              <p:cond delay="1000"/>
                            </p:stCondLst>
                            <p:childTnLst>
                              <p:par>
                                <p:cTn id="26" presetID="1" presetClass="entr" presetSubtype="0" fill="hold"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childTnLst>
                                </p:cTn>
                              </p:par>
                            </p:childTnLst>
                          </p:cTn>
                        </p:par>
                        <p:par>
                          <p:cTn id="28" fill="hold">
                            <p:stCondLst>
                              <p:cond delay="1000"/>
                            </p:stCondLst>
                            <p:childTnLst>
                              <p:par>
                                <p:cTn id="29" presetID="1"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par>
                          <p:cTn id="31" fill="hold">
                            <p:stCondLst>
                              <p:cond delay="1000"/>
                            </p:stCondLst>
                            <p:childTnLst>
                              <p:par>
                                <p:cTn id="32" presetID="1" presetClass="entr" presetSubtype="0" fill="hold" nodeType="after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childTnLst>
                                </p:cTn>
                              </p:par>
                            </p:childTnLst>
                          </p:cTn>
                        </p:par>
                        <p:par>
                          <p:cTn id="34" fill="hold">
                            <p:stCondLst>
                              <p:cond delay="1000"/>
                            </p:stCondLst>
                            <p:childTnLst>
                              <p:par>
                                <p:cTn id="35" presetID="1" presetClass="entr" presetSubtype="0" fill="hold" nodeType="after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par>
                          <p:cTn id="37" fill="hold">
                            <p:stCondLst>
                              <p:cond delay="1000"/>
                            </p:stCondLst>
                            <p:childTnLst>
                              <p:par>
                                <p:cTn id="38" presetID="1" presetClass="entr" presetSubtype="0" fill="hold" nodeType="after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childTnLst>
                                </p:cTn>
                              </p:par>
                            </p:childTnLst>
                          </p:cTn>
                        </p:par>
                        <p:par>
                          <p:cTn id="40" fill="hold">
                            <p:stCondLst>
                              <p:cond delay="1000"/>
                            </p:stCondLst>
                            <p:childTnLst>
                              <p:par>
                                <p:cTn id="41" presetID="1" presetClass="entr" presetSubtype="0" fill="hold" nodeType="after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22A9225-E6B5-4F25-9785-33D6DAFD3561}"/>
              </a:ext>
            </a:extLst>
          </p:cNvPr>
          <p:cNvSpPr>
            <a:spLocks noGrp="1"/>
          </p:cNvSpPr>
          <p:nvPr>
            <p:ph idx="1"/>
          </p:nvPr>
        </p:nvSpPr>
        <p:spPr>
          <a:xfrm>
            <a:off x="391886" y="354562"/>
            <a:ext cx="11439330" cy="6503437"/>
          </a:xfrm>
        </p:spPr>
        <p:txBody>
          <a:bodyPr>
            <a:normAutofit fontScale="62500" lnSpcReduction="20000"/>
          </a:bodyPr>
          <a:lstStyle/>
          <a:p>
            <a:pPr marL="0" indent="0" algn="r">
              <a:lnSpc>
                <a:spcPct val="120000"/>
              </a:lnSpc>
              <a:buNone/>
            </a:pPr>
            <a:r>
              <a:rPr lang="ar-TN" sz="4600" b="1" dirty="0">
                <a:solidFill>
                  <a:schemeClr val="accent1"/>
                </a:solidFill>
                <a:latin typeface="Arabic Typesetting" panose="03020402040406030203" pitchFamily="66" charset="-78"/>
                <a:cs typeface="Arabic Typesetting" panose="03020402040406030203" pitchFamily="66" charset="-78"/>
              </a:rPr>
              <a:t>         ج. الامتداد الزمني لمبدأ الحياد</a:t>
            </a:r>
            <a:endParaRPr lang="fr-FR" sz="4600" b="1" dirty="0">
              <a:solidFill>
                <a:schemeClr val="accent1"/>
              </a:solidFill>
              <a:effectLst/>
              <a:latin typeface="Arabic Typesetting" panose="03020402040406030203" pitchFamily="66" charset="-78"/>
              <a:ea typeface="Times New Roman" panose="02020603050405020304" pitchFamily="18" charset="0"/>
              <a:cs typeface="Arabic Typesetting" panose="03020402040406030203" pitchFamily="66" charset="-78"/>
            </a:endParaRPr>
          </a:p>
          <a:p>
            <a:pPr marL="0" indent="0" algn="just" rtl="1">
              <a:lnSpc>
                <a:spcPct val="120000"/>
              </a:lnSpc>
              <a:buNone/>
            </a:pPr>
            <a:r>
              <a:rPr lang="ar-TN" sz="2800" dirty="0">
                <a:latin typeface="Times New Roman" panose="02020603050405020304" pitchFamily="18" charset="0"/>
                <a:ea typeface="Times New Roman" panose="02020603050405020304" pitchFamily="18" charset="0"/>
                <a:cs typeface="Simplified Arabic" panose="02020603050405020304" pitchFamily="18" charset="-78"/>
              </a:rPr>
              <a:t>للتفصيل في الامتداد الزمني لواجب حياد المحكم فأنه يكون من المنهجي </a:t>
            </a:r>
            <a:r>
              <a:rPr lang="ar-TN"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التمييز بين مرحلتين وهما: مرحلة تواصل تعهد الهيئة التحكيمية </a:t>
            </a:r>
            <a:r>
              <a:rPr lang="ar-TN" sz="2800" dirty="0">
                <a:latin typeface="Times New Roman" panose="02020603050405020304" pitchFamily="18" charset="0"/>
                <a:ea typeface="Times New Roman" panose="02020603050405020304" pitchFamily="18" charset="0"/>
                <a:cs typeface="Simplified Arabic" panose="02020603050405020304" pitchFamily="18" charset="-78"/>
              </a:rPr>
              <a:t>والتي ضبطت آجال اثارة التجريح في المحكم موضوع الشك في حياده والتي سوف نفصلها لاحقا عند التعرض الى التجريح في المحكم </a:t>
            </a:r>
            <a:r>
              <a:rPr lang="ar-TN"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ثم مرحلة ما بعد صدور الحكم </a:t>
            </a:r>
            <a:r>
              <a:rPr lang="ar-TN" sz="2800" dirty="0" err="1">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التحكيمي</a:t>
            </a:r>
            <a:r>
              <a:rPr lang="ar-TN"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a:t>
            </a:r>
            <a:r>
              <a:rPr lang="fr-FR"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a:t>
            </a:r>
          </a:p>
          <a:p>
            <a:pPr marL="0" indent="0" algn="just" rtl="1">
              <a:lnSpc>
                <a:spcPct val="120000"/>
              </a:lnSpc>
              <a:buNone/>
            </a:pPr>
            <a:r>
              <a:rPr lang="ar-TN"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فيما بعد صدور الحكم </a:t>
            </a:r>
            <a:r>
              <a:rPr lang="ar-TN" sz="2800" dirty="0" err="1">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التحكيمي</a:t>
            </a:r>
            <a:r>
              <a:rPr lang="ar-TN"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فان مهمة المحكم تكون قد انتهت ويرفع عنه هذا الواجب تجاه أطراف النزاع </a:t>
            </a:r>
            <a:r>
              <a:rPr lang="ar-TN" sz="2800" dirty="0" err="1">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التحكيمي</a:t>
            </a:r>
            <a:r>
              <a:rPr lang="ar-TN"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الا أنه يمكننا نفي ذلك ضرورة أن المحكم والهيئة التحكيمية بصفة أعم تبقى لها تواصل اجرئي مع القرار الصادر عنها </a:t>
            </a:r>
            <a:r>
              <a:rPr lang="ar-TN" sz="2800" dirty="0" err="1">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لاصلاح</a:t>
            </a:r>
            <a:r>
              <a:rPr lang="ar-TN"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الغلطات المادية أو اصدار أحكام شرح لحكمها كما أنه يمكنها أيضا اصدار حكما تكميلي.</a:t>
            </a:r>
            <a:endParaRPr lang="fr-FR"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lnSpc>
                <a:spcPct val="120000"/>
              </a:lnSpc>
              <a:buNone/>
            </a:pPr>
            <a:r>
              <a:rPr lang="ar-TN" sz="2800" dirty="0">
                <a:latin typeface="Times New Roman" panose="02020603050405020304" pitchFamily="18" charset="0"/>
                <a:ea typeface="Times New Roman" panose="02020603050405020304" pitchFamily="18" charset="0"/>
                <a:cs typeface="Simplified Arabic" panose="02020603050405020304" pitchFamily="18" charset="-78"/>
              </a:rPr>
              <a:t>وهذا ما يستشف من الأحكام المتعلقة بتعهد الهيئة التحكيمية بمطالب الإصلاح أو التفسير والتي يجب أن تقدم في أجل عشرين يوما من تاريخ الاعلام بالقرار </a:t>
            </a:r>
            <a:r>
              <a:rPr lang="ar-TN" sz="2800" dirty="0" err="1">
                <a:latin typeface="Times New Roman" panose="02020603050405020304" pitchFamily="18" charset="0"/>
                <a:ea typeface="Times New Roman" panose="02020603050405020304" pitchFamily="18" charset="0"/>
                <a:cs typeface="Simplified Arabic" panose="02020603050405020304" pitchFamily="18" charset="-78"/>
              </a:rPr>
              <a:t>التحكيمي</a:t>
            </a:r>
            <a:r>
              <a:rPr lang="ar-TN" sz="2800" dirty="0">
                <a:latin typeface="Times New Roman" panose="02020603050405020304" pitchFamily="18" charset="0"/>
                <a:ea typeface="Times New Roman" panose="02020603050405020304" pitchFamily="18" charset="0"/>
                <a:cs typeface="Simplified Arabic" panose="02020603050405020304" pitchFamily="18" charset="-78"/>
              </a:rPr>
              <a:t> والتي يجب عليها أن تنظر في هذه المطالب في أجل ثلاثين يوما من تاريخ تعهدها (الفصل 37) وهذا فيما يتعلق بالتحكيم الداخلي.</a:t>
            </a:r>
            <a:endParaRPr lang="fr-FR" sz="2800" dirty="0">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lnSpc>
                <a:spcPct val="120000"/>
              </a:lnSpc>
              <a:buNone/>
            </a:pPr>
            <a:r>
              <a:rPr lang="ar-TN" sz="2800" dirty="0">
                <a:latin typeface="Times New Roman" panose="02020603050405020304" pitchFamily="18" charset="0"/>
                <a:ea typeface="Times New Roman" panose="02020603050405020304" pitchFamily="18" charset="0"/>
                <a:cs typeface="Simplified Arabic" panose="02020603050405020304" pitchFamily="18" charset="-78"/>
              </a:rPr>
              <a:t>هذه الآجال تختلف نسبيا بمزيد التوسع في التحكيم الدولي اذ ومن خلال أحكام الفصل77 فان هيئة التحكيم يجوز لها من تلقاء نفسها اصلاح الأخطاء المادية التي تسربت الى قرارها من غلط في الحساب أو في الرسم أو غلط مادي. كما أنه و طبقا للفصل 78 تتعهد هيئة التحكيم و بناء على مطلب من أحد الأطراف و خلال الثلاثين يوما من الاعلام بالحكم – بمطالب الإصلاح أو شرح جزءا معين من الحكم على أن تبت في أجل ثلاثين يوما أو حتى </a:t>
            </a:r>
            <a:r>
              <a:rPr lang="ar-TN"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أن تصدر حكما تكميلي في جزء من الطلب وقع السهو عنه و لها أجلا أوسع في هذه الصورة وهو ستين يوما.</a:t>
            </a:r>
            <a:r>
              <a:rPr lang="ar-TN" sz="3200" dirty="0">
                <a:latin typeface="Times New Roman" panose="02020603050405020304" pitchFamily="18" charset="0"/>
                <a:ea typeface="Times New Roman" panose="02020603050405020304" pitchFamily="18" charset="0"/>
                <a:cs typeface="Simplified Arabic" panose="02020603050405020304" pitchFamily="18" charset="-78"/>
              </a:rPr>
              <a:t> </a:t>
            </a:r>
            <a:endParaRPr lang="fr-FR" sz="3200" dirty="0">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lnSpc>
                <a:spcPct val="120000"/>
              </a:lnSpc>
              <a:buNone/>
            </a:pPr>
            <a:r>
              <a:rPr lang="ar-TN" sz="3200" dirty="0">
                <a:latin typeface="Times New Roman" panose="02020603050405020304" pitchFamily="18" charset="0"/>
                <a:ea typeface="Times New Roman" panose="02020603050405020304" pitchFamily="18" charset="0"/>
                <a:cs typeface="Simplified Arabic" panose="02020603050405020304" pitchFamily="18" charset="-78"/>
              </a:rPr>
              <a:t>و خلال هذه الفترة من تواصل التعهد لهيئة فان واجب الحياد يظل متواصلا على كاهل المحكم بحكم تواصل الإجراءات للعملية التحكيمية </a:t>
            </a:r>
            <a:r>
              <a:rPr lang="ar-TN" sz="3200"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الا أنه ما يطرح للنقاش مدى انطباق أحكام الفصل 566 مجلة التزامات وعقود و التحجير على المحكم شراء أو الاحالات الحقوق كانت موضوع نظره وكانت متنازع فيها و التي رتب المشرع جزاء البطلان للشراءات المذكورة بما يفيد أن هذا الواجب في الحياد يتواصل بدون مدى</a:t>
            </a:r>
            <a:r>
              <a:rPr lang="ar-TN" sz="3200" dirty="0">
                <a:latin typeface="Times New Roman" panose="02020603050405020304" pitchFamily="18" charset="0"/>
                <a:ea typeface="Times New Roman" panose="02020603050405020304" pitchFamily="18" charset="0"/>
                <a:cs typeface="Simplified Arabic" panose="02020603050405020304" pitchFamily="18" charset="-78"/>
              </a:rPr>
              <a:t>.</a:t>
            </a:r>
          </a:p>
          <a:p>
            <a:endParaRPr lang="fr-FR" dirty="0"/>
          </a:p>
        </p:txBody>
      </p:sp>
    </p:spTree>
    <p:extLst>
      <p:ext uri="{BB962C8B-B14F-4D97-AF65-F5344CB8AC3E}">
        <p14:creationId xmlns:p14="http://schemas.microsoft.com/office/powerpoint/2010/main" val="99915845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250" tmFilter="0, 0; .2, .5; .8, .5; 1, 0"/>
                                        <p:tgtEl>
                                          <p:spTgt spid="3">
                                            <p:txEl>
                                              <p:pRg st="0" end="0"/>
                                            </p:txEl>
                                          </p:spTgt>
                                        </p:tgtEl>
                                      </p:cBhvr>
                                    </p:animEffect>
                                    <p:animScale>
                                      <p:cBhvr>
                                        <p:cTn id="7" dur="125" autoRev="1" fill="hold"/>
                                        <p:tgtEl>
                                          <p:spTgt spid="3">
                                            <p:txEl>
                                              <p:pRg st="0" end="0"/>
                                            </p:txEl>
                                          </p:spTgt>
                                        </p:tgtEl>
                                      </p:cBhvr>
                                      <p:by x="105000" y="105000"/>
                                    </p:animScale>
                                  </p:childTnLst>
                                </p:cTn>
                              </p:par>
                            </p:childTnLst>
                          </p:cTn>
                        </p:par>
                        <p:par>
                          <p:cTn id="8" fill="hold">
                            <p:stCondLst>
                              <p:cond delay="250"/>
                            </p:stCondLst>
                            <p:childTnLst>
                              <p:par>
                                <p:cTn id="9" presetID="2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250"/>
                                        <p:tgtEl>
                                          <p:spTgt spid="3">
                                            <p:txEl>
                                              <p:pRg st="1" end="1"/>
                                            </p:txEl>
                                          </p:spTgt>
                                        </p:tgtEl>
                                      </p:cBhvr>
                                    </p:animEffect>
                                  </p:childTnLst>
                                </p:cTn>
                              </p:par>
                            </p:childTnLst>
                          </p:cTn>
                        </p:par>
                        <p:par>
                          <p:cTn id="12" fill="hold">
                            <p:stCondLst>
                              <p:cond delay="500"/>
                            </p:stCondLst>
                            <p:childTnLst>
                              <p:par>
                                <p:cTn id="13" presetID="22" presetClass="entr" presetSubtype="4"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250"/>
                                        <p:tgtEl>
                                          <p:spTgt spid="3">
                                            <p:txEl>
                                              <p:pRg st="2" end="2"/>
                                            </p:txEl>
                                          </p:spTgt>
                                        </p:tgtEl>
                                      </p:cBhvr>
                                    </p:animEffect>
                                  </p:childTnLst>
                                </p:cTn>
                              </p:par>
                            </p:childTnLst>
                          </p:cTn>
                        </p:par>
                        <p:par>
                          <p:cTn id="16" fill="hold">
                            <p:stCondLst>
                              <p:cond delay="750"/>
                            </p:stCondLst>
                            <p:childTnLst>
                              <p:par>
                                <p:cTn id="17" presetID="22" presetClass="entr" presetSubtype="4"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250"/>
                                        <p:tgtEl>
                                          <p:spTgt spid="3">
                                            <p:txEl>
                                              <p:pRg st="3" end="3"/>
                                            </p:txEl>
                                          </p:spTgt>
                                        </p:tgtEl>
                                      </p:cBhvr>
                                    </p:animEffect>
                                  </p:childTnLst>
                                </p:cTn>
                              </p:par>
                            </p:childTnLst>
                          </p:cTn>
                        </p:par>
                        <p:par>
                          <p:cTn id="20" fill="hold">
                            <p:stCondLst>
                              <p:cond delay="1000"/>
                            </p:stCondLst>
                            <p:childTnLst>
                              <p:par>
                                <p:cTn id="21" presetID="22" presetClass="entr" presetSubtype="4"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250"/>
                                        <p:tgtEl>
                                          <p:spTgt spid="3">
                                            <p:txEl>
                                              <p:pRg st="4" end="4"/>
                                            </p:txEl>
                                          </p:spTgt>
                                        </p:tgtEl>
                                      </p:cBhvr>
                                    </p:animEffect>
                                  </p:childTnLst>
                                </p:cTn>
                              </p:par>
                            </p:childTnLst>
                          </p:cTn>
                        </p:par>
                        <p:par>
                          <p:cTn id="24" fill="hold">
                            <p:stCondLst>
                              <p:cond delay="1250"/>
                            </p:stCondLst>
                            <p:childTnLst>
                              <p:par>
                                <p:cTn id="25" presetID="22" presetClass="entr" presetSubtype="4"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AFD8A9D-660E-45B0-AEFA-324FD48946C8}"/>
              </a:ext>
            </a:extLst>
          </p:cNvPr>
          <p:cNvSpPr>
            <a:spLocks noGrp="1"/>
          </p:cNvSpPr>
          <p:nvPr>
            <p:ph idx="1"/>
          </p:nvPr>
        </p:nvSpPr>
        <p:spPr>
          <a:xfrm>
            <a:off x="298580" y="114299"/>
            <a:ext cx="11588620" cy="6353175"/>
          </a:xfrm>
        </p:spPr>
        <p:txBody>
          <a:bodyPr>
            <a:normAutofit/>
          </a:bodyPr>
          <a:lstStyle/>
          <a:p>
            <a:pPr marL="449580" indent="0" algn="ctr">
              <a:lnSpc>
                <a:spcPct val="150000"/>
              </a:lnSpc>
              <a:buNone/>
            </a:pPr>
            <a:r>
              <a:rPr lang="ar-TN" sz="5100"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t>عينات من تطبيقات فقه القضا</a:t>
            </a:r>
            <a:r>
              <a:rPr lang="ar-TN" sz="5100" dirty="0">
                <a:solidFill>
                  <a:srgbClr val="0070C0"/>
                </a:solidFill>
                <a:latin typeface="Arabic Typesetting" panose="03020402040406030203" pitchFamily="66" charset="-78"/>
                <a:ea typeface="Times New Roman" panose="02020603050405020304" pitchFamily="18" charset="0"/>
                <a:cs typeface="Arabic Typesetting" panose="03020402040406030203" pitchFamily="66" charset="-78"/>
              </a:rPr>
              <a:t>ء</a:t>
            </a:r>
            <a:r>
              <a:rPr lang="fr-FR" sz="5100" dirty="0">
                <a:solidFill>
                  <a:srgbClr val="0070C0"/>
                </a:solidFill>
                <a:latin typeface="Arabic Typesetting" panose="03020402040406030203" pitchFamily="66" charset="-78"/>
                <a:ea typeface="Times New Roman" panose="02020603050405020304" pitchFamily="18" charset="0"/>
                <a:cs typeface="Arabic Typesetting" panose="03020402040406030203" pitchFamily="66" charset="-78"/>
              </a:rPr>
              <a:t>∙2</a:t>
            </a:r>
            <a:endParaRPr lang="ar-TN" sz="5100" dirty="0">
              <a:solidFill>
                <a:srgbClr val="0070C0"/>
              </a:solidFill>
              <a:latin typeface="Arabic Typesetting" panose="03020402040406030203" pitchFamily="66" charset="-78"/>
              <a:cs typeface="Arabic Typesetting" panose="03020402040406030203" pitchFamily="66" charset="-78"/>
            </a:endParaRPr>
          </a:p>
          <a:p>
            <a:pPr marL="0" indent="0" algn="r">
              <a:buNone/>
            </a:pPr>
            <a:r>
              <a:rPr lang="ar-TN"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قرار محكمة </a:t>
            </a:r>
            <a:r>
              <a:rPr lang="ar-TN" sz="2800" dirty="0" err="1">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الإستئناف</a:t>
            </a:r>
            <a:r>
              <a:rPr lang="ar-TN"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 بتونس عـ40438ـدد مؤرخ في 10/12/2013:( إخفاء علاقات).</a:t>
            </a:r>
            <a:endParaRPr lang="fr-FR"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endParaRPr>
          </a:p>
          <a:p>
            <a:pPr marL="506730" indent="-285750" algn="just" rtl="1">
              <a:lnSpc>
                <a:spcPct val="100000"/>
              </a:lnSpc>
              <a:buFont typeface="Wingdings" panose="05000000000000000000" pitchFamily="2" charset="2"/>
              <a:buChar char="ü"/>
            </a:pP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 كان من الواجب القيام بالتصريح </a:t>
            </a:r>
            <a:r>
              <a:rPr lang="ar-TN" sz="2800" dirty="0" err="1">
                <a:effectLst/>
                <a:latin typeface="Times New Roman" panose="02020603050405020304" pitchFamily="18" charset="0"/>
                <a:ea typeface="Times New Roman" panose="02020603050405020304" pitchFamily="18" charset="0"/>
                <a:cs typeface="Simplified Arabic" panose="02020603050405020304" pitchFamily="18" charset="-78"/>
              </a:rPr>
              <a:t>وإنتظار</a:t>
            </a: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 مدى إمكانية القبول بهذه العلاقات بين أعضاء هيئة التحكيم ومحامي الطرف الآخر في الدعوى وإمكانية طلب تنحي المحكم لو قام هذا الأخير بواجب التصريح.</a:t>
            </a:r>
            <a:endParaRPr lang="fr-FR"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506730" indent="-285750" algn="just" rtl="1">
              <a:buFont typeface="Wingdings" panose="05000000000000000000" pitchFamily="2" charset="2"/>
              <a:buChar char="ü"/>
            </a:pP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وأن مجرد ارتباط محامي أحد الأطراف بعلاقات خاصة مهنية أو غيرها مع أعضاء الهيئة التحكيمية من شأنه الإيحاء بالشك في استقلالية تلك الهيئة في نظر الطرف الآخر بقطع النظر عن مدى تأثير تلك العلاقة على </a:t>
            </a:r>
            <a:r>
              <a:rPr lang="ar-TN" sz="2800" dirty="0" err="1">
                <a:effectLst/>
                <a:latin typeface="Times New Roman" panose="02020603050405020304" pitchFamily="18" charset="0"/>
                <a:ea typeface="Times New Roman" panose="02020603050405020304" pitchFamily="18" charset="0"/>
                <a:cs typeface="Simplified Arabic" panose="02020603050405020304" pitchFamily="18" charset="-78"/>
              </a:rPr>
              <a:t>ستقلالية</a:t>
            </a: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 المحكم وحياده في الواقع خاصة وأن هيئة التحكيم ... على أساس الثقة والحياد وتسعى لفض النزاع بدون تحيز لأي طرف وكان من واجب المحكمين المحافظة على القواعد الهادفة إلى إرساء الثقة بين الأطراف المتدخلة في إجراءات التحكيم </a:t>
            </a:r>
            <a:r>
              <a:rPr lang="ar-TN" sz="2800" dirty="0" err="1">
                <a:effectLst/>
                <a:latin typeface="Times New Roman" panose="02020603050405020304" pitchFamily="18" charset="0"/>
                <a:ea typeface="Times New Roman" panose="02020603050405020304" pitchFamily="18" charset="0"/>
                <a:cs typeface="Simplified Arabic" panose="02020603050405020304" pitchFamily="18" charset="-78"/>
              </a:rPr>
              <a:t>إحترام</a:t>
            </a: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 مقتضيات القانون الداخلي لغرفة التحكيم الدولية بباريس في هذا الشأن</a:t>
            </a:r>
            <a:r>
              <a:rPr lang="ar-TN"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fr-FR"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endParaRPr>
          </a:p>
          <a:p>
            <a:pPr algn="r"/>
            <a:endParaRPr lang="fr-FR" dirty="0"/>
          </a:p>
          <a:p>
            <a:endParaRPr lang="fr-FR" dirty="0"/>
          </a:p>
        </p:txBody>
      </p:sp>
    </p:spTree>
    <p:extLst>
      <p:ext uri="{BB962C8B-B14F-4D97-AF65-F5344CB8AC3E}">
        <p14:creationId xmlns:p14="http://schemas.microsoft.com/office/powerpoint/2010/main" val="202798917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80A4985-742F-63CF-2CB5-C692DEFA457F}"/>
              </a:ext>
            </a:extLst>
          </p:cNvPr>
          <p:cNvSpPr>
            <a:spLocks noGrp="1"/>
          </p:cNvSpPr>
          <p:nvPr>
            <p:ph idx="1"/>
          </p:nvPr>
        </p:nvSpPr>
        <p:spPr>
          <a:xfrm>
            <a:off x="495299" y="714375"/>
            <a:ext cx="11249025" cy="5815013"/>
          </a:xfrm>
        </p:spPr>
        <p:txBody>
          <a:bodyPr>
            <a:normAutofit/>
          </a:bodyPr>
          <a:lstStyle/>
          <a:p>
            <a:pPr marL="0" indent="0" algn="r">
              <a:buNone/>
            </a:pPr>
            <a:r>
              <a:rPr lang="ar-TN" sz="2800" dirty="0">
                <a:solidFill>
                  <a:srgbClr val="FF0000"/>
                </a:solidFill>
                <a:effectLst/>
                <a:latin typeface="+mj-lt"/>
                <a:ea typeface="Times New Roman" panose="02020603050405020304" pitchFamily="18" charset="0"/>
                <a:cs typeface="Simplified Arabic" panose="02020603050405020304" pitchFamily="18" charset="-78"/>
              </a:rPr>
              <a:t>القرار </a:t>
            </a:r>
            <a:r>
              <a:rPr lang="ar-TN" sz="2800" dirty="0" err="1">
                <a:solidFill>
                  <a:srgbClr val="FF0000"/>
                </a:solidFill>
                <a:effectLst/>
                <a:latin typeface="+mj-lt"/>
                <a:ea typeface="Times New Roman" panose="02020603050405020304" pitchFamily="18" charset="0"/>
                <a:cs typeface="Simplified Arabic" panose="02020603050405020304" pitchFamily="18" charset="-78"/>
              </a:rPr>
              <a:t>التعقيبي</a:t>
            </a:r>
            <a:r>
              <a:rPr lang="ar-TN" sz="2800" dirty="0">
                <a:solidFill>
                  <a:srgbClr val="FF0000"/>
                </a:solidFill>
                <a:effectLst/>
                <a:latin typeface="+mj-lt"/>
                <a:ea typeface="Times New Roman" panose="02020603050405020304" pitchFamily="18" charset="0"/>
                <a:cs typeface="Simplified Arabic" panose="02020603050405020304" pitchFamily="18" charset="-78"/>
              </a:rPr>
              <a:t> عـ5139ـدد المؤرخ في 20/02/2001 التصريح بعلاقة تعامل بين محامي طرف ومحكم معين من هذا الطرف.</a:t>
            </a:r>
            <a:endParaRPr lang="fr-FR" sz="2800" dirty="0">
              <a:solidFill>
                <a:srgbClr val="FF0000"/>
              </a:solidFill>
              <a:effectLst/>
              <a:latin typeface="+mj-lt"/>
              <a:ea typeface="Times New Roman" panose="02020603050405020304" pitchFamily="18" charset="0"/>
              <a:cs typeface="Simplified Arabic" panose="02020603050405020304" pitchFamily="18" charset="-78"/>
            </a:endParaRPr>
          </a:p>
          <a:p>
            <a:pPr marL="0" indent="0" algn="r">
              <a:buNone/>
            </a:pPr>
            <a:r>
              <a:rPr lang="fr-FR" sz="2800" dirty="0">
                <a:effectLst/>
                <a:latin typeface="+mj-lt"/>
                <a:ea typeface="Times New Roman" panose="02020603050405020304" pitchFamily="18" charset="0"/>
                <a:cs typeface="Simplified Arabic" panose="02020603050405020304" pitchFamily="18" charset="-78"/>
              </a:rPr>
              <a:t> </a:t>
            </a:r>
            <a:r>
              <a:rPr lang="ar-TN" sz="2800" dirty="0">
                <a:latin typeface="+mj-lt"/>
                <a:ea typeface="Times New Roman" panose="02020603050405020304" pitchFamily="18" charset="0"/>
                <a:cs typeface="Simplified Arabic" panose="02020603050405020304" pitchFamily="18" charset="-78"/>
              </a:rPr>
              <a:t>"</a:t>
            </a:r>
            <a:r>
              <a:rPr lang="ar-TN" sz="2800" dirty="0">
                <a:effectLst/>
                <a:latin typeface="+mj-lt"/>
                <a:ea typeface="Times New Roman" panose="02020603050405020304" pitchFamily="18" charset="0"/>
                <a:cs typeface="Simplified Arabic" panose="02020603050405020304" pitchFamily="18" charset="-78"/>
              </a:rPr>
              <a:t>وخلافا لما دفعت به الطاعنة فإن المحكم المخدوش في استقلاليته وحياده كان صرح كتابيا بما يربطه بالشركة ... من علاقة عمل بوصفه محاميا لها إلا أن الطاعنة لم تبد أي احتراز على الرسالة الأولى والرسالة الثانية ولم تثر أي احتراز أمام هيئة التحكيم في موضوع حياد المحكم ... وترتيبا على ذلك فإن الحكم المعقب قد أصاب المرمى لما اعتبر أن هيئة التحكيم قانونية بناء على أن ما دفعت به الطاعنة من عدم حياد المحكم في غير طريقه طالما أن الطاعنة </a:t>
            </a:r>
            <a:r>
              <a:rPr lang="ar-TN" sz="2800" b="1" dirty="0">
                <a:effectLst/>
                <a:latin typeface="+mj-lt"/>
                <a:ea typeface="Times New Roman" panose="02020603050405020304" pitchFamily="18" charset="0"/>
                <a:cs typeface="Simplified Arabic" panose="02020603050405020304" pitchFamily="18" charset="-78"/>
              </a:rPr>
              <a:t>أعرضت عن التجريح فيه طيلة فترة التحكيم وبالتالي تكون قد قبلت بتحكيمه".</a:t>
            </a:r>
            <a:endParaRPr lang="fr-FR" sz="2800" dirty="0">
              <a:effectLst/>
              <a:latin typeface="+mj-lt"/>
              <a:ea typeface="Times New Roman" panose="02020603050405020304" pitchFamily="18" charset="0"/>
              <a:cs typeface="Simplified Arabic" panose="02020603050405020304" pitchFamily="18" charset="-78"/>
            </a:endParaRPr>
          </a:p>
          <a:p>
            <a:endParaRPr lang="fr-FR" dirty="0"/>
          </a:p>
        </p:txBody>
      </p:sp>
    </p:spTree>
    <p:extLst>
      <p:ext uri="{BB962C8B-B14F-4D97-AF65-F5344CB8AC3E}">
        <p14:creationId xmlns:p14="http://schemas.microsoft.com/office/powerpoint/2010/main" val="30720812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7B8848E-309F-1BCB-02C6-3EE3FD5BF83C}"/>
              </a:ext>
            </a:extLst>
          </p:cNvPr>
          <p:cNvSpPr>
            <a:spLocks noGrp="1"/>
          </p:cNvSpPr>
          <p:nvPr>
            <p:ph idx="1"/>
          </p:nvPr>
        </p:nvSpPr>
        <p:spPr>
          <a:xfrm>
            <a:off x="628650" y="609600"/>
            <a:ext cx="11163300" cy="5624513"/>
          </a:xfrm>
        </p:spPr>
        <p:txBody>
          <a:bodyPr/>
          <a:lstStyle/>
          <a:p>
            <a:pPr marL="0" indent="0" algn="just" rtl="1">
              <a:spcAft>
                <a:spcPts val="0"/>
              </a:spcAft>
              <a:buNone/>
            </a:pP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في </a:t>
            </a:r>
            <a:r>
              <a:rPr lang="ar-TN"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قرار لمحكمة التعقيب عـ13479ـدد مؤرخ في 10/11/2014 رئيس هيئة التحكيم عين وزيرا للعدل </a:t>
            </a: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وبعد 15 يوما نطق بالحكم فاعتبرت الطاعنة أن شكوكا حول الاستقلالية الحياد وعليه لا يحق لرئيس الهيئة أن ينطق بالحكم. هذا الدفع يفترض رده ضرورة أن إجراءات المرافعة قد ختمت إلا أن محكمة الاستئناف قضت بإبطال الحكم </a:t>
            </a:r>
            <a:r>
              <a:rPr lang="ar-TN" sz="2800" dirty="0" err="1">
                <a:effectLst/>
                <a:latin typeface="Times New Roman" panose="02020603050405020304" pitchFamily="18" charset="0"/>
                <a:ea typeface="Times New Roman" panose="02020603050405020304" pitchFamily="18" charset="0"/>
                <a:cs typeface="Simplified Arabic" panose="02020603050405020304" pitchFamily="18" charset="-78"/>
              </a:rPr>
              <a:t>التحكيمي</a:t>
            </a: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 لأن الهيئة التحكيمية لم تتناول هذا الدفع بالنظر والرد عليه سلبا أو إيجابا واعتبرت ذلك إخلالا بواجب التعليل المحمول عليها قانونا وهو ما أيدته محكمة التعقيب.</a:t>
            </a:r>
            <a:endParaRPr lang="fr-FR"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spcAft>
                <a:spcPts val="0"/>
              </a:spcAft>
              <a:buNone/>
            </a:pP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وما يعاب على محكمة الاستئناف ثم محكمة التعقيب عدم التدقيق من كونه ختمت المرافعة في القضية أصلا ثم هل إن تعيين رئيس الهيئة كوزير عدل من شأنه أن يثير شكوكا حول حياده خاصة وأنه معين من طرفي الخصومة وليس من أحدهما، فالمعلوم أنه إذا لم تكن الدفوعات جوهرية فإنها لا تحتاج إلى الرد عليها.</a:t>
            </a:r>
            <a:endParaRPr lang="fr-FR"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endParaRPr lang="fr-FR" dirty="0"/>
          </a:p>
        </p:txBody>
      </p:sp>
    </p:spTree>
    <p:extLst>
      <p:ext uri="{BB962C8B-B14F-4D97-AF65-F5344CB8AC3E}">
        <p14:creationId xmlns:p14="http://schemas.microsoft.com/office/powerpoint/2010/main" val="365546246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6B857EF-0306-4100-A1DE-DD2E4836BED2}"/>
              </a:ext>
            </a:extLst>
          </p:cNvPr>
          <p:cNvSpPr>
            <a:spLocks noGrp="1"/>
          </p:cNvSpPr>
          <p:nvPr>
            <p:ph idx="1"/>
          </p:nvPr>
        </p:nvSpPr>
        <p:spPr>
          <a:xfrm>
            <a:off x="195943" y="190500"/>
            <a:ext cx="11709917" cy="7162800"/>
          </a:xfrm>
        </p:spPr>
        <p:txBody>
          <a:bodyPr>
            <a:normAutofit/>
          </a:bodyPr>
          <a:lstStyle/>
          <a:p>
            <a:pPr marL="0" indent="0" algn="ctr" rtl="1">
              <a:buNone/>
            </a:pPr>
            <a:r>
              <a:rPr lang="ar-TN" sz="4000" b="1" dirty="0">
                <a:solidFill>
                  <a:srgbClr val="0070C0"/>
                </a:solidFill>
                <a:latin typeface="Arabic Typesetting" panose="03020402040406030203" pitchFamily="66" charset="-78"/>
                <a:cs typeface="Arabic Typesetting" panose="03020402040406030203" pitchFamily="66" charset="-78"/>
              </a:rPr>
              <a:t>الجزء </a:t>
            </a:r>
            <a:r>
              <a:rPr lang="ar-TN" sz="4000" b="1" dirty="0" err="1">
                <a:solidFill>
                  <a:srgbClr val="0070C0"/>
                </a:solidFill>
                <a:latin typeface="Arabic Typesetting" panose="03020402040406030203" pitchFamily="66" charset="-78"/>
                <a:cs typeface="Arabic Typesetting" panose="03020402040406030203" pitchFamily="66" charset="-78"/>
              </a:rPr>
              <a:t>الثاني:جزاء</a:t>
            </a:r>
            <a:r>
              <a:rPr lang="ar-TN" sz="4000" b="1" dirty="0">
                <a:solidFill>
                  <a:srgbClr val="0070C0"/>
                </a:solidFill>
                <a:latin typeface="Arabic Typesetting" panose="03020402040406030203" pitchFamily="66" charset="-78"/>
                <a:cs typeface="Arabic Typesetting" panose="03020402040406030203" pitchFamily="66" charset="-78"/>
              </a:rPr>
              <a:t> الاخلال بمبدأ الحياد</a:t>
            </a:r>
            <a:endParaRPr lang="ar-TN" sz="4000"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endParaRPr>
          </a:p>
          <a:p>
            <a:pPr marL="0" indent="0" algn="ctr" rtl="1">
              <a:spcAft>
                <a:spcPts val="0"/>
              </a:spcAft>
              <a:buNone/>
            </a:pPr>
            <a:r>
              <a:rPr lang="ar-TN" sz="4400" dirty="0">
                <a:solidFill>
                  <a:srgbClr val="0070C0"/>
                </a:solidFill>
                <a:latin typeface="Arabic Typesetting" panose="03020402040406030203" pitchFamily="66" charset="-78"/>
                <a:ea typeface="Times New Roman" panose="02020603050405020304" pitchFamily="18" charset="0"/>
                <a:cs typeface="Arabic Typesetting" panose="03020402040406030203" pitchFamily="66" charset="-78"/>
              </a:rPr>
              <a:t>1</a:t>
            </a:r>
            <a:r>
              <a:rPr lang="ar-TN" sz="4400"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t>.الجزاء المتصل بشخص المحكم:</a:t>
            </a:r>
            <a:endParaRPr lang="fr-FR" sz="4400" dirty="0">
              <a:effectLst/>
              <a:latin typeface="Arabic Typesetting" panose="03020402040406030203" pitchFamily="66" charset="-78"/>
              <a:ea typeface="Times New Roman" panose="02020603050405020304" pitchFamily="18" charset="0"/>
              <a:cs typeface="Arabic Typesetting" panose="03020402040406030203" pitchFamily="66" charset="-78"/>
            </a:endParaRPr>
          </a:p>
          <a:p>
            <a:pPr marL="0" indent="0" algn="just" rtl="1">
              <a:spcAft>
                <a:spcPts val="0"/>
              </a:spcAft>
              <a:buNone/>
            </a:pP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إن الجزاء المتصل بشخص المحكم يقتضي التفصيل فيه لما يهم مرحلة انطلاق العملية التحكيمية وإلى حين صدور القرار </a:t>
            </a:r>
            <a:r>
              <a:rPr lang="ar-TN" sz="1800" dirty="0" err="1">
                <a:effectLst/>
                <a:latin typeface="Times New Roman" panose="02020603050405020304" pitchFamily="18" charset="0"/>
                <a:ea typeface="Times New Roman" panose="02020603050405020304" pitchFamily="18" charset="0"/>
                <a:cs typeface="Simplified Arabic" panose="02020603050405020304" pitchFamily="18" charset="-78"/>
              </a:rPr>
              <a:t>التحكيمي</a:t>
            </a: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 وذلك بإمكانية إثارة التجريح في المحكم المؤدي إلى تخليه أو عزله (أ) إلى جانب إمكانية قيام المسؤولية المدنية(ب) وكذلك الجزائية(ج).</a:t>
            </a:r>
            <a:endParaRPr lang="fr-FR" sz="1800" dirty="0"/>
          </a:p>
          <a:p>
            <a:pPr marL="0" indent="0" algn="r">
              <a:buNone/>
            </a:pPr>
            <a:r>
              <a:rPr lang="ar-TN" sz="1800" dirty="0"/>
              <a:t>الإخلال الثابت بمبدأ الحياد فتكون له جزاءات يمكن تصنيفها بتلك التي تتسلط </a:t>
            </a:r>
            <a:r>
              <a:rPr lang="ar-TN" sz="1800" dirty="0">
                <a:solidFill>
                  <a:srgbClr val="FF0000"/>
                </a:solidFill>
              </a:rPr>
              <a:t>على شخص المحكم </a:t>
            </a:r>
            <a:r>
              <a:rPr lang="ar-TN" sz="1800" dirty="0"/>
              <a:t>وتلك التي تتسلط </a:t>
            </a:r>
            <a:r>
              <a:rPr lang="ar-TN" sz="1800" dirty="0">
                <a:solidFill>
                  <a:srgbClr val="FF0000"/>
                </a:solidFill>
              </a:rPr>
              <a:t>على أعمال المحكم.</a:t>
            </a:r>
            <a:endParaRPr lang="ar-TN" sz="1800" dirty="0">
              <a:solidFill>
                <a:schemeClr val="accent1"/>
              </a:solidFill>
            </a:endParaRPr>
          </a:p>
          <a:p>
            <a:pPr marL="3657600" lvl="8" indent="0" algn="r">
              <a:buNone/>
            </a:pPr>
            <a:r>
              <a:rPr lang="ar-TN" sz="3200" dirty="0">
                <a:solidFill>
                  <a:srgbClr val="0070C0"/>
                </a:solidFill>
                <a:latin typeface="Arabic Typesetting" panose="03020402040406030203" pitchFamily="66" charset="-78"/>
                <a:cs typeface="Arabic Typesetting" panose="03020402040406030203" pitchFamily="66" charset="-78"/>
              </a:rPr>
              <a:t>         أ. التجريح آلية للتخلي أو لعزل المحكم   </a:t>
            </a:r>
          </a:p>
          <a:p>
            <a:pPr marL="0" indent="0" algn="just" rtl="1">
              <a:spcAft>
                <a:spcPts val="0"/>
              </a:spcAft>
              <a:buNone/>
            </a:pPr>
            <a:r>
              <a:rPr lang="ar-TN" sz="2000" dirty="0">
                <a:effectLst/>
                <a:latin typeface="Times New Roman" panose="02020603050405020304" pitchFamily="18" charset="0"/>
                <a:ea typeface="Times New Roman" panose="02020603050405020304" pitchFamily="18" charset="0"/>
                <a:cs typeface="Simplified Arabic" panose="02020603050405020304" pitchFamily="18" charset="-78"/>
              </a:rPr>
              <a:t>أشارت مجلة التحكيم إلى آلية التجريح في المحكم صلب الفصل 22 المتعلق بالتحكيم الداخلي وأحالت إلى تطبيق الإجراءات الواردة بمجلة المرافعات المدنية والتجارية بالتأكيد على أنه " يجرج أيضا في المحكم بمثل ما يجرح به في القاضي" وهو ما يتجه سحبها على المحكم في التحكيم الدولي رغما عن عدم إحالة الفصل 57 مجلة التحكيم إلى النظام القانوني للتجريح في القاضي.</a:t>
            </a:r>
          </a:p>
          <a:p>
            <a:pPr marL="0" indent="0" algn="ctr" rtl="1">
              <a:spcAft>
                <a:spcPts val="0"/>
              </a:spcAft>
              <a:buNone/>
            </a:pPr>
            <a:endParaRPr lang="ar-TN" sz="32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endParaRPr>
          </a:p>
          <a:p>
            <a:pPr marL="0" indent="0" algn="ctr" rtl="1">
              <a:spcAft>
                <a:spcPts val="0"/>
              </a:spcAft>
              <a:buNone/>
            </a:pPr>
            <a:r>
              <a:rPr lang="ar-TN" sz="32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t>إثارة التجريح: من يثير التجريح؟</a:t>
            </a:r>
            <a:endParaRPr lang="fr-FR" sz="32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spcAft>
                <a:spcPts val="0"/>
              </a:spcAft>
              <a:buNone/>
            </a:pPr>
            <a:r>
              <a:rPr lang="ar-TN" sz="2000" dirty="0">
                <a:effectLst/>
                <a:latin typeface="Times New Roman" panose="02020603050405020304" pitchFamily="18" charset="0"/>
                <a:ea typeface="Times New Roman" panose="02020603050405020304" pitchFamily="18" charset="0"/>
                <a:cs typeface="Simplified Arabic" panose="02020603050405020304" pitchFamily="18" charset="-78"/>
              </a:rPr>
              <a:t>مبدئيا </a:t>
            </a:r>
            <a:r>
              <a:rPr lang="ar-TN" sz="20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الطرف الذي له مصلحة </a:t>
            </a:r>
            <a:r>
              <a:rPr lang="ar-TN" sz="2000" dirty="0">
                <a:effectLst/>
                <a:latin typeface="Times New Roman" panose="02020603050405020304" pitchFamily="18" charset="0"/>
                <a:ea typeface="Times New Roman" panose="02020603050405020304" pitchFamily="18" charset="0"/>
                <a:cs typeface="Simplified Arabic" panose="02020603050405020304" pitchFamily="18" charset="-78"/>
              </a:rPr>
              <a:t>في ذلك ويعتبر الشخص المقترح عند تركيز الهيئة التحكيمية عليه قرينة </a:t>
            </a:r>
            <a:r>
              <a:rPr lang="ar-TN" sz="2000" dirty="0" err="1">
                <a:effectLst/>
                <a:latin typeface="Times New Roman" panose="02020603050405020304" pitchFamily="18" charset="0"/>
                <a:ea typeface="Times New Roman" panose="02020603050405020304" pitchFamily="18" charset="0"/>
                <a:cs typeface="Simplified Arabic" panose="02020603050405020304" pitchFamily="18" charset="-78"/>
              </a:rPr>
              <a:t>إنعدام</a:t>
            </a:r>
            <a:r>
              <a:rPr lang="ar-TN" sz="2000" dirty="0">
                <a:effectLst/>
                <a:latin typeface="Times New Roman" panose="02020603050405020304" pitchFamily="18" charset="0"/>
                <a:ea typeface="Times New Roman" panose="02020603050405020304" pitchFamily="18" charset="0"/>
                <a:cs typeface="Simplified Arabic" panose="02020603050405020304" pitchFamily="18" charset="-78"/>
              </a:rPr>
              <a:t> الحياد و  يكون عادة الخصم الطرف المقترح لكن الفقرة الأخيرة من الفصل57 مجلة التحكيم خولت </a:t>
            </a:r>
            <a:r>
              <a:rPr lang="ar-TN" sz="20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الإمكانية للطرف الذي هو من عين المحكم أو شارك في تعيينه أن يثير التجريح وذلك عند اكتشافه لأسباب التجريح.</a:t>
            </a:r>
            <a:endParaRPr lang="fr-FR" sz="20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spcAft>
                <a:spcPts val="0"/>
              </a:spcAft>
              <a:buNone/>
            </a:pPr>
            <a:endParaRPr lang="fr-FR" sz="2000"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34546931"/>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250" tmFilter="0, 0; .2, .5; .8, .5; 1, 0"/>
                                        <p:tgtEl>
                                          <p:spTgt spid="3">
                                            <p:txEl>
                                              <p:pRg st="0" end="0"/>
                                            </p:txEl>
                                          </p:spTgt>
                                        </p:tgtEl>
                                      </p:cBhvr>
                                    </p:animEffect>
                                    <p:animScale>
                                      <p:cBhvr>
                                        <p:cTn id="7" dur="125" autoRev="1" fill="hold"/>
                                        <p:tgtEl>
                                          <p:spTgt spid="3">
                                            <p:txEl>
                                              <p:pRg st="0" end="0"/>
                                            </p:txEl>
                                          </p:spTgt>
                                        </p:tgtEl>
                                      </p:cBhvr>
                                      <p:by x="105000" y="105000"/>
                                    </p:animScale>
                                  </p:childTnLst>
                                </p:cTn>
                              </p:par>
                            </p:childTnLst>
                          </p:cTn>
                        </p:par>
                        <p:par>
                          <p:cTn id="8" fill="hold">
                            <p:stCondLst>
                              <p:cond delay="250"/>
                            </p:stCondLst>
                            <p:childTnLst>
                              <p:par>
                                <p:cTn id="9" presetID="26" presetClass="emph" presetSubtype="0" fill="hold" nodeType="afterEffect">
                                  <p:stCondLst>
                                    <p:cond delay="0"/>
                                  </p:stCondLst>
                                  <p:childTnLst>
                                    <p:animEffect transition="out" filter="fade">
                                      <p:cBhvr>
                                        <p:cTn id="10" dur="500" tmFilter="0, 0; .2, .5; .8, .5; 1, 0"/>
                                        <p:tgtEl>
                                          <p:spTgt spid="3">
                                            <p:txEl>
                                              <p:pRg st="1" end="1"/>
                                            </p:txEl>
                                          </p:spTgt>
                                        </p:tgtEl>
                                      </p:cBhvr>
                                    </p:animEffect>
                                    <p:animScale>
                                      <p:cBhvr>
                                        <p:cTn id="11" dur="250" autoRev="1" fill="hold"/>
                                        <p:tgtEl>
                                          <p:spTgt spid="3">
                                            <p:txEl>
                                              <p:pRg st="1" end="1"/>
                                            </p:txEl>
                                          </p:spTgt>
                                        </p:tgtEl>
                                      </p:cBhvr>
                                      <p:by x="105000" y="105000"/>
                                    </p:animScale>
                                  </p:childTnLst>
                                </p:cTn>
                              </p:par>
                            </p:childTnLst>
                          </p:cTn>
                        </p:par>
                        <p:par>
                          <p:cTn id="12" fill="hold">
                            <p:stCondLst>
                              <p:cond delay="750"/>
                            </p:stCondLst>
                            <p:childTnLst>
                              <p:par>
                                <p:cTn id="13" presetID="16" presetClass="entr" presetSubtype="2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250"/>
                            </p:stCondLst>
                            <p:childTnLst>
                              <p:par>
                                <p:cTn id="17" presetID="16" presetClass="entr" presetSubtype="2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par>
                          <p:cTn id="20" fill="hold">
                            <p:stCondLst>
                              <p:cond delay="1750"/>
                            </p:stCondLst>
                            <p:childTnLst>
                              <p:par>
                                <p:cTn id="21" presetID="26" presetClass="emph" presetSubtype="0" fill="hold" nodeType="afterEffect">
                                  <p:stCondLst>
                                    <p:cond delay="0"/>
                                  </p:stCondLst>
                                  <p:childTnLst>
                                    <p:animEffect transition="out" filter="fade">
                                      <p:cBhvr>
                                        <p:cTn id="22" dur="500" tmFilter="0, 0; .2, .5; .8, .5; 1, 0"/>
                                        <p:tgtEl>
                                          <p:spTgt spid="3">
                                            <p:txEl>
                                              <p:pRg st="4" end="4"/>
                                            </p:txEl>
                                          </p:spTgt>
                                        </p:tgtEl>
                                      </p:cBhvr>
                                    </p:animEffect>
                                    <p:animScale>
                                      <p:cBhvr>
                                        <p:cTn id="23" dur="250" autoRev="1" fill="hold"/>
                                        <p:tgtEl>
                                          <p:spTgt spid="3">
                                            <p:txEl>
                                              <p:pRg st="4" end="4"/>
                                            </p:txEl>
                                          </p:spTgt>
                                        </p:tgtEl>
                                      </p:cBhvr>
                                      <p:by x="105000" y="105000"/>
                                    </p:animScale>
                                  </p:childTnLst>
                                </p:cTn>
                              </p:par>
                            </p:childTnLst>
                          </p:cTn>
                        </p:par>
                        <p:par>
                          <p:cTn id="24" fill="hold">
                            <p:stCondLst>
                              <p:cond delay="2250"/>
                            </p:stCondLst>
                            <p:childTnLst>
                              <p:par>
                                <p:cTn id="25" presetID="42"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0" fill="hold">
                            <p:stCondLst>
                              <p:cond delay="3250"/>
                            </p:stCondLst>
                            <p:childTnLst>
                              <p:par>
                                <p:cTn id="31" presetID="26" presetClass="emph" presetSubtype="0" fill="hold" nodeType="afterEffect">
                                  <p:stCondLst>
                                    <p:cond delay="0"/>
                                  </p:stCondLst>
                                  <p:childTnLst>
                                    <p:animEffect transition="out" filter="fade">
                                      <p:cBhvr>
                                        <p:cTn id="32" dur="500" tmFilter="0, 0; .2, .5; .8, .5; 1, 0"/>
                                        <p:tgtEl>
                                          <p:spTgt spid="3">
                                            <p:txEl>
                                              <p:pRg st="7" end="7"/>
                                            </p:txEl>
                                          </p:spTgt>
                                        </p:tgtEl>
                                      </p:cBhvr>
                                    </p:animEffect>
                                    <p:animScale>
                                      <p:cBhvr>
                                        <p:cTn id="33" dur="250" autoRev="1" fill="hold"/>
                                        <p:tgtEl>
                                          <p:spTgt spid="3">
                                            <p:txEl>
                                              <p:pRg st="7" end="7"/>
                                            </p:txEl>
                                          </p:spTgt>
                                        </p:tgtEl>
                                      </p:cBhvr>
                                      <p:by x="105000" y="105000"/>
                                    </p:animScale>
                                  </p:childTnLst>
                                </p:cTn>
                              </p:par>
                            </p:childTnLst>
                          </p:cTn>
                        </p:par>
                        <p:par>
                          <p:cTn id="34" fill="hold">
                            <p:stCondLst>
                              <p:cond delay="3750"/>
                            </p:stCondLst>
                            <p:childTnLst>
                              <p:par>
                                <p:cTn id="35" presetID="22" presetClass="entr" presetSubtype="4" fill="hold" nodeType="after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down)">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6EB7388-E0AF-4410-A780-72510E9F27B4}"/>
              </a:ext>
            </a:extLst>
          </p:cNvPr>
          <p:cNvSpPr>
            <a:spLocks noGrp="1"/>
          </p:cNvSpPr>
          <p:nvPr>
            <p:ph idx="1"/>
          </p:nvPr>
        </p:nvSpPr>
        <p:spPr>
          <a:xfrm>
            <a:off x="298580" y="345232"/>
            <a:ext cx="11644604" cy="6204857"/>
          </a:xfrm>
        </p:spPr>
        <p:txBody>
          <a:bodyPr>
            <a:normAutofit/>
          </a:bodyPr>
          <a:lstStyle/>
          <a:p>
            <a:pPr marL="0" indent="0" algn="ctr" rtl="1">
              <a:spcAft>
                <a:spcPts val="0"/>
              </a:spcAft>
              <a:buNone/>
            </a:pPr>
            <a:r>
              <a:rPr lang="ar-TN" sz="4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t>مباشرة إجراءات التجريح؟</a:t>
            </a:r>
            <a:br>
              <a:rPr lang="fr-FR" sz="28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br>
            <a:endParaRPr lang="fr-FR" sz="28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endParaRPr>
          </a:p>
          <a:p>
            <a:pPr marL="0" indent="0" algn="r" rtl="1">
              <a:spcAft>
                <a:spcPts val="0"/>
              </a:spcAft>
              <a:buNone/>
            </a:pPr>
            <a:r>
              <a:rPr lang="ar-TN" sz="2000" dirty="0">
                <a:effectLst/>
                <a:latin typeface="+mj-lt"/>
                <a:ea typeface="Times New Roman" panose="02020603050405020304" pitchFamily="18" charset="0"/>
              </a:rPr>
              <a:t>وهو ما يقتضي تبين الآجال المتاحة لمباشرة إجراءات التجريح ثم الجهة المختصة بالنظر فيها.</a:t>
            </a:r>
            <a:endParaRPr lang="fr-FR" sz="2000" dirty="0">
              <a:effectLst/>
              <a:latin typeface="+mj-lt"/>
              <a:ea typeface="Times New Roman" panose="02020603050405020304" pitchFamily="18" charset="0"/>
            </a:endParaRPr>
          </a:p>
          <a:p>
            <a:pPr marL="0" indent="0" algn="r" rtl="1">
              <a:spcAft>
                <a:spcPts val="0"/>
              </a:spcAft>
              <a:buNone/>
            </a:pPr>
            <a:r>
              <a:rPr lang="ar-TN" sz="2000" dirty="0">
                <a:effectLst/>
                <a:latin typeface="+mj-lt"/>
                <a:ea typeface="Times New Roman" panose="02020603050405020304" pitchFamily="18" charset="0"/>
              </a:rPr>
              <a:t>الفصل 12 مجلة التحكيم وهو النص العام " </a:t>
            </a:r>
            <a:r>
              <a:rPr lang="ar-TN" sz="2000" dirty="0">
                <a:solidFill>
                  <a:srgbClr val="FF0000"/>
                </a:solidFill>
                <a:effectLst/>
                <a:latin typeface="+mj-lt"/>
                <a:ea typeface="Times New Roman" panose="02020603050405020304" pitchFamily="18" charset="0"/>
              </a:rPr>
              <a:t>لا يقبل عزل المحكم والتجريح فيه بعد ختم المرافعة</a:t>
            </a:r>
            <a:r>
              <a:rPr lang="ar-TN" sz="2000" dirty="0">
                <a:effectLst/>
                <a:latin typeface="+mj-lt"/>
                <a:ea typeface="Times New Roman" panose="02020603050405020304" pitchFamily="18" charset="0"/>
              </a:rPr>
              <a:t>" وهو ما يعني أن الحق لأي طرف إثارة التجريح من محكم من تم اكتشاف سبب مثير للريبة بخصوص حياده يتواصل إلى حد ختم المرافعة وهو عد الأجل الأقصى لتقديم مطلب التجريح.</a:t>
            </a:r>
            <a:endParaRPr lang="fr-FR" sz="2000" dirty="0">
              <a:effectLst/>
              <a:latin typeface="+mj-lt"/>
              <a:ea typeface="Times New Roman" panose="02020603050405020304" pitchFamily="18" charset="0"/>
            </a:endParaRPr>
          </a:p>
          <a:p>
            <a:pPr marL="0" indent="0" algn="r" rtl="1">
              <a:spcAft>
                <a:spcPts val="0"/>
              </a:spcAft>
              <a:buNone/>
            </a:pPr>
            <a:r>
              <a:rPr lang="ar-TN" sz="2000" dirty="0">
                <a:effectLst/>
                <a:latin typeface="+mj-lt"/>
                <a:ea typeface="Times New Roman" panose="02020603050405020304" pitchFamily="18" charset="0"/>
              </a:rPr>
              <a:t>ورغما عن ورود هذا النص في باب الأحكام العامة لمجلة التحكيم وافتراض انطباقه على التحكيم الداخلي وكذلك </a:t>
            </a:r>
            <a:r>
              <a:rPr lang="ar-TN" sz="2000" dirty="0">
                <a:solidFill>
                  <a:srgbClr val="FF0000"/>
                </a:solidFill>
                <a:effectLst/>
                <a:latin typeface="+mj-lt"/>
                <a:ea typeface="Times New Roman" panose="02020603050405020304" pitchFamily="18" charset="0"/>
              </a:rPr>
              <a:t>التحكيم الدولي </a:t>
            </a:r>
            <a:r>
              <a:rPr lang="ar-TN" sz="2000" dirty="0">
                <a:effectLst/>
                <a:latin typeface="+mj-lt"/>
                <a:ea typeface="Times New Roman" panose="02020603050405020304" pitchFamily="18" charset="0"/>
              </a:rPr>
              <a:t>إلا أن المشرع وفي نظام هذا الأخير ضبط آجالا أكثر ضيقا صلب الفصل 57 وذلك بأن :</a:t>
            </a:r>
            <a:endParaRPr lang="fr-FR" sz="2000" dirty="0">
              <a:effectLst/>
              <a:latin typeface="+mj-lt"/>
              <a:ea typeface="Times New Roman" panose="02020603050405020304" pitchFamily="18" charset="0"/>
            </a:endParaRPr>
          </a:p>
          <a:p>
            <a:pPr marL="0" lvl="0" indent="0" algn="r" rtl="1">
              <a:spcAft>
                <a:spcPts val="0"/>
              </a:spcAft>
              <a:buNone/>
            </a:pPr>
            <a:r>
              <a:rPr lang="ar-TN" sz="2000" dirty="0">
                <a:solidFill>
                  <a:srgbClr val="FF0000"/>
                </a:solidFill>
                <a:effectLst/>
                <a:latin typeface="+mj-lt"/>
                <a:ea typeface="Times New Roman" panose="02020603050405020304" pitchFamily="18" charset="0"/>
              </a:rPr>
              <a:t>ترك للأطراف حرية الاتفاق على إجراءات التجريح في المحكم.</a:t>
            </a:r>
            <a:endParaRPr lang="fr-FR" sz="2000" dirty="0">
              <a:solidFill>
                <a:srgbClr val="FF0000"/>
              </a:solidFill>
              <a:effectLst/>
              <a:latin typeface="+mj-lt"/>
              <a:ea typeface="Times New Roman" panose="02020603050405020304" pitchFamily="18" charset="0"/>
            </a:endParaRPr>
          </a:p>
          <a:p>
            <a:pPr marL="0" lvl="0" indent="0" algn="r" rtl="1">
              <a:spcAft>
                <a:spcPts val="0"/>
              </a:spcAft>
              <a:buNone/>
            </a:pPr>
            <a:r>
              <a:rPr lang="ar-TN" sz="2000" dirty="0">
                <a:solidFill>
                  <a:srgbClr val="FF0000"/>
                </a:solidFill>
                <a:effectLst/>
                <a:latin typeface="+mj-lt"/>
                <a:ea typeface="Times New Roman" panose="02020603050405020304" pitchFamily="18" charset="0"/>
              </a:rPr>
              <a:t>وفي صورة غياب هذا الاتفاق ضبط لهم آجالا واضحة وهي:</a:t>
            </a:r>
            <a:endParaRPr lang="fr-FR" sz="2000" dirty="0">
              <a:solidFill>
                <a:srgbClr val="FF0000"/>
              </a:solidFill>
              <a:effectLst/>
              <a:latin typeface="+mj-lt"/>
              <a:ea typeface="Times New Roman" panose="02020603050405020304" pitchFamily="18" charset="0"/>
            </a:endParaRPr>
          </a:p>
          <a:p>
            <a:pPr marL="0" indent="0" algn="r" rtl="1">
              <a:spcAft>
                <a:spcPts val="0"/>
              </a:spcAft>
              <a:buNone/>
            </a:pPr>
            <a:r>
              <a:rPr lang="ar-TN" sz="2000" dirty="0">
                <a:effectLst/>
                <a:latin typeface="+mj-lt"/>
                <a:ea typeface="Times New Roman" panose="02020603050405020304" pitchFamily="18" charset="0"/>
              </a:rPr>
              <a:t>في أجل 15 يوما من تاريخ العلم بتأكيد (تكوين) الهيئة التحكيمية فيجب تقديم أسباب التجريح كتابة في هيئة التحكيم.</a:t>
            </a:r>
            <a:endParaRPr lang="fr-FR" sz="2000" dirty="0">
              <a:effectLst/>
              <a:latin typeface="+mj-lt"/>
              <a:ea typeface="Times New Roman" panose="02020603050405020304" pitchFamily="18" charset="0"/>
            </a:endParaRPr>
          </a:p>
          <a:p>
            <a:pPr marL="0" indent="0" algn="r" rtl="1">
              <a:spcAft>
                <a:spcPts val="0"/>
              </a:spcAft>
              <a:buNone/>
            </a:pPr>
            <a:r>
              <a:rPr lang="ar-TN" sz="2000" dirty="0">
                <a:effectLst/>
                <a:latin typeface="+mj-lt"/>
                <a:ea typeface="Times New Roman" panose="02020603050405020304" pitchFamily="18" charset="0"/>
              </a:rPr>
              <a:t>أو في أجل 15 يوما من تاريخ علمه بأي سبب من أسباب التجريح.</a:t>
            </a:r>
            <a:endParaRPr lang="fr-FR" sz="2000" dirty="0">
              <a:effectLst/>
              <a:latin typeface="+mj-lt"/>
              <a:ea typeface="Times New Roman" panose="02020603050405020304" pitchFamily="18" charset="0"/>
            </a:endParaRPr>
          </a:p>
          <a:p>
            <a:pPr marL="0" indent="0" algn="r" rtl="1">
              <a:spcAft>
                <a:spcPts val="0"/>
              </a:spcAft>
              <a:buNone/>
            </a:pPr>
            <a:r>
              <a:rPr lang="ar-TN" sz="2000" dirty="0">
                <a:effectLst/>
                <a:latin typeface="+mj-lt"/>
                <a:ea typeface="Times New Roman" panose="02020603050405020304" pitchFamily="18" charset="0"/>
              </a:rPr>
              <a:t>إذا لم يتخل المحكم المجرح فيه أو لم يوافق الطرف المقابل فإنه لطالب التجريح القيام وخلال 45 يوما من تاريخ تقديم عرضه القيام لدى محكمة الاستئناف بتونس النظر في مطلبه..</a:t>
            </a:r>
            <a:endParaRPr lang="fr-FR" sz="2000" dirty="0">
              <a:effectLst/>
              <a:latin typeface="+mj-lt"/>
              <a:ea typeface="Times New Roman" panose="02020603050405020304" pitchFamily="18" charset="0"/>
            </a:endParaRPr>
          </a:p>
          <a:p>
            <a:pPr marL="0" indent="0" algn="just">
              <a:buNone/>
            </a:pPr>
            <a:endParaRPr lang="fr-FR" dirty="0"/>
          </a:p>
          <a:p>
            <a:pPr marL="0" indent="0" algn="r">
              <a:buNone/>
            </a:pPr>
            <a:endParaRPr lang="fr-FR" dirty="0"/>
          </a:p>
        </p:txBody>
      </p:sp>
    </p:spTree>
    <p:extLst>
      <p:ext uri="{BB962C8B-B14F-4D97-AF65-F5344CB8AC3E}">
        <p14:creationId xmlns:p14="http://schemas.microsoft.com/office/powerpoint/2010/main" val="11459018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par>
                          <p:cTn id="20" fill="hold">
                            <p:stCondLst>
                              <p:cond delay="2000"/>
                            </p:stCondLst>
                            <p:childTnLst>
                              <p:par>
                                <p:cTn id="21" presetID="16" presetClass="entr" presetSubtype="21"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par>
                          <p:cTn id="24" fill="hold">
                            <p:stCondLst>
                              <p:cond delay="2500"/>
                            </p:stCondLst>
                            <p:childTnLst>
                              <p:par>
                                <p:cTn id="25" presetID="16" presetClass="entr" presetSubtype="21"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par>
                          <p:cTn id="28" fill="hold">
                            <p:stCondLst>
                              <p:cond delay="3000"/>
                            </p:stCondLst>
                            <p:childTnLst>
                              <p:par>
                                <p:cTn id="29" presetID="16" presetClass="entr" presetSubtype="21"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Vertical)">
                                      <p:cBhvr>
                                        <p:cTn id="31" dur="500"/>
                                        <p:tgtEl>
                                          <p:spTgt spid="3">
                                            <p:txEl>
                                              <p:pRg st="6" end="6"/>
                                            </p:txEl>
                                          </p:spTgt>
                                        </p:tgtEl>
                                      </p:cBhvr>
                                    </p:animEffect>
                                  </p:childTnLst>
                                </p:cTn>
                              </p:par>
                            </p:childTnLst>
                          </p:cTn>
                        </p:par>
                        <p:par>
                          <p:cTn id="32" fill="hold">
                            <p:stCondLst>
                              <p:cond delay="3500"/>
                            </p:stCondLst>
                            <p:childTnLst>
                              <p:par>
                                <p:cTn id="33" presetID="16" presetClass="entr" presetSubtype="21"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arn(inVertical)">
                                      <p:cBhvr>
                                        <p:cTn id="35" dur="500"/>
                                        <p:tgtEl>
                                          <p:spTgt spid="3">
                                            <p:txEl>
                                              <p:pRg st="7" end="7"/>
                                            </p:txEl>
                                          </p:spTgt>
                                        </p:tgtEl>
                                      </p:cBhvr>
                                    </p:animEffect>
                                  </p:childTnLst>
                                </p:cTn>
                              </p:par>
                            </p:childTnLst>
                          </p:cTn>
                        </p:par>
                        <p:par>
                          <p:cTn id="36" fill="hold">
                            <p:stCondLst>
                              <p:cond delay="4000"/>
                            </p:stCondLst>
                            <p:childTnLst>
                              <p:par>
                                <p:cTn id="37" presetID="16" presetClass="entr" presetSubtype="21" fill="hold"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arn(inVertical)">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38DE44C-3230-4E6C-AEEC-5A736FB58C88}"/>
              </a:ext>
            </a:extLst>
          </p:cNvPr>
          <p:cNvSpPr>
            <a:spLocks noGrp="1"/>
          </p:cNvSpPr>
          <p:nvPr>
            <p:ph idx="1"/>
          </p:nvPr>
        </p:nvSpPr>
        <p:spPr>
          <a:xfrm>
            <a:off x="466531" y="251928"/>
            <a:ext cx="11364685" cy="5925036"/>
          </a:xfrm>
        </p:spPr>
        <p:txBody>
          <a:bodyPr>
            <a:normAutofit fontScale="92500" lnSpcReduction="10000"/>
          </a:bodyPr>
          <a:lstStyle/>
          <a:p>
            <a:pPr marL="0" indent="0" algn="ctr" rtl="1">
              <a:spcAft>
                <a:spcPts val="0"/>
              </a:spcAft>
              <a:buNone/>
            </a:pPr>
            <a:r>
              <a:rPr lang="ar-TN" sz="4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t>الجهة المختصة بالنظر:</a:t>
            </a:r>
            <a:endParaRPr lang="fr-FR" sz="4000" dirty="0">
              <a:solidFill>
                <a:srgbClr val="FF0000"/>
              </a:solidFill>
              <a:effectLst/>
              <a:ea typeface="Times New Roman" panose="02020603050405020304" pitchFamily="18" charset="0"/>
              <a:cs typeface="Simplified Arabic" panose="02020603050405020304" pitchFamily="18" charset="-78"/>
            </a:endParaRPr>
          </a:p>
          <a:p>
            <a:pPr marL="0" indent="0" algn="just" rtl="1">
              <a:spcAft>
                <a:spcPts val="0"/>
              </a:spcAft>
              <a:buNone/>
            </a:pPr>
            <a:r>
              <a:rPr lang="ar-TN" sz="2200" dirty="0">
                <a:solidFill>
                  <a:srgbClr val="FF0000"/>
                </a:solidFill>
                <a:effectLst/>
                <a:ea typeface="Times New Roman" panose="02020603050405020304" pitchFamily="18" charset="0"/>
                <a:cs typeface="Simplified Arabic" panose="02020603050405020304" pitchFamily="18" charset="-78"/>
              </a:rPr>
              <a:t>في التحكيم الدولي محكمة الاستئناف بتونس </a:t>
            </a:r>
            <a:r>
              <a:rPr lang="ar-TN" sz="2200" dirty="0">
                <a:effectLst/>
                <a:ea typeface="Times New Roman" panose="02020603050405020304" pitchFamily="18" charset="0"/>
                <a:cs typeface="Simplified Arabic" panose="02020603050405020304" pitchFamily="18" charset="-78"/>
              </a:rPr>
              <a:t>هي صاحبة الاختصاص الأصلي </a:t>
            </a:r>
            <a:r>
              <a:rPr lang="ar-TN" sz="2200" dirty="0">
                <a:solidFill>
                  <a:srgbClr val="FF0000"/>
                </a:solidFill>
                <a:effectLst/>
                <a:ea typeface="Times New Roman" panose="02020603050405020304" pitchFamily="18" charset="0"/>
                <a:cs typeface="Simplified Arabic" panose="02020603050405020304" pitchFamily="18" charset="-78"/>
              </a:rPr>
              <a:t>إلا إذا أسند أطراف التحكيم البت في مطلب التجريح إلى مؤسسة تحكيمية معينة.</a:t>
            </a:r>
            <a:endParaRPr lang="fr-FR" sz="2200" dirty="0">
              <a:solidFill>
                <a:srgbClr val="FF0000"/>
              </a:solidFill>
              <a:effectLst/>
              <a:ea typeface="Times New Roman" panose="02020603050405020304" pitchFamily="18" charset="0"/>
              <a:cs typeface="Simplified Arabic" panose="02020603050405020304" pitchFamily="18" charset="-78"/>
            </a:endParaRPr>
          </a:p>
          <a:p>
            <a:pPr marL="0" indent="0" algn="just" rtl="1">
              <a:spcAft>
                <a:spcPts val="0"/>
              </a:spcAft>
              <a:buNone/>
            </a:pPr>
            <a:r>
              <a:rPr lang="ar-TN" sz="2200" dirty="0">
                <a:solidFill>
                  <a:srgbClr val="FF0000"/>
                </a:solidFill>
                <a:effectLst/>
                <a:ea typeface="Times New Roman" panose="02020603050405020304" pitchFamily="18" charset="0"/>
                <a:cs typeface="Simplified Arabic" panose="02020603050405020304" pitchFamily="18" charset="-78"/>
              </a:rPr>
              <a:t>في التحكيم الداخلي </a:t>
            </a:r>
            <a:r>
              <a:rPr lang="ar-TN" sz="2200" dirty="0">
                <a:effectLst/>
                <a:ea typeface="Times New Roman" panose="02020603050405020304" pitchFamily="18" charset="0"/>
                <a:cs typeface="Simplified Arabic" panose="02020603050405020304" pitchFamily="18" charset="-78"/>
              </a:rPr>
              <a:t>لا مجال لإسناد النظر في مطلب التجريح إلى غير</a:t>
            </a:r>
            <a:r>
              <a:rPr lang="ar-TN" sz="2200" dirty="0">
                <a:solidFill>
                  <a:srgbClr val="FF0000"/>
                </a:solidFill>
                <a:effectLst/>
                <a:ea typeface="Times New Roman" panose="02020603050405020304" pitchFamily="18" charset="0"/>
                <a:cs typeface="Simplified Arabic" panose="02020603050405020304" pitchFamily="18" charset="-78"/>
              </a:rPr>
              <a:t> المحكمة الابتدائية التي يوجد بدائرتها مقر التحكيم.</a:t>
            </a:r>
            <a:endParaRPr lang="fr-FR" sz="2200" dirty="0">
              <a:solidFill>
                <a:srgbClr val="FF0000"/>
              </a:solidFill>
              <a:effectLst/>
              <a:ea typeface="Times New Roman" panose="02020603050405020304" pitchFamily="18" charset="0"/>
              <a:cs typeface="Simplified Arabic" panose="02020603050405020304" pitchFamily="18" charset="-78"/>
            </a:endParaRPr>
          </a:p>
          <a:p>
            <a:pPr marL="0" indent="0" algn="ctr" rtl="1">
              <a:spcAft>
                <a:spcPts val="0"/>
              </a:spcAft>
              <a:buNone/>
            </a:pPr>
            <a:endParaRPr lang="ar-TN" sz="4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endParaRPr>
          </a:p>
          <a:p>
            <a:pPr marL="0" indent="0" algn="ctr" rtl="1">
              <a:spcAft>
                <a:spcPts val="0"/>
              </a:spcAft>
              <a:buNone/>
            </a:pPr>
            <a:r>
              <a:rPr lang="ar-TN" sz="4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t>طبيعة إجراءات التجريح (</a:t>
            </a:r>
            <a:r>
              <a:rPr lang="ar-TN" sz="4000" b="1" dirty="0" err="1">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t>إستعجالية</a:t>
            </a:r>
            <a:r>
              <a:rPr lang="ar-TN" sz="4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t> أم أصلية)؟</a:t>
            </a:r>
            <a:endParaRPr lang="fr-FR" sz="4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endParaRPr>
          </a:p>
          <a:p>
            <a:pPr marL="0" indent="0" algn="just" rtl="1">
              <a:spcAft>
                <a:spcPts val="0"/>
              </a:spcAft>
              <a:buNone/>
            </a:pPr>
            <a:r>
              <a:rPr lang="ar-TN" sz="2200" dirty="0">
                <a:effectLst/>
                <a:ea typeface="Times New Roman" panose="02020603050405020304" pitchFamily="18" charset="0"/>
                <a:cs typeface="Simplified Arabic" panose="02020603050405020304" pitchFamily="18" charset="-78"/>
              </a:rPr>
              <a:t>يثار التساؤل حول طبيعة الإجراءات عند إثارة التجريح هل يسلك إجراءات التقاضي الاستعجالي لضمان سرعة الفصل في النزاع </a:t>
            </a:r>
            <a:r>
              <a:rPr lang="ar-TN" sz="2200" dirty="0" err="1">
                <a:effectLst/>
                <a:ea typeface="Times New Roman" panose="02020603050405020304" pitchFamily="18" charset="0"/>
                <a:cs typeface="Simplified Arabic" panose="02020603050405020304" pitchFamily="18" charset="-78"/>
              </a:rPr>
              <a:t>التحكيمي</a:t>
            </a:r>
            <a:r>
              <a:rPr lang="ar-TN" sz="2200" dirty="0">
                <a:effectLst/>
                <a:ea typeface="Times New Roman" panose="02020603050405020304" pitchFamily="18" charset="0"/>
                <a:cs typeface="Simplified Arabic" panose="02020603050405020304" pitchFamily="18" charset="-78"/>
              </a:rPr>
              <a:t> أم الجنوح إلى التقاضي الأصلي وما يقتضيه من تأني وبطء في الفصل.</a:t>
            </a:r>
            <a:endParaRPr lang="fr-FR" sz="2200" dirty="0">
              <a:effectLst/>
              <a:ea typeface="Times New Roman" panose="02020603050405020304" pitchFamily="18" charset="0"/>
              <a:cs typeface="Simplified Arabic" panose="02020603050405020304" pitchFamily="18" charset="-78"/>
            </a:endParaRPr>
          </a:p>
          <a:p>
            <a:pPr marL="0" indent="0" algn="just" rtl="1">
              <a:spcAft>
                <a:spcPts val="0"/>
              </a:spcAft>
              <a:buNone/>
            </a:pPr>
            <a:r>
              <a:rPr lang="ar-TN" sz="2200" dirty="0">
                <a:effectLst/>
                <a:ea typeface="Times New Roman" panose="02020603050405020304" pitchFamily="18" charset="0"/>
                <a:cs typeface="Simplified Arabic" panose="02020603050405020304" pitchFamily="18" charset="-78"/>
              </a:rPr>
              <a:t>المشرع التونسي صلب مجلة التحكيم </a:t>
            </a:r>
            <a:r>
              <a:rPr lang="ar-TN" sz="2200" dirty="0">
                <a:solidFill>
                  <a:srgbClr val="FF0000"/>
                </a:solidFill>
                <a:effectLst/>
                <a:ea typeface="Times New Roman" panose="02020603050405020304" pitchFamily="18" charset="0"/>
                <a:cs typeface="Simplified Arabic" panose="02020603050405020304" pitchFamily="18" charset="-78"/>
              </a:rPr>
              <a:t>ترك غموضا </a:t>
            </a:r>
            <a:r>
              <a:rPr lang="ar-TN" sz="2200" dirty="0">
                <a:effectLst/>
                <a:ea typeface="Times New Roman" panose="02020603050405020304" pitchFamily="18" charset="0"/>
                <a:cs typeface="Simplified Arabic" panose="02020603050405020304" pitchFamily="18" charset="-78"/>
              </a:rPr>
              <a:t>مؤدي إلى التناقض فيما سطره من أحكام في التحكيم الداخلي والتحكيم الدولي.</a:t>
            </a:r>
            <a:endParaRPr lang="fr-FR" sz="2200" dirty="0">
              <a:effectLst/>
              <a:ea typeface="Times New Roman" panose="02020603050405020304" pitchFamily="18" charset="0"/>
              <a:cs typeface="Simplified Arabic" panose="02020603050405020304" pitchFamily="18" charset="-78"/>
            </a:endParaRPr>
          </a:p>
          <a:p>
            <a:pPr marL="0" indent="0" algn="just" rtl="1">
              <a:spcAft>
                <a:spcPts val="0"/>
              </a:spcAft>
              <a:buNone/>
            </a:pPr>
            <a:r>
              <a:rPr lang="ar-TN" sz="2200" dirty="0">
                <a:solidFill>
                  <a:srgbClr val="FF0000"/>
                </a:solidFill>
                <a:effectLst/>
                <a:ea typeface="Times New Roman" panose="02020603050405020304" pitchFamily="18" charset="0"/>
                <a:cs typeface="Simplified Arabic" panose="02020603050405020304" pitchFamily="18" charset="-78"/>
              </a:rPr>
              <a:t>الفصل 22 بخصوص التحكيم الداخلي أحال تطبيق أحكام مجلة المرتفعات المدنية والتجارية دون تدقيق</a:t>
            </a:r>
            <a:r>
              <a:rPr lang="ar-TN" sz="2200" dirty="0">
                <a:effectLst/>
                <a:ea typeface="Times New Roman" panose="02020603050405020304" pitchFamily="18" charset="0"/>
                <a:cs typeface="Simplified Arabic" panose="02020603050405020304" pitchFamily="18" charset="-78"/>
              </a:rPr>
              <a:t>.</a:t>
            </a:r>
            <a:endParaRPr lang="fr-FR" sz="2200" dirty="0">
              <a:effectLst/>
              <a:ea typeface="Times New Roman" panose="02020603050405020304" pitchFamily="18" charset="0"/>
              <a:cs typeface="Simplified Arabic" panose="02020603050405020304" pitchFamily="18" charset="-78"/>
            </a:endParaRPr>
          </a:p>
          <a:p>
            <a:pPr marL="0" indent="0" algn="just" rtl="1">
              <a:spcAft>
                <a:spcPts val="0"/>
              </a:spcAft>
              <a:buNone/>
            </a:pPr>
            <a:r>
              <a:rPr lang="ar-TN" sz="2200" dirty="0">
                <a:effectLst/>
                <a:ea typeface="Times New Roman" panose="02020603050405020304" pitchFamily="18" charset="0"/>
                <a:cs typeface="Simplified Arabic" panose="02020603050405020304" pitchFamily="18" charset="-78"/>
              </a:rPr>
              <a:t>وهو ما آثار الجدل حول أي الأحكام من مجلة المرافعات المدنية والتجارية التي يمكن اللجوء </a:t>
            </a:r>
            <a:r>
              <a:rPr lang="ar-TN" sz="2200" dirty="0">
                <a:solidFill>
                  <a:srgbClr val="FF0000"/>
                </a:solidFill>
                <a:effectLst/>
                <a:ea typeface="Times New Roman" panose="02020603050405020304" pitchFamily="18" charset="0"/>
                <a:cs typeface="Simplified Arabic" panose="02020603050405020304" pitchFamily="18" charset="-78"/>
              </a:rPr>
              <a:t>إليها هل الأحكام الأصلية الواردة بالفصل </a:t>
            </a:r>
            <a:r>
              <a:rPr lang="ar-TN" sz="2200" dirty="0">
                <a:effectLst/>
                <a:ea typeface="Times New Roman" panose="02020603050405020304" pitchFamily="18" charset="0"/>
                <a:cs typeface="Simplified Arabic" panose="02020603050405020304" pitchFamily="18" charset="-78"/>
              </a:rPr>
              <a:t>68 وما بعده وما تقتضيه من آجال مطولة لنشر الدعوى ثم لاستقرائها وانتهاء بفصلها أم </a:t>
            </a:r>
            <a:r>
              <a:rPr lang="ar-TN" sz="2200" dirty="0">
                <a:solidFill>
                  <a:srgbClr val="FF0000"/>
                </a:solidFill>
                <a:effectLst/>
                <a:ea typeface="Times New Roman" panose="02020603050405020304" pitchFamily="18" charset="0"/>
                <a:cs typeface="Simplified Arabic" panose="02020603050405020304" pitchFamily="18" charset="-78"/>
              </a:rPr>
              <a:t>إجراءات الفصل 201 </a:t>
            </a:r>
            <a:r>
              <a:rPr lang="ar-TN" sz="2200" dirty="0" err="1">
                <a:solidFill>
                  <a:srgbClr val="FF0000"/>
                </a:solidFill>
                <a:effectLst/>
                <a:ea typeface="Times New Roman" panose="02020603050405020304" pitchFamily="18" charset="0"/>
                <a:cs typeface="Simplified Arabic" panose="02020603050405020304" pitchFamily="18" charset="-78"/>
              </a:rPr>
              <a:t>الإستعجالية</a:t>
            </a:r>
            <a:r>
              <a:rPr lang="ar-TN" sz="2200" dirty="0">
                <a:effectLst/>
                <a:ea typeface="Times New Roman" panose="02020603050405020304" pitchFamily="18" charset="0"/>
                <a:cs typeface="Simplified Arabic" panose="02020603050405020304" pitchFamily="18" charset="-78"/>
              </a:rPr>
              <a:t>؟</a:t>
            </a:r>
            <a:endParaRPr lang="fr-FR" sz="2200" dirty="0">
              <a:effectLst/>
              <a:ea typeface="Times New Roman" panose="02020603050405020304" pitchFamily="18" charset="0"/>
              <a:cs typeface="Simplified Arabic" panose="02020603050405020304" pitchFamily="18" charset="-78"/>
            </a:endParaRPr>
          </a:p>
          <a:p>
            <a:pPr marL="0" indent="0" algn="just" rtl="1">
              <a:buNone/>
            </a:pPr>
            <a:r>
              <a:rPr lang="ar-TN" sz="2400" dirty="0">
                <a:effectLst/>
                <a:ea typeface="Times New Roman" panose="02020603050405020304" pitchFamily="18" charset="0"/>
                <a:cs typeface="Simplified Arabic" panose="02020603050405020304" pitchFamily="18" charset="-78"/>
              </a:rPr>
              <a:t>في التحكيم الدولي </a:t>
            </a:r>
            <a:r>
              <a:rPr lang="ar-TN" sz="2400" dirty="0" err="1">
                <a:effectLst/>
                <a:ea typeface="Times New Roman" panose="02020603050405020304" pitchFamily="18" charset="0"/>
                <a:cs typeface="Simplified Arabic" panose="02020603050405020304" pitchFamily="18" charset="-78"/>
              </a:rPr>
              <a:t>إعتبرت</a:t>
            </a:r>
            <a:r>
              <a:rPr lang="ar-TN" sz="2400" dirty="0">
                <a:effectLst/>
                <a:ea typeface="Times New Roman" panose="02020603050405020304" pitchFamily="18" charset="0"/>
                <a:cs typeface="Simplified Arabic" panose="02020603050405020304" pitchFamily="18" charset="-78"/>
              </a:rPr>
              <a:t> محكمة </a:t>
            </a:r>
            <a:r>
              <a:rPr lang="ar-TN" sz="2400" dirty="0" err="1">
                <a:effectLst/>
                <a:ea typeface="Times New Roman" panose="02020603050405020304" pitchFamily="18" charset="0"/>
                <a:cs typeface="Simplified Arabic" panose="02020603050405020304" pitchFamily="18" charset="-78"/>
              </a:rPr>
              <a:t>الإستئناف</a:t>
            </a:r>
            <a:r>
              <a:rPr lang="ar-TN" sz="2400" dirty="0">
                <a:effectLst/>
                <a:ea typeface="Times New Roman" panose="02020603050405020304" pitchFamily="18" charset="0"/>
                <a:cs typeface="Simplified Arabic" panose="02020603050405020304" pitchFamily="18" charset="-78"/>
              </a:rPr>
              <a:t> بتونس في قرار لها صادر في 21/12/2000 أنه " يؤخذ من أحكام مجلة التحكيم أن نية المشرع متجهة إلى </a:t>
            </a:r>
            <a:r>
              <a:rPr lang="ar-TN" sz="2400" dirty="0">
                <a:solidFill>
                  <a:srgbClr val="FF0000"/>
                </a:solidFill>
                <a:effectLst/>
                <a:ea typeface="Times New Roman" panose="02020603050405020304" pitchFamily="18" charset="0"/>
                <a:cs typeface="Simplified Arabic" panose="02020603050405020304" pitchFamily="18" charset="-78"/>
              </a:rPr>
              <a:t>تخصيص الرئيس الأول لمحكمة الاستئناف بتونس </a:t>
            </a:r>
            <a:r>
              <a:rPr lang="ar-TN" sz="2400" dirty="0">
                <a:effectLst/>
                <a:ea typeface="Times New Roman" panose="02020603050405020304" pitchFamily="18" charset="0"/>
                <a:cs typeface="Simplified Arabic" panose="02020603050405020304" pitchFamily="18" charset="-78"/>
              </a:rPr>
              <a:t>بالنظر في جميع الصعوبات المتعلقة بالتحكيم الدولي </a:t>
            </a:r>
            <a:r>
              <a:rPr lang="ar-TN" sz="2400" dirty="0">
                <a:solidFill>
                  <a:srgbClr val="FF0000"/>
                </a:solidFill>
                <a:effectLst/>
                <a:ea typeface="Times New Roman" panose="02020603050405020304" pitchFamily="18" charset="0"/>
                <a:cs typeface="Simplified Arabic" panose="02020603050405020304" pitchFamily="18" charset="-78"/>
              </a:rPr>
              <a:t>وإصدار القرارات الاستعجالية اللازمة لبلوغ الغاية المنشودة وهي صدور قرار تحكيمي بين الأطراف المتنازعة في أقرب وقت ممكن".</a:t>
            </a:r>
            <a:endParaRPr lang="fr-FR" sz="2400" dirty="0">
              <a:solidFill>
                <a:srgbClr val="FF0000"/>
              </a:solidFill>
              <a:effectLst/>
              <a:ea typeface="Times New Roman" panose="02020603050405020304" pitchFamily="18" charset="0"/>
              <a:cs typeface="Simplified Arabic" panose="02020603050405020304" pitchFamily="18" charset="-78"/>
            </a:endParaRPr>
          </a:p>
          <a:p>
            <a:pPr marL="0" indent="0" algn="just" rtl="1">
              <a:spcAft>
                <a:spcPts val="0"/>
              </a:spcAft>
              <a:buNone/>
            </a:pPr>
            <a:endParaRPr lang="fr-FR" sz="2200" dirty="0">
              <a:effectLst/>
              <a:ea typeface="Times New Roman" panose="02020603050405020304" pitchFamily="18" charset="0"/>
              <a:cs typeface="Simplified Arabic" panose="02020603050405020304" pitchFamily="18" charset="-78"/>
            </a:endParaRPr>
          </a:p>
          <a:p>
            <a:pPr marL="0" indent="0" algn="r">
              <a:buNone/>
            </a:pPr>
            <a:endParaRPr lang="fr-FR" dirty="0"/>
          </a:p>
        </p:txBody>
      </p:sp>
    </p:spTree>
    <p:extLst>
      <p:ext uri="{BB962C8B-B14F-4D97-AF65-F5344CB8AC3E}">
        <p14:creationId xmlns:p14="http://schemas.microsoft.com/office/powerpoint/2010/main" val="364406450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par>
                                <p:cTn id="12" presetID="22" presetClass="entr" presetSubtype="4" fill="hold"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down)">
                                      <p:cBhvr>
                                        <p:cTn id="14" dur="500"/>
                                        <p:tgtEl>
                                          <p:spTgt spid="3">
                                            <p:txEl>
                                              <p:pRg st="2" end="2"/>
                                            </p:txEl>
                                          </p:spTgt>
                                        </p:tgtEl>
                                      </p:cBhvr>
                                    </p:animEffect>
                                  </p:childTnLst>
                                </p:cTn>
                              </p:par>
                            </p:childTnLst>
                          </p:cTn>
                        </p:par>
                        <p:par>
                          <p:cTn id="15" fill="hold">
                            <p:stCondLst>
                              <p:cond delay="1000"/>
                            </p:stCondLst>
                            <p:childTnLst>
                              <p:par>
                                <p:cTn id="16" presetID="26" presetClass="emph" presetSubtype="0" fill="hold" nodeType="afterEffect">
                                  <p:stCondLst>
                                    <p:cond delay="0"/>
                                  </p:stCondLst>
                                  <p:childTnLst>
                                    <p:animEffect transition="out" filter="fade">
                                      <p:cBhvr>
                                        <p:cTn id="17" dur="500" tmFilter="0, 0; .2, .5; .8, .5; 1, 0"/>
                                        <p:tgtEl>
                                          <p:spTgt spid="3">
                                            <p:txEl>
                                              <p:pRg st="4" end="4"/>
                                            </p:txEl>
                                          </p:spTgt>
                                        </p:tgtEl>
                                      </p:cBhvr>
                                    </p:animEffect>
                                    <p:animScale>
                                      <p:cBhvr>
                                        <p:cTn id="18" dur="250" autoRev="1" fill="hold"/>
                                        <p:tgtEl>
                                          <p:spTgt spid="3">
                                            <p:txEl>
                                              <p:pRg st="4" end="4"/>
                                            </p:txEl>
                                          </p:spTgt>
                                        </p:tgtEl>
                                      </p:cBhvr>
                                      <p:by x="105000" y="105000"/>
                                    </p:animScale>
                                  </p:childTnLst>
                                </p:cTn>
                              </p:par>
                            </p:childTnLst>
                          </p:cTn>
                        </p:par>
                        <p:par>
                          <p:cTn id="19" fill="hold">
                            <p:stCondLst>
                              <p:cond delay="1500"/>
                            </p:stCondLst>
                            <p:childTnLst>
                              <p:par>
                                <p:cTn id="20" presetID="22" presetClass="entr" presetSubtype="4" fill="hold" nodeType="after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par>
                          <p:cTn id="23" fill="hold">
                            <p:stCondLst>
                              <p:cond delay="2000"/>
                            </p:stCondLst>
                            <p:childTnLst>
                              <p:par>
                                <p:cTn id="24" presetID="22" presetClass="entr" presetSubtype="4" fill="hold" nodeType="after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wipe(down)">
                                      <p:cBhvr>
                                        <p:cTn id="26" dur="500"/>
                                        <p:tgtEl>
                                          <p:spTgt spid="3">
                                            <p:txEl>
                                              <p:pRg st="6" end="6"/>
                                            </p:txEl>
                                          </p:spTgt>
                                        </p:tgtEl>
                                      </p:cBhvr>
                                    </p:animEffect>
                                  </p:childTnLst>
                                </p:cTn>
                              </p:par>
                              <p:par>
                                <p:cTn id="27" presetID="2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wipe(down)">
                                      <p:cBhvr>
                                        <p:cTn id="29" dur="500"/>
                                        <p:tgtEl>
                                          <p:spTgt spid="3">
                                            <p:txEl>
                                              <p:pRg st="7" end="7"/>
                                            </p:txEl>
                                          </p:spTgt>
                                        </p:tgtEl>
                                      </p:cBhvr>
                                    </p:animEffect>
                                  </p:childTnLst>
                                </p:cTn>
                              </p:par>
                            </p:childTnLst>
                          </p:cTn>
                        </p:par>
                        <p:par>
                          <p:cTn id="30" fill="hold">
                            <p:stCondLst>
                              <p:cond delay="2500"/>
                            </p:stCondLst>
                            <p:childTnLst>
                              <p:par>
                                <p:cTn id="31" presetID="22" presetClass="entr" presetSubtype="4" fill="hold" nodeType="after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wipe(down)">
                                      <p:cBhvr>
                                        <p:cTn id="33" dur="500"/>
                                        <p:tgtEl>
                                          <p:spTgt spid="3">
                                            <p:txEl>
                                              <p:pRg st="8" end="8"/>
                                            </p:txEl>
                                          </p:spTgt>
                                        </p:tgtEl>
                                      </p:cBhvr>
                                    </p:animEffect>
                                  </p:childTnLst>
                                </p:cTn>
                              </p:par>
                              <p:par>
                                <p:cTn id="34" presetID="22" presetClass="entr" presetSubtype="4"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wipe(down)">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8E0BE22-1A18-4964-A79D-A91C18C4E092}"/>
              </a:ext>
            </a:extLst>
          </p:cNvPr>
          <p:cNvSpPr>
            <a:spLocks noGrp="1"/>
          </p:cNvSpPr>
          <p:nvPr>
            <p:ph idx="1"/>
          </p:nvPr>
        </p:nvSpPr>
        <p:spPr>
          <a:xfrm>
            <a:off x="247650" y="228600"/>
            <a:ext cx="11601450" cy="5948363"/>
          </a:xfrm>
        </p:spPr>
        <p:txBody>
          <a:bodyPr>
            <a:normAutofit/>
          </a:bodyPr>
          <a:lstStyle/>
          <a:p>
            <a:pPr marL="0" lvl="0" indent="0" algn="just" rtl="1">
              <a:spcAft>
                <a:spcPts val="0"/>
              </a:spcAft>
              <a:buNone/>
            </a:pPr>
            <a:endParaRPr lang="fr-FR" sz="1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effectLst/>
                <a:latin typeface="+mj-lt"/>
                <a:ea typeface="Times New Roman" panose="02020603050405020304" pitchFamily="18" charset="0"/>
                <a:cs typeface="Simplified Arabic" panose="02020603050405020304" pitchFamily="18" charset="-78"/>
              </a:rPr>
              <a:t>هذا الموقف الذي حرص على اعتبار إجراءات التجريح تكون حصريا </a:t>
            </a:r>
            <a:r>
              <a:rPr lang="ar-TN" sz="2000" dirty="0" err="1">
                <a:effectLst/>
                <a:latin typeface="+mj-lt"/>
                <a:ea typeface="Times New Roman" panose="02020603050405020304" pitchFamily="18" charset="0"/>
                <a:cs typeface="Simplified Arabic" panose="02020603050405020304" pitchFamily="18" charset="-78"/>
              </a:rPr>
              <a:t>إستعجالية</a:t>
            </a:r>
            <a:r>
              <a:rPr lang="ar-TN" sz="2000" dirty="0">
                <a:effectLst/>
                <a:latin typeface="+mj-lt"/>
                <a:ea typeface="Times New Roman" panose="02020603050405020304" pitchFamily="18" charset="0"/>
                <a:cs typeface="Simplified Arabic" panose="02020603050405020304" pitchFamily="18" charset="-78"/>
              </a:rPr>
              <a:t> يتماشى مع إرادة المشرع صلب الفصل 58 – 3- كما شدد على أن "يكون الحكم الصادر في الموضوع غير قابل لأي وجه من أوجه الطعن".</a:t>
            </a:r>
            <a:endParaRPr lang="fr-FR" sz="2000" dirty="0">
              <a:effectLst/>
              <a:latin typeface="+mj-lt"/>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effectLst/>
                <a:latin typeface="+mj-lt"/>
                <a:ea typeface="Times New Roman" panose="02020603050405020304" pitchFamily="18" charset="0"/>
                <a:cs typeface="Simplified Arabic" panose="02020603050405020304" pitchFamily="18" charset="-78"/>
              </a:rPr>
              <a:t>يبقى الجدل مفتوح في مادة التحكيم الداخلي قائما </a:t>
            </a:r>
            <a:r>
              <a:rPr lang="ar-TN" sz="2000" dirty="0" err="1">
                <a:effectLst/>
                <a:latin typeface="+mj-lt"/>
                <a:ea typeface="Times New Roman" panose="02020603050405020304" pitchFamily="18" charset="0"/>
                <a:cs typeface="Simplified Arabic" panose="02020603050405020304" pitchFamily="18" charset="-78"/>
              </a:rPr>
              <a:t>لاطلاقية</a:t>
            </a:r>
            <a:r>
              <a:rPr lang="ar-TN" sz="2000" dirty="0">
                <a:effectLst/>
                <a:latin typeface="+mj-lt"/>
                <a:ea typeface="Times New Roman" panose="02020603050405020304" pitchFamily="18" charset="0"/>
                <a:cs typeface="Simplified Arabic" panose="02020603050405020304" pitchFamily="18" charset="-78"/>
              </a:rPr>
              <a:t> الإحالة على أحكام مجلة المرافعات المدنية والتجارية إلا أن الرأي الصائب هو إعمال القاعدة الكلية الواردة بالفصل 532 م إ ع بالبحث عن إرادة واضع القانون.</a:t>
            </a:r>
            <a:endParaRPr lang="fr-FR" sz="2000" dirty="0">
              <a:effectLst/>
              <a:latin typeface="+mj-lt"/>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effectLst/>
                <a:latin typeface="+mj-lt"/>
                <a:ea typeface="Times New Roman" panose="02020603050405020304" pitchFamily="18" charset="0"/>
                <a:cs typeface="Simplified Arabic" panose="02020603050405020304" pitchFamily="18" charset="-78"/>
              </a:rPr>
              <a:t>و بالتالي فانه يتجه الرجوع الى البحث عن هذه الإرادة في الفصول ذات الاتصال بتعيين المحكم فنجد ان </a:t>
            </a:r>
            <a:r>
              <a:rPr lang="ar-TN" sz="2000" dirty="0">
                <a:solidFill>
                  <a:srgbClr val="FF0000"/>
                </a:solidFill>
                <a:effectLst/>
                <a:latin typeface="+mj-lt"/>
                <a:ea typeface="Times New Roman" panose="02020603050405020304" pitchFamily="18" charset="0"/>
                <a:cs typeface="Simplified Arabic" panose="02020603050405020304" pitchFamily="18" charset="-78"/>
              </a:rPr>
              <a:t>الفصل 18 اقتضى أن تعيين المحكم الثالث و في صورة عدم الاتفاق بين الطرفين يكون بقرار استعجالي غير قابل لأي وجه من الطعن </a:t>
            </a:r>
            <a:r>
              <a:rPr lang="ar-TN" sz="2000" dirty="0">
                <a:effectLst/>
                <a:latin typeface="+mj-lt"/>
                <a:ea typeface="Times New Roman" panose="02020603050405020304" pitchFamily="18" charset="0"/>
                <a:cs typeface="Simplified Arabic" panose="02020603050405020304" pitchFamily="18" charset="-78"/>
              </a:rPr>
              <a:t>وهو ما يرجح أن يكون العزل بشكل متوازي أي بقرار استعجالي الا أنه في مادة الإجراءات يبقى التعهد محصورا بالنص.</a:t>
            </a:r>
            <a:endParaRPr lang="fr-FR" sz="2000" dirty="0">
              <a:effectLst/>
              <a:latin typeface="+mj-lt"/>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solidFill>
                  <a:srgbClr val="FF0000"/>
                </a:solidFill>
                <a:effectLst/>
                <a:latin typeface="+mj-lt"/>
                <a:ea typeface="Times New Roman" panose="02020603050405020304" pitchFamily="18" charset="0"/>
                <a:cs typeface="Simplified Arabic" panose="02020603050405020304" pitchFamily="18" charset="-78"/>
              </a:rPr>
              <a:t>وفي مادة التحكيم فبقدر حرص المشرع على ضمان شفافية عملية التحكيم بالتثبت في حياد المحكمين فإن ذلك يكون ضرورة ومحصورا بالزمن اللازم والمعقول للفصل في النزاع </a:t>
            </a:r>
            <a:r>
              <a:rPr lang="ar-TN" sz="2000" dirty="0" err="1">
                <a:solidFill>
                  <a:srgbClr val="FF0000"/>
                </a:solidFill>
                <a:effectLst/>
                <a:latin typeface="+mj-lt"/>
                <a:ea typeface="Times New Roman" panose="02020603050405020304" pitchFamily="18" charset="0"/>
                <a:cs typeface="Simplified Arabic" panose="02020603050405020304" pitchFamily="18" charset="-78"/>
              </a:rPr>
              <a:t>التحكيمي</a:t>
            </a:r>
            <a:r>
              <a:rPr lang="ar-TN" sz="2000" dirty="0">
                <a:solidFill>
                  <a:srgbClr val="FF0000"/>
                </a:solidFill>
                <a:effectLst/>
                <a:latin typeface="+mj-lt"/>
                <a:ea typeface="Times New Roman" panose="02020603050405020304" pitchFamily="18" charset="0"/>
                <a:cs typeface="Simplified Arabic" panose="02020603050405020304" pitchFamily="18" charset="-78"/>
              </a:rPr>
              <a:t> ومنه النزاع الأصلي لطرفي الخصومة بما يتجه حصر اختصاص نزاع التجريح في مادة التحكيم لدى القضاء الاستعجالي والذي تكون أيضا قرارته بمنأى عن إمكانية الطعن في الحكم الصادر عنه بأي وجه من أوجه الطعن.</a:t>
            </a:r>
            <a:endParaRPr lang="fr-FR" sz="2000" dirty="0">
              <a:solidFill>
                <a:srgbClr val="FF0000"/>
              </a:solidFill>
              <a:effectLst/>
              <a:latin typeface="+mj-lt"/>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solidFill>
                  <a:srgbClr val="FF0000"/>
                </a:solidFill>
                <a:effectLst/>
                <a:latin typeface="+mj-lt"/>
                <a:ea typeface="Times New Roman" panose="02020603050405020304" pitchFamily="18" charset="0"/>
                <a:cs typeface="Simplified Arabic" panose="02020603050405020304" pitchFamily="18" charset="-78"/>
              </a:rPr>
              <a:t>وإزاء هذا الغموض التشريعي فإنه من الأفضل أن يتدخل المشرع وينقح أحكام هذه المواد بحصر </a:t>
            </a:r>
            <a:r>
              <a:rPr lang="ar-TN" sz="2000" dirty="0" err="1">
                <a:solidFill>
                  <a:srgbClr val="FF0000"/>
                </a:solidFill>
                <a:effectLst/>
                <a:latin typeface="+mj-lt"/>
                <a:ea typeface="Times New Roman" panose="02020603050405020304" pitchFamily="18" charset="0"/>
                <a:cs typeface="Simplified Arabic" panose="02020603050405020304" pitchFamily="18" charset="-78"/>
              </a:rPr>
              <a:t>إختصاص</a:t>
            </a:r>
            <a:r>
              <a:rPr lang="ar-TN" sz="2000" dirty="0">
                <a:solidFill>
                  <a:srgbClr val="FF0000"/>
                </a:solidFill>
                <a:effectLst/>
                <a:latin typeface="+mj-lt"/>
                <a:ea typeface="Times New Roman" panose="02020603050405020304" pitchFamily="18" charset="0"/>
                <a:cs typeface="Simplified Arabic" panose="02020603050405020304" pitchFamily="18" charset="-78"/>
              </a:rPr>
              <a:t> النظر فيها للقضاء الاستعجالي سواء لدى رئيس المحكمة </a:t>
            </a:r>
            <a:r>
              <a:rPr lang="ar-TN" sz="2000" dirty="0" err="1">
                <a:solidFill>
                  <a:srgbClr val="FF0000"/>
                </a:solidFill>
                <a:effectLst/>
                <a:latin typeface="+mj-lt"/>
                <a:ea typeface="Times New Roman" panose="02020603050405020304" pitchFamily="18" charset="0"/>
                <a:cs typeface="Simplified Arabic" panose="02020603050405020304" pitchFamily="18" charset="-78"/>
              </a:rPr>
              <a:t>الإبتدائية</a:t>
            </a:r>
            <a:r>
              <a:rPr lang="ar-TN" sz="2000" dirty="0">
                <a:solidFill>
                  <a:srgbClr val="FF0000"/>
                </a:solidFill>
                <a:effectLst/>
                <a:latin typeface="+mj-lt"/>
                <a:ea typeface="Times New Roman" panose="02020603050405020304" pitchFamily="18" charset="0"/>
                <a:cs typeface="Simplified Arabic" panose="02020603050405020304" pitchFamily="18" charset="-78"/>
              </a:rPr>
              <a:t> بالنسبة للتحكيم الداخلي ولدى الرئيس الأول لمحكمة الاستئناف بتونس بالنسبة للتحكيم الدولي مع التأكيد في </a:t>
            </a:r>
            <a:r>
              <a:rPr lang="ar-TN" sz="2000" dirty="0" err="1">
                <a:solidFill>
                  <a:srgbClr val="FF0000"/>
                </a:solidFill>
                <a:effectLst/>
                <a:latin typeface="+mj-lt"/>
                <a:ea typeface="Times New Roman" panose="02020603050405020304" pitchFamily="18" charset="0"/>
                <a:cs typeface="Simplified Arabic" panose="02020603050405020304" pitchFamily="18" charset="-78"/>
              </a:rPr>
              <a:t>الاجرائين</a:t>
            </a:r>
            <a:r>
              <a:rPr lang="ar-TN" sz="2000" dirty="0">
                <a:solidFill>
                  <a:srgbClr val="FF0000"/>
                </a:solidFill>
                <a:effectLst/>
                <a:latin typeface="+mj-lt"/>
                <a:ea typeface="Times New Roman" panose="02020603050405020304" pitchFamily="18" charset="0"/>
                <a:cs typeface="Simplified Arabic" panose="02020603050405020304" pitchFamily="18" charset="-78"/>
              </a:rPr>
              <a:t> أن الحكم الصادر يكون غير قابل لأي وجه من أوجه الطعن.</a:t>
            </a:r>
            <a:endParaRPr lang="fr-FR" sz="2000" dirty="0">
              <a:solidFill>
                <a:srgbClr val="FF0000"/>
              </a:solidFill>
              <a:effectLst/>
              <a:latin typeface="+mj-lt"/>
              <a:ea typeface="Times New Roman" panose="02020603050405020304" pitchFamily="18" charset="0"/>
              <a:cs typeface="Simplified Arabic" panose="02020603050405020304" pitchFamily="18" charset="-78"/>
            </a:endParaRPr>
          </a:p>
          <a:p>
            <a:pPr marL="0" indent="0">
              <a:buNone/>
            </a:pPr>
            <a:endParaRPr lang="fr-FR" dirty="0"/>
          </a:p>
        </p:txBody>
      </p:sp>
    </p:spTree>
    <p:extLst>
      <p:ext uri="{BB962C8B-B14F-4D97-AF65-F5344CB8AC3E}">
        <p14:creationId xmlns:p14="http://schemas.microsoft.com/office/powerpoint/2010/main" val="324305032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down)">
                                      <p:cBhvr>
                                        <p:cTn id="11" dur="500"/>
                                        <p:tgtEl>
                                          <p:spTgt spid="3">
                                            <p:txEl>
                                              <p:pRg st="2" end="2"/>
                                            </p:txEl>
                                          </p:spTgt>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anim calcmode="lin" valueType="num">
                                      <p:cBhvr>
                                        <p:cTn id="1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42" presetClass="entr" presetSubtype="0" fill="hold"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752F68-A482-4FB4-90B0-C362617BCD7F}"/>
              </a:ext>
            </a:extLst>
          </p:cNvPr>
          <p:cNvSpPr>
            <a:spLocks noGrp="1"/>
          </p:cNvSpPr>
          <p:nvPr>
            <p:ph type="title"/>
          </p:nvPr>
        </p:nvSpPr>
        <p:spPr/>
        <p:txBody>
          <a:bodyPr>
            <a:normAutofit/>
          </a:bodyPr>
          <a:lstStyle/>
          <a:p>
            <a:pPr algn="ctr"/>
            <a:br>
              <a:rPr lang="fr-FR" sz="4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br>
            <a:endParaRPr lang="fr-FR" sz="4000" b="1" dirty="0">
              <a:solidFill>
                <a:srgbClr val="0070C0"/>
              </a:solidFill>
              <a:latin typeface="Arabic Typesetting" panose="03020402040406030203" pitchFamily="66" charset="-78"/>
              <a:cs typeface="Arabic Typesetting" panose="03020402040406030203" pitchFamily="66" charset="-78"/>
            </a:endParaRPr>
          </a:p>
        </p:txBody>
      </p:sp>
      <p:sp>
        <p:nvSpPr>
          <p:cNvPr id="3" name="Espace réservé du contenu 2">
            <a:extLst>
              <a:ext uri="{FF2B5EF4-FFF2-40B4-BE49-F238E27FC236}">
                <a16:creationId xmlns:a16="http://schemas.microsoft.com/office/drawing/2014/main" id="{EF364A63-7B19-4A3C-A952-320562995C00}"/>
              </a:ext>
            </a:extLst>
          </p:cNvPr>
          <p:cNvSpPr>
            <a:spLocks noGrp="1"/>
          </p:cNvSpPr>
          <p:nvPr>
            <p:ph idx="1"/>
          </p:nvPr>
        </p:nvSpPr>
        <p:spPr>
          <a:xfrm>
            <a:off x="76201" y="466725"/>
            <a:ext cx="11801474" cy="5710238"/>
          </a:xfrm>
        </p:spPr>
        <p:txBody>
          <a:bodyPr/>
          <a:lstStyle/>
          <a:p>
            <a:pPr marL="0" indent="0" algn="ctr" rtl="1">
              <a:spcAft>
                <a:spcPts val="0"/>
              </a:spcAft>
              <a:buNone/>
            </a:pPr>
            <a:r>
              <a:rPr lang="ar-TN" sz="4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t>آثار مباشرة التجريح</a:t>
            </a:r>
            <a:r>
              <a:rPr lang="ar-TN" sz="2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t>:</a:t>
            </a:r>
            <a:endParaRPr lang="ar-TN" sz="2000" dirty="0">
              <a:effectLst/>
              <a:latin typeface="+mj-lt"/>
              <a:ea typeface="Times New Roman" panose="02020603050405020304" pitchFamily="18" charset="0"/>
              <a:cs typeface="Simplified Arabic" panose="02020603050405020304" pitchFamily="18" charset="-78"/>
            </a:endParaRPr>
          </a:p>
          <a:p>
            <a:pPr marL="0" indent="0" algn="just" rtl="1">
              <a:spcAft>
                <a:spcPts val="0"/>
              </a:spcAft>
              <a:buNone/>
            </a:pPr>
            <a:r>
              <a:rPr lang="ar-TN" sz="2000" dirty="0">
                <a:effectLst/>
                <a:latin typeface="+mj-lt"/>
                <a:ea typeface="Times New Roman" panose="02020603050405020304" pitchFamily="18" charset="0"/>
                <a:cs typeface="Simplified Arabic" panose="02020603050405020304" pitchFamily="18" charset="-78"/>
              </a:rPr>
              <a:t>يميز بين الأثر على تواصل عملية التحكيم لتقديم المطلب في التجريح ثم أثر الحكم الصادر عن مطلب التجريح.</a:t>
            </a:r>
            <a:endParaRPr lang="fr-FR" sz="2000" dirty="0">
              <a:latin typeface="+mj-lt"/>
              <a:ea typeface="Times New Roman" panose="02020603050405020304" pitchFamily="18" charset="0"/>
              <a:cs typeface="Simplified Arabic" panose="02020603050405020304" pitchFamily="18" charset="-78"/>
            </a:endParaRPr>
          </a:p>
          <a:p>
            <a:pPr marL="0" indent="0" algn="just" rtl="1">
              <a:spcAft>
                <a:spcPts val="0"/>
              </a:spcAft>
              <a:buNone/>
            </a:pPr>
            <a:r>
              <a:rPr lang="ar-TN" sz="2000" dirty="0">
                <a:solidFill>
                  <a:srgbClr val="FF0000"/>
                </a:solidFill>
                <a:effectLst/>
                <a:latin typeface="+mj-lt"/>
                <a:ea typeface="Times New Roman" panose="02020603050405020304" pitchFamily="18" charset="0"/>
                <a:cs typeface="Simplified Arabic" panose="02020603050405020304" pitchFamily="18" charset="-78"/>
              </a:rPr>
              <a:t>توقيف النظر لتقديم المطلب في التجريح:</a:t>
            </a:r>
            <a:endParaRPr lang="fr-FR" sz="2000" dirty="0">
              <a:solidFill>
                <a:srgbClr val="FF0000"/>
              </a:solidFill>
              <a:effectLst/>
              <a:latin typeface="+mj-lt"/>
              <a:ea typeface="Times New Roman" panose="02020603050405020304" pitchFamily="18" charset="0"/>
              <a:cs typeface="Simplified Arabic" panose="02020603050405020304" pitchFamily="18" charset="-78"/>
            </a:endParaRPr>
          </a:p>
          <a:p>
            <a:pPr marL="0" indent="0" algn="just" rtl="1">
              <a:spcAft>
                <a:spcPts val="0"/>
              </a:spcAft>
              <a:buNone/>
            </a:pPr>
            <a:r>
              <a:rPr lang="ar-TN" sz="2000" dirty="0">
                <a:effectLst/>
                <a:latin typeface="+mj-lt"/>
                <a:ea typeface="Times New Roman" panose="02020603050405020304" pitchFamily="18" charset="0"/>
                <a:cs typeface="Simplified Arabic" panose="02020603050405020304" pitchFamily="18" charset="-78"/>
              </a:rPr>
              <a:t>الفصل (25) بخصوص التحكيم الداخلي " </a:t>
            </a:r>
            <a:r>
              <a:rPr lang="ar-TN" sz="2000" dirty="0">
                <a:solidFill>
                  <a:srgbClr val="FF0000"/>
                </a:solidFill>
                <a:effectLst/>
                <a:latin typeface="+mj-lt"/>
                <a:ea typeface="Times New Roman" panose="02020603050405020304" pitchFamily="18" charset="0"/>
                <a:cs typeface="Simplified Arabic" panose="02020603050405020304" pitchFamily="18" charset="-78"/>
              </a:rPr>
              <a:t>تتوقف إجراءات التحكيم </a:t>
            </a:r>
            <a:r>
              <a:rPr lang="ar-TN" sz="2000" dirty="0">
                <a:effectLst/>
                <a:latin typeface="+mj-lt"/>
                <a:ea typeface="Times New Roman" panose="02020603050405020304" pitchFamily="18" charset="0"/>
                <a:cs typeface="Simplified Arabic" panose="02020603050405020304" pitchFamily="18" charset="-78"/>
              </a:rPr>
              <a:t>إذا قدم طلب في عزل المحكم أو في التجريح فيه إلى حين البت في المطلب"</a:t>
            </a:r>
            <a:endParaRPr lang="fr-FR" sz="2000" dirty="0">
              <a:effectLst/>
              <a:latin typeface="+mj-lt"/>
              <a:ea typeface="Times New Roman" panose="02020603050405020304" pitchFamily="18" charset="0"/>
              <a:cs typeface="Simplified Arabic" panose="02020603050405020304" pitchFamily="18" charset="-78"/>
            </a:endParaRPr>
          </a:p>
          <a:p>
            <a:pPr marL="0" indent="0" algn="just" rtl="1">
              <a:spcAft>
                <a:spcPts val="0"/>
              </a:spcAft>
              <a:buNone/>
            </a:pPr>
            <a:r>
              <a:rPr lang="ar-TN" sz="2000" dirty="0">
                <a:effectLst/>
                <a:latin typeface="+mj-lt"/>
                <a:ea typeface="Times New Roman" panose="02020603050405020304" pitchFamily="18" charset="0"/>
                <a:cs typeface="Simplified Arabic" panose="02020603050405020304" pitchFamily="18" charset="-78"/>
              </a:rPr>
              <a:t>الفصل (58 -3) " .... في انتظار الحكم المذكور </a:t>
            </a:r>
            <a:r>
              <a:rPr lang="ar-TN" sz="2000" dirty="0">
                <a:solidFill>
                  <a:srgbClr val="FF0000"/>
                </a:solidFill>
                <a:effectLst/>
                <a:latin typeface="+mj-lt"/>
                <a:ea typeface="Times New Roman" panose="02020603050405020304" pitchFamily="18" charset="0"/>
                <a:cs typeface="Simplified Arabic" panose="02020603050405020304" pitchFamily="18" charset="-78"/>
              </a:rPr>
              <a:t>تتوقف إجراءات التحكيم</a:t>
            </a:r>
            <a:r>
              <a:rPr lang="ar-TN" sz="2000" dirty="0">
                <a:effectLst/>
                <a:latin typeface="+mj-lt"/>
                <a:ea typeface="Times New Roman" panose="02020603050405020304" pitchFamily="18" charset="0"/>
                <a:cs typeface="Simplified Arabic" panose="02020603050405020304" pitchFamily="18" charset="-78"/>
              </a:rPr>
              <a:t>".</a:t>
            </a:r>
            <a:endParaRPr lang="fr-FR" sz="2000" dirty="0">
              <a:effectLst/>
              <a:latin typeface="+mj-lt"/>
              <a:ea typeface="Times New Roman" panose="02020603050405020304" pitchFamily="18" charset="0"/>
              <a:cs typeface="Simplified Arabic" panose="02020603050405020304" pitchFamily="18" charset="-78"/>
            </a:endParaRPr>
          </a:p>
          <a:p>
            <a:pPr marL="0" indent="0" algn="just" rtl="1">
              <a:spcAft>
                <a:spcPts val="0"/>
              </a:spcAft>
              <a:buNone/>
            </a:pPr>
            <a:r>
              <a:rPr lang="ar-TN" sz="2000" dirty="0">
                <a:effectLst/>
                <a:latin typeface="+mj-lt"/>
                <a:ea typeface="Times New Roman" panose="02020603050405020304" pitchFamily="18" charset="0"/>
                <a:cs typeface="Simplified Arabic" panose="02020603050405020304" pitchFamily="18" charset="-78"/>
              </a:rPr>
              <a:t>وتوقيف النظر في النزاع </a:t>
            </a:r>
            <a:r>
              <a:rPr lang="ar-TN" sz="2000" dirty="0" err="1">
                <a:effectLst/>
                <a:latin typeface="+mj-lt"/>
                <a:ea typeface="Times New Roman" panose="02020603050405020304" pitchFamily="18" charset="0"/>
                <a:cs typeface="Simplified Arabic" panose="02020603050405020304" pitchFamily="18" charset="-78"/>
              </a:rPr>
              <a:t>التحكيمي</a:t>
            </a:r>
            <a:r>
              <a:rPr lang="ar-TN" sz="2000" dirty="0">
                <a:effectLst/>
                <a:latin typeface="+mj-lt"/>
                <a:ea typeface="Times New Roman" panose="02020603050405020304" pitchFamily="18" charset="0"/>
                <a:cs typeface="Simplified Arabic" panose="02020603050405020304" pitchFamily="18" charset="-78"/>
              </a:rPr>
              <a:t> إلى حين البت في مطلب التجريح يعد </a:t>
            </a:r>
            <a:r>
              <a:rPr lang="ar-TN" sz="2000" dirty="0" err="1">
                <a:effectLst/>
                <a:latin typeface="+mj-lt"/>
                <a:ea typeface="Times New Roman" panose="02020603050405020304" pitchFamily="18" charset="0"/>
                <a:cs typeface="Simplified Arabic" panose="02020603050405020304" pitchFamily="18" charset="-78"/>
              </a:rPr>
              <a:t>اجراءا</a:t>
            </a:r>
            <a:r>
              <a:rPr lang="ar-TN" sz="2000" dirty="0">
                <a:effectLst/>
                <a:latin typeface="+mj-lt"/>
                <a:ea typeface="Times New Roman" panose="02020603050405020304" pitchFamily="18" charset="0"/>
                <a:cs typeface="Simplified Arabic" panose="02020603050405020304" pitchFamily="18" charset="-78"/>
              </a:rPr>
              <a:t> أساسيا يتوجب على الهيئة التحكيمية </a:t>
            </a:r>
            <a:r>
              <a:rPr lang="ar-TN" sz="2000" dirty="0" err="1">
                <a:effectLst/>
                <a:latin typeface="+mj-lt"/>
                <a:ea typeface="Times New Roman" panose="02020603050405020304" pitchFamily="18" charset="0"/>
                <a:cs typeface="Simplified Arabic" panose="02020603050405020304" pitchFamily="18" charset="-78"/>
              </a:rPr>
              <a:t>الإلتزام</a:t>
            </a:r>
            <a:r>
              <a:rPr lang="ar-TN" sz="2000" dirty="0">
                <a:effectLst/>
                <a:latin typeface="+mj-lt"/>
                <a:ea typeface="Times New Roman" panose="02020603050405020304" pitchFamily="18" charset="0"/>
                <a:cs typeface="Simplified Arabic" panose="02020603050405020304" pitchFamily="18" charset="-78"/>
              </a:rPr>
              <a:t> به بما من شأنه أن يكون سببا للطعن في قراراتها بالإبطال.</a:t>
            </a:r>
            <a:endParaRPr lang="fr-FR" sz="2000" dirty="0">
              <a:effectLst/>
              <a:latin typeface="+mj-lt"/>
              <a:ea typeface="Times New Roman" panose="02020603050405020304" pitchFamily="18" charset="0"/>
              <a:cs typeface="Simplified Arabic" panose="02020603050405020304" pitchFamily="18" charset="-78"/>
            </a:endParaRPr>
          </a:p>
          <a:p>
            <a:pPr marL="0" indent="0">
              <a:buNone/>
            </a:pPr>
            <a:endParaRPr lang="fr-FR" dirty="0"/>
          </a:p>
        </p:txBody>
      </p:sp>
    </p:spTree>
    <p:extLst>
      <p:ext uri="{BB962C8B-B14F-4D97-AF65-F5344CB8AC3E}">
        <p14:creationId xmlns:p14="http://schemas.microsoft.com/office/powerpoint/2010/main" val="229690175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750"/>
                                        <p:tgtEl>
                                          <p:spTgt spid="3">
                                            <p:txEl>
                                              <p:pRg st="1" end="1"/>
                                            </p:txEl>
                                          </p:spTgt>
                                        </p:tgtEl>
                                      </p:cBhvr>
                                    </p:animEffect>
                                    <p:anim calcmode="lin" valueType="num">
                                      <p:cBhvr>
                                        <p:cTn id="12" dur="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750" fill="hold"/>
                                        <p:tgtEl>
                                          <p:spTgt spid="3">
                                            <p:txEl>
                                              <p:pRg st="1" end="1"/>
                                            </p:txEl>
                                          </p:spTgt>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750"/>
                                        <p:tgtEl>
                                          <p:spTgt spid="3">
                                            <p:txEl>
                                              <p:pRg st="2" end="2"/>
                                            </p:txEl>
                                          </p:spTgt>
                                        </p:tgtEl>
                                      </p:cBhvr>
                                    </p:animEffect>
                                    <p:anim calcmode="lin" valueType="num">
                                      <p:cBhvr>
                                        <p:cTn id="17" dur="7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8" dur="750" fill="hold"/>
                                        <p:tgtEl>
                                          <p:spTgt spid="3">
                                            <p:txEl>
                                              <p:pRg st="2" end="2"/>
                                            </p:txEl>
                                          </p:spTgt>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750"/>
                                        <p:tgtEl>
                                          <p:spTgt spid="3">
                                            <p:txEl>
                                              <p:pRg st="3" end="3"/>
                                            </p:txEl>
                                          </p:spTgt>
                                        </p:tgtEl>
                                      </p:cBhvr>
                                    </p:animEffect>
                                    <p:anim calcmode="lin" valueType="num">
                                      <p:cBhvr>
                                        <p:cTn id="22" dur="7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750" fill="hold"/>
                                        <p:tgtEl>
                                          <p:spTgt spid="3">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750"/>
                                        <p:tgtEl>
                                          <p:spTgt spid="3">
                                            <p:txEl>
                                              <p:pRg st="4" end="4"/>
                                            </p:txEl>
                                          </p:spTgt>
                                        </p:tgtEl>
                                      </p:cBhvr>
                                    </p:animEffect>
                                    <p:anim calcmode="lin" valueType="num">
                                      <p:cBhvr>
                                        <p:cTn id="27" dur="7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75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1250"/>
                            </p:stCondLst>
                            <p:childTnLst>
                              <p:par>
                                <p:cTn id="30" presetID="42" presetClass="entr" presetSubtype="0"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470D70B-3E6B-46A5-872C-8A4FC1F65059}"/>
              </a:ext>
            </a:extLst>
          </p:cNvPr>
          <p:cNvSpPr>
            <a:spLocks noGrp="1"/>
          </p:cNvSpPr>
          <p:nvPr>
            <p:ph idx="1"/>
          </p:nvPr>
        </p:nvSpPr>
        <p:spPr>
          <a:xfrm>
            <a:off x="971550" y="1500673"/>
            <a:ext cx="10515600" cy="3377779"/>
          </a:xfrm>
        </p:spPr>
        <p:txBody>
          <a:bodyPr>
            <a:normAutofit/>
          </a:bodyPr>
          <a:lstStyle/>
          <a:p>
            <a:pPr marL="0" indent="0" algn="ctr" rtl="1">
              <a:buNone/>
            </a:pPr>
            <a:r>
              <a:rPr lang="ar-SA" sz="4400" dirty="0">
                <a:solidFill>
                  <a:schemeClr val="accent1"/>
                </a:solidFill>
                <a:latin typeface="Aldhabi" panose="01000000000000000000" pitchFamily="2" charset="-78"/>
                <a:cs typeface="Aldhabi" panose="01000000000000000000" pitchFamily="2" charset="-78"/>
              </a:rPr>
              <a:t>بسم الله الرحمان</a:t>
            </a:r>
            <a:r>
              <a:rPr lang="ar-TN" sz="4400" dirty="0">
                <a:solidFill>
                  <a:schemeClr val="accent1"/>
                </a:solidFill>
                <a:latin typeface="Aldhabi" panose="01000000000000000000" pitchFamily="2" charset="-78"/>
                <a:cs typeface="Aldhabi" panose="01000000000000000000" pitchFamily="2" charset="-78"/>
              </a:rPr>
              <a:t> الرحمان الرحيم</a:t>
            </a:r>
            <a:endParaRPr lang="ar-SA" sz="4400" dirty="0">
              <a:solidFill>
                <a:schemeClr val="accent1"/>
              </a:solidFill>
              <a:latin typeface="Aldhabi" panose="01000000000000000000" pitchFamily="2" charset="-78"/>
              <a:cs typeface="Aldhabi" panose="01000000000000000000" pitchFamily="2" charset="-78"/>
            </a:endParaRPr>
          </a:p>
          <a:p>
            <a:pPr marL="0" indent="0" algn="just" rtl="1">
              <a:buNone/>
            </a:pPr>
            <a:r>
              <a:rPr lang="ar-SA" sz="4400" dirty="0">
                <a:solidFill>
                  <a:schemeClr val="accent1"/>
                </a:solidFill>
                <a:latin typeface="Aldhabi" panose="01000000000000000000" pitchFamily="2" charset="-78"/>
                <a:cs typeface="Aldhabi" panose="01000000000000000000" pitchFamily="2" charset="-78"/>
              </a:rPr>
              <a:t>  </a:t>
            </a:r>
            <a:r>
              <a:rPr lang="ar-TN" sz="4400" dirty="0">
                <a:solidFill>
                  <a:schemeClr val="accent1"/>
                </a:solidFill>
                <a:latin typeface="Aldhabi" panose="01000000000000000000" pitchFamily="2" charset="-78"/>
                <a:cs typeface="Aldhabi" panose="01000000000000000000" pitchFamily="2" charset="-78"/>
              </a:rPr>
              <a:t>"</a:t>
            </a:r>
            <a:r>
              <a:rPr lang="ar-SA" sz="4400" dirty="0">
                <a:solidFill>
                  <a:schemeClr val="accent1"/>
                </a:solidFill>
                <a:latin typeface="Aldhabi" panose="01000000000000000000" pitchFamily="2" charset="-78"/>
                <a:cs typeface="Aldhabi" panose="01000000000000000000" pitchFamily="2" charset="-78"/>
              </a:rPr>
              <a:t>يا داوود انا جعلناك خليفة في الأرض فاحكم بين الناس بالحق و لا تتبع الهوى فيضلك عن سبيل الله ان الذين يصلون عن سبيل الله لهم عذاب شديد بما نسو يوم الحساب</a:t>
            </a:r>
            <a:r>
              <a:rPr lang="ar-TN" sz="4400" dirty="0">
                <a:solidFill>
                  <a:schemeClr val="accent1"/>
                </a:solidFill>
                <a:latin typeface="Aldhabi" panose="01000000000000000000" pitchFamily="2" charset="-78"/>
                <a:cs typeface="Aldhabi" panose="01000000000000000000" pitchFamily="2" charset="-78"/>
              </a:rPr>
              <a:t>"</a:t>
            </a:r>
            <a:r>
              <a:rPr lang="ar-SA" sz="4400" dirty="0">
                <a:solidFill>
                  <a:schemeClr val="accent1"/>
                </a:solidFill>
                <a:latin typeface="Aldhabi" panose="01000000000000000000" pitchFamily="2" charset="-78"/>
                <a:cs typeface="Aldhabi" panose="01000000000000000000" pitchFamily="2" charset="-78"/>
              </a:rPr>
              <a:t>∙	</a:t>
            </a:r>
            <a:r>
              <a:rPr lang="fr-FR" sz="4400" dirty="0">
                <a:solidFill>
                  <a:schemeClr val="accent1"/>
                </a:solidFill>
                <a:latin typeface="Aldhabi" panose="01000000000000000000" pitchFamily="2" charset="-78"/>
                <a:cs typeface="Aldhabi" panose="01000000000000000000" pitchFamily="2" charset="-78"/>
              </a:rPr>
              <a:t>  </a:t>
            </a:r>
            <a:endParaRPr lang="ar-SA" sz="4400" dirty="0">
              <a:solidFill>
                <a:schemeClr val="accent1"/>
              </a:solidFill>
              <a:latin typeface="Aldhabi" panose="01000000000000000000" pitchFamily="2" charset="-78"/>
              <a:cs typeface="Aldhabi" panose="01000000000000000000" pitchFamily="2" charset="-78"/>
            </a:endParaRPr>
          </a:p>
          <a:p>
            <a:pPr marL="0" indent="0" rtl="1">
              <a:buNone/>
            </a:pPr>
            <a:r>
              <a:rPr lang="ar-SA" sz="3600" dirty="0">
                <a:solidFill>
                  <a:schemeClr val="accent1"/>
                </a:solidFill>
                <a:latin typeface="Aldhabi" panose="01000000000000000000" pitchFamily="2" charset="-78"/>
                <a:cs typeface="Aldhabi" panose="01000000000000000000" pitchFamily="2" charset="-78"/>
              </a:rPr>
              <a:t>ال</a:t>
            </a:r>
            <a:r>
              <a:rPr lang="ar-TN" sz="3600" dirty="0">
                <a:solidFill>
                  <a:schemeClr val="accent1"/>
                </a:solidFill>
                <a:latin typeface="Aldhabi" panose="01000000000000000000" pitchFamily="2" charset="-78"/>
                <a:cs typeface="Aldhabi" panose="01000000000000000000" pitchFamily="2" charset="-78"/>
              </a:rPr>
              <a:t>آ</a:t>
            </a:r>
            <a:r>
              <a:rPr lang="ar-SA" sz="3600" dirty="0" err="1">
                <a:solidFill>
                  <a:schemeClr val="accent1"/>
                </a:solidFill>
                <a:latin typeface="Aldhabi" panose="01000000000000000000" pitchFamily="2" charset="-78"/>
                <a:cs typeface="Aldhabi" panose="01000000000000000000" pitchFamily="2" charset="-78"/>
              </a:rPr>
              <a:t>ية</a:t>
            </a:r>
            <a:r>
              <a:rPr lang="ar-SA" sz="3600" dirty="0">
                <a:solidFill>
                  <a:schemeClr val="accent1"/>
                </a:solidFill>
                <a:latin typeface="Aldhabi" panose="01000000000000000000" pitchFamily="2" charset="-78"/>
                <a:cs typeface="Aldhabi" panose="01000000000000000000" pitchFamily="2" charset="-78"/>
              </a:rPr>
              <a:t> 26 من سورة ص</a:t>
            </a:r>
            <a:endParaRPr lang="fr-FR" sz="3600" dirty="0">
              <a:solidFill>
                <a:schemeClr val="accent1"/>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36526117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250"/>
                                        <p:tgtEl>
                                          <p:spTgt spid="3">
                                            <p:txEl>
                                              <p:pRg st="0" end="0"/>
                                            </p:txEl>
                                          </p:spTgt>
                                        </p:tgtEl>
                                      </p:cBhvr>
                                    </p:animEffect>
                                  </p:childTnLst>
                                </p:cTn>
                              </p:par>
                            </p:childTnLst>
                          </p:cTn>
                        </p:par>
                        <p:par>
                          <p:cTn id="8" fill="hold">
                            <p:stCondLst>
                              <p:cond delay="25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250"/>
                                        <p:tgtEl>
                                          <p:spTgt spid="3">
                                            <p:txEl>
                                              <p:pRg st="1" end="1"/>
                                            </p:txEl>
                                          </p:spTgt>
                                        </p:tgtEl>
                                      </p:cBhvr>
                                    </p:animEffect>
                                  </p:childTnLst>
                                </p:cTn>
                              </p:par>
                            </p:childTnLst>
                          </p:cTn>
                        </p:par>
                        <p:par>
                          <p:cTn id="12" fill="hold">
                            <p:stCondLst>
                              <p:cond delay="5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B82C09A-9421-4AB7-BFE1-F2C767E35330}"/>
              </a:ext>
            </a:extLst>
          </p:cNvPr>
          <p:cNvSpPr>
            <a:spLocks noGrp="1"/>
          </p:cNvSpPr>
          <p:nvPr>
            <p:ph idx="1"/>
          </p:nvPr>
        </p:nvSpPr>
        <p:spPr>
          <a:xfrm>
            <a:off x="296333" y="609600"/>
            <a:ext cx="11667067" cy="5719763"/>
          </a:xfrm>
        </p:spPr>
        <p:txBody>
          <a:bodyPr/>
          <a:lstStyle/>
          <a:p>
            <a:pPr marL="0" indent="0" algn="ctr" rtl="1">
              <a:spcAft>
                <a:spcPts val="0"/>
              </a:spcAft>
              <a:buNone/>
            </a:pPr>
            <a:r>
              <a:rPr lang="ar-TN" sz="32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t>أثر الحكم الصادر في مطلب التجريح:</a:t>
            </a:r>
            <a:endParaRPr lang="ar-TN" sz="3200" dirty="0">
              <a:effectLst/>
              <a:latin typeface="+mj-lt"/>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effectLst/>
                <a:latin typeface="+mj-lt"/>
                <a:ea typeface="Times New Roman" panose="02020603050405020304" pitchFamily="18" charset="0"/>
                <a:cs typeface="Simplified Arabic" panose="02020603050405020304" pitchFamily="18" charset="-78"/>
              </a:rPr>
              <a:t>إن كان الحكم الصادر </a:t>
            </a:r>
            <a:r>
              <a:rPr lang="ar-TN" sz="2000" dirty="0">
                <a:solidFill>
                  <a:srgbClr val="FF0000"/>
                </a:solidFill>
                <a:effectLst/>
                <a:latin typeface="+mj-lt"/>
                <a:ea typeface="Times New Roman" panose="02020603050405020304" pitchFamily="18" charset="0"/>
                <a:cs typeface="Simplified Arabic" panose="02020603050405020304" pitchFamily="18" charset="-78"/>
              </a:rPr>
              <a:t>برفض المطلب لا يثير أي إشكال إجرائي فتستأنف الهيئة التحكيمية أعمالها.</a:t>
            </a:r>
          </a:p>
          <a:p>
            <a:pPr marL="0" indent="0" algn="r" rtl="1">
              <a:spcAft>
                <a:spcPts val="0"/>
              </a:spcAft>
              <a:buNone/>
            </a:pPr>
            <a:r>
              <a:rPr lang="ar-TN" sz="2000" dirty="0">
                <a:solidFill>
                  <a:srgbClr val="FF0000"/>
                </a:solidFill>
                <a:effectLst/>
                <a:latin typeface="+mj-lt"/>
                <a:ea typeface="Times New Roman" panose="02020603050405020304" pitchFamily="18" charset="0"/>
                <a:cs typeface="Simplified Arabic" panose="02020603050405020304" pitchFamily="18" charset="-78"/>
              </a:rPr>
              <a:t> </a:t>
            </a:r>
            <a:r>
              <a:rPr lang="ar-TN" sz="2000" dirty="0">
                <a:effectLst/>
                <a:latin typeface="+mj-lt"/>
                <a:ea typeface="Times New Roman" panose="02020603050405020304" pitchFamily="18" charset="0"/>
                <a:cs typeface="Simplified Arabic" panose="02020603050405020304" pitchFamily="18" charset="-78"/>
              </a:rPr>
              <a:t>إلا أنه إذا قضى بتخلي المحكم أو عزله فإن فرضيات عدة تطرح وهي :</a:t>
            </a:r>
            <a:endParaRPr lang="fr-FR" sz="2000" dirty="0">
              <a:effectLst/>
              <a:latin typeface="+mj-lt"/>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effectLst/>
                <a:latin typeface="+mj-lt"/>
                <a:ea typeface="Times New Roman" panose="02020603050405020304" pitchFamily="18" charset="0"/>
                <a:cs typeface="Simplified Arabic" panose="02020603050405020304" pitchFamily="18" charset="-78"/>
              </a:rPr>
              <a:t>إذا كان التحكيم </a:t>
            </a:r>
            <a:r>
              <a:rPr lang="ar-TN" sz="2000" dirty="0">
                <a:solidFill>
                  <a:srgbClr val="FF0000"/>
                </a:solidFill>
                <a:effectLst/>
                <a:latin typeface="+mj-lt"/>
                <a:ea typeface="Times New Roman" panose="02020603050405020304" pitchFamily="18" charset="0"/>
                <a:cs typeface="Simplified Arabic" panose="02020603050405020304" pitchFamily="18" charset="-78"/>
              </a:rPr>
              <a:t>منفردا</a:t>
            </a:r>
            <a:r>
              <a:rPr lang="ar-TN" sz="2000" dirty="0">
                <a:effectLst/>
                <a:latin typeface="+mj-lt"/>
                <a:ea typeface="Times New Roman" panose="02020603050405020304" pitchFamily="18" charset="0"/>
                <a:cs typeface="Simplified Arabic" panose="02020603050405020304" pitchFamily="18" charset="-78"/>
              </a:rPr>
              <a:t> يتخلى أو يعزل.</a:t>
            </a:r>
            <a:endParaRPr lang="fr-FR" sz="2000" dirty="0">
              <a:effectLst/>
              <a:latin typeface="+mj-lt"/>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effectLst/>
                <a:latin typeface="+mj-lt"/>
                <a:ea typeface="Times New Roman" panose="02020603050405020304" pitchFamily="18" charset="0"/>
                <a:cs typeface="Simplified Arabic" panose="02020603050405020304" pitchFamily="18" charset="-78"/>
              </a:rPr>
              <a:t>إذا كان التجريح قد </a:t>
            </a:r>
            <a:r>
              <a:rPr lang="ar-TN" sz="2000" dirty="0">
                <a:solidFill>
                  <a:srgbClr val="FF0000"/>
                </a:solidFill>
                <a:effectLst/>
                <a:latin typeface="+mj-lt"/>
                <a:ea typeface="Times New Roman" panose="02020603050405020304" pitchFamily="18" charset="0"/>
                <a:cs typeface="Simplified Arabic" panose="02020603050405020304" pitchFamily="18" charset="-78"/>
              </a:rPr>
              <a:t>مس كامل الهيئة التحكيمية </a:t>
            </a:r>
            <a:r>
              <a:rPr lang="ar-TN" sz="2000" dirty="0">
                <a:effectLst/>
                <a:latin typeface="+mj-lt"/>
                <a:ea typeface="Times New Roman" panose="02020603050405020304" pitchFamily="18" charset="0"/>
                <a:cs typeface="Simplified Arabic" panose="02020603050405020304" pitchFamily="18" charset="-78"/>
              </a:rPr>
              <a:t>وقضى بتخلي جميعها أو بعزلها فإنه لا إشكال يرجع الأطراف إلى نقطة البداية.</a:t>
            </a:r>
          </a:p>
          <a:p>
            <a:pPr marL="0" indent="0" algn="r" rtl="1">
              <a:spcAft>
                <a:spcPts val="0"/>
              </a:spcAft>
              <a:buNone/>
            </a:pPr>
            <a:endParaRPr lang="fr-FR" sz="2000" dirty="0">
              <a:effectLst/>
              <a:latin typeface="+mj-lt"/>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effectLst/>
                <a:latin typeface="+mj-lt"/>
                <a:ea typeface="Times New Roman" panose="02020603050405020304" pitchFamily="18" charset="0"/>
                <a:cs typeface="Simplified Arabic" panose="02020603050405020304" pitchFamily="18" charset="-78"/>
              </a:rPr>
              <a:t>إذا ما يتعلق الحكم </a:t>
            </a:r>
            <a:r>
              <a:rPr lang="ar-TN" sz="2000" dirty="0">
                <a:solidFill>
                  <a:srgbClr val="FF0000"/>
                </a:solidFill>
                <a:effectLst/>
                <a:latin typeface="+mj-lt"/>
                <a:ea typeface="Times New Roman" panose="02020603050405020304" pitchFamily="18" charset="0"/>
                <a:cs typeface="Simplified Arabic" panose="02020603050405020304" pitchFamily="18" charset="-78"/>
              </a:rPr>
              <a:t>بأحد أعضاء الهيئة التحكيمية </a:t>
            </a:r>
            <a:r>
              <a:rPr lang="ar-TN" sz="2000" dirty="0">
                <a:effectLst/>
                <a:latin typeface="+mj-lt"/>
                <a:ea typeface="Times New Roman" panose="02020603050405020304" pitchFamily="18" charset="0"/>
                <a:cs typeface="Simplified Arabic" panose="02020603050405020304" pitchFamily="18" charset="-78"/>
              </a:rPr>
              <a:t>فإنه يعمل بمقتضيات الفصل 20 بالنسبة للتحكيم الداخلي وذلك بالتمادي على التحكيم </a:t>
            </a:r>
            <a:r>
              <a:rPr lang="ar-TN" sz="2000" dirty="0">
                <a:solidFill>
                  <a:srgbClr val="FF0000"/>
                </a:solidFill>
                <a:effectLst/>
                <a:latin typeface="+mj-lt"/>
                <a:ea typeface="Times New Roman" panose="02020603050405020304" pitchFamily="18" charset="0"/>
                <a:cs typeface="Simplified Arabic" panose="02020603050405020304" pitchFamily="18" charset="-78"/>
              </a:rPr>
              <a:t>بتدارك الموانع</a:t>
            </a:r>
            <a:r>
              <a:rPr lang="ar-TN" sz="2000" dirty="0">
                <a:effectLst/>
                <a:latin typeface="+mj-lt"/>
                <a:ea typeface="Times New Roman" panose="02020603050405020304" pitchFamily="18" charset="0"/>
                <a:cs typeface="Simplified Arabic" panose="02020603050405020304" pitchFamily="18" charset="-78"/>
              </a:rPr>
              <a:t> أما إذا كان الأمر يتعلق بتحكيم دولي فإنه تطبق أحكام الفصل 60 " ويعين محكم بديل وفقا للقواعد واجبة التطبيق على تعيين المحكم الواقع تبديله".</a:t>
            </a:r>
            <a:endParaRPr lang="fr-FR" sz="2000" dirty="0">
              <a:effectLst/>
              <a:latin typeface="+mj-lt"/>
              <a:ea typeface="Times New Roman" panose="02020603050405020304" pitchFamily="18" charset="0"/>
              <a:cs typeface="Simplified Arabic" panose="02020603050405020304" pitchFamily="18" charset="-78"/>
            </a:endParaRPr>
          </a:p>
          <a:p>
            <a:pPr marL="0" indent="0">
              <a:buNone/>
            </a:pPr>
            <a:endParaRPr lang="fr-FR" dirty="0"/>
          </a:p>
        </p:txBody>
      </p:sp>
    </p:spTree>
    <p:extLst>
      <p:ext uri="{BB962C8B-B14F-4D97-AF65-F5344CB8AC3E}">
        <p14:creationId xmlns:p14="http://schemas.microsoft.com/office/powerpoint/2010/main" val="21137988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anim calcmode="lin" valueType="num">
                                      <p:cBhvr>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500" fill="hold"/>
                                        <p:tgtEl>
                                          <p:spTgt spid="3">
                                            <p:txEl>
                                              <p:pRg st="1" end="1"/>
                                            </p:txEl>
                                          </p:spTgt>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anim calcmode="lin" valueType="num">
                                      <p:cBhvr>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8" dur="500" fill="hold"/>
                                        <p:tgtEl>
                                          <p:spTgt spid="3">
                                            <p:txEl>
                                              <p:pRg st="2" end="2"/>
                                            </p:txEl>
                                          </p:spTgt>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anim calcmode="lin" valueType="num">
                                      <p:cBhvr>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42" presetClass="entr" presetSubtype="0"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anim calcmode="lin" valueType="num">
                                      <p:cBhvr>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0" fill="hold">
                            <p:stCondLst>
                              <p:cond delay="1500"/>
                            </p:stCondLst>
                            <p:childTnLst>
                              <p:par>
                                <p:cTn id="31" presetID="42" presetClass="entr" presetSubtype="0" fill="hold"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anim calcmode="lin" valueType="num">
                                      <p:cBhvr>
                                        <p:cTn id="3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4A67E71-955D-4FD5-A44A-01EC767E5541}"/>
              </a:ext>
            </a:extLst>
          </p:cNvPr>
          <p:cNvSpPr>
            <a:spLocks noGrp="1"/>
          </p:cNvSpPr>
          <p:nvPr>
            <p:ph idx="1"/>
          </p:nvPr>
        </p:nvSpPr>
        <p:spPr>
          <a:xfrm>
            <a:off x="237067" y="76200"/>
            <a:ext cx="11590866" cy="6312429"/>
          </a:xfrm>
        </p:spPr>
        <p:txBody>
          <a:bodyPr>
            <a:normAutofit/>
          </a:bodyPr>
          <a:lstStyle/>
          <a:p>
            <a:pPr marL="0" indent="0" algn="ctr" rtl="1">
              <a:spcAft>
                <a:spcPts val="0"/>
              </a:spcAft>
              <a:buNone/>
            </a:pPr>
            <a:endParaRPr lang="ar-TN" sz="4000" b="1" dirty="0">
              <a:solidFill>
                <a:srgbClr val="0070C0"/>
              </a:solidFill>
              <a:latin typeface="Arabic Typesetting" panose="03020402040406030203" pitchFamily="66" charset="-78"/>
              <a:cs typeface="Arabic Typesetting" panose="03020402040406030203" pitchFamily="66" charset="-78"/>
            </a:endParaRPr>
          </a:p>
          <a:p>
            <a:pPr marL="0" indent="0" algn="r" rtl="1">
              <a:spcAft>
                <a:spcPts val="0"/>
              </a:spcAft>
              <a:buNone/>
            </a:pPr>
            <a:r>
              <a:rPr lang="ar-TN" sz="3200" b="1" dirty="0">
                <a:solidFill>
                  <a:srgbClr val="0070C0"/>
                </a:solidFill>
                <a:latin typeface="Arabic Typesetting" panose="03020402040406030203" pitchFamily="66" charset="-78"/>
                <a:cs typeface="Arabic Typesetting" panose="03020402040406030203" pitchFamily="66" charset="-78"/>
              </a:rPr>
              <a:t>         ب. المسؤولية المدنية للمحكم</a:t>
            </a:r>
            <a:endParaRPr lang="ar-TN" sz="1600" dirty="0">
              <a:solidFill>
                <a:srgbClr val="FF0000"/>
              </a:solidFill>
              <a:effectLst/>
              <a:latin typeface="+mj-lt"/>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solidFill>
                  <a:srgbClr val="FF0000"/>
                </a:solidFill>
                <a:effectLst/>
                <a:latin typeface="+mj-lt"/>
                <a:ea typeface="Times New Roman" panose="02020603050405020304" pitchFamily="18" charset="0"/>
                <a:cs typeface="Simplified Arabic" panose="02020603050405020304" pitchFamily="18" charset="-78"/>
              </a:rPr>
              <a:t>مجلة التحكيم لم تتعرض إلى المسؤولية المدنية للمحكم أو لهيئة التحكيم </a:t>
            </a:r>
            <a:r>
              <a:rPr lang="ar-TN" sz="2000" dirty="0">
                <a:effectLst/>
                <a:latin typeface="+mj-lt"/>
                <a:ea typeface="Times New Roman" panose="02020603050405020304" pitchFamily="18" charset="0"/>
                <a:cs typeface="Simplified Arabic" panose="02020603050405020304" pitchFamily="18" charset="-78"/>
              </a:rPr>
              <a:t>ولو أن الأمر في </a:t>
            </a:r>
            <a:r>
              <a:rPr lang="ar-TN" sz="2000" dirty="0">
                <a:solidFill>
                  <a:srgbClr val="FF0000"/>
                </a:solidFill>
                <a:effectLst/>
                <a:latin typeface="+mj-lt"/>
                <a:ea typeface="Times New Roman" panose="02020603050405020304" pitchFamily="18" charset="0"/>
                <a:cs typeface="Simplified Arabic" panose="02020603050405020304" pitchFamily="18" charset="-78"/>
              </a:rPr>
              <a:t>القانون المقارن </a:t>
            </a:r>
            <a:r>
              <a:rPr lang="ar-TN" sz="2000" dirty="0">
                <a:effectLst/>
                <a:latin typeface="+mj-lt"/>
                <a:ea typeface="Times New Roman" panose="02020603050405020304" pitchFamily="18" charset="0"/>
                <a:cs typeface="Simplified Arabic" panose="02020603050405020304" pitchFamily="18" charset="-78"/>
              </a:rPr>
              <a:t>أخذ </a:t>
            </a:r>
            <a:r>
              <a:rPr lang="ar-TN" sz="2000" dirty="0">
                <a:solidFill>
                  <a:srgbClr val="FF0000"/>
                </a:solidFill>
                <a:effectLst/>
                <a:latin typeface="+mj-lt"/>
                <a:ea typeface="Times New Roman" panose="02020603050405020304" pitchFamily="18" charset="0"/>
                <a:cs typeface="Simplified Arabic" panose="02020603050405020304" pitchFamily="18" charset="-78"/>
              </a:rPr>
              <a:t>مواقف تشريعية متناقضة </a:t>
            </a:r>
            <a:r>
              <a:rPr lang="ar-TN" sz="2000" dirty="0">
                <a:effectLst/>
                <a:latin typeface="+mj-lt"/>
                <a:ea typeface="Times New Roman" panose="02020603050405020304" pitchFamily="18" charset="0"/>
                <a:cs typeface="Simplified Arabic" panose="02020603050405020304" pitchFamily="18" charset="-78"/>
              </a:rPr>
              <a:t>منها من عمد إلى </a:t>
            </a:r>
            <a:r>
              <a:rPr lang="ar-TN" sz="2000" dirty="0">
                <a:solidFill>
                  <a:srgbClr val="FF0000"/>
                </a:solidFill>
                <a:effectLst/>
                <a:latin typeface="+mj-lt"/>
                <a:ea typeface="Times New Roman" panose="02020603050405020304" pitchFamily="18" charset="0"/>
                <a:cs typeface="Simplified Arabic" panose="02020603050405020304" pitchFamily="18" charset="-78"/>
              </a:rPr>
              <a:t>تحصين المحكم </a:t>
            </a:r>
            <a:r>
              <a:rPr lang="ar-TN" sz="2000" dirty="0">
                <a:effectLst/>
                <a:latin typeface="+mj-lt"/>
                <a:ea typeface="Times New Roman" panose="02020603050405020304" pitchFamily="18" charset="0"/>
                <a:cs typeface="Simplified Arabic" panose="02020603050405020304" pitchFamily="18" charset="-78"/>
              </a:rPr>
              <a:t>من القيام عليه في المسؤولية المدنية من ذلك قوانين هولاند ( 1986) وأستراليا ( الفصل 28 من قانون 1989) والبرازيل (قانون 23/09/1996) </a:t>
            </a:r>
            <a:r>
              <a:rPr lang="ar-TN" sz="2000" dirty="0">
                <a:solidFill>
                  <a:srgbClr val="FF0000"/>
                </a:solidFill>
                <a:effectLst/>
                <a:latin typeface="+mj-lt"/>
                <a:ea typeface="Times New Roman" panose="02020603050405020304" pitchFamily="18" charset="0"/>
                <a:cs typeface="Simplified Arabic" panose="02020603050405020304" pitchFamily="18" charset="-78"/>
              </a:rPr>
              <a:t>في حين سكتت </a:t>
            </a:r>
            <a:r>
              <a:rPr lang="ar-TN" sz="2000" dirty="0" err="1">
                <a:solidFill>
                  <a:srgbClr val="FF0000"/>
                </a:solidFill>
                <a:effectLst/>
                <a:latin typeface="+mj-lt"/>
                <a:ea typeface="Times New Roman" panose="02020603050405020304" pitchFamily="18" charset="0"/>
                <a:cs typeface="Simplified Arabic" panose="02020603050405020304" pitchFamily="18" charset="-78"/>
              </a:rPr>
              <a:t>تشاريع</a:t>
            </a:r>
            <a:r>
              <a:rPr lang="ar-TN" sz="2000" dirty="0">
                <a:solidFill>
                  <a:srgbClr val="FF0000"/>
                </a:solidFill>
                <a:effectLst/>
                <a:latin typeface="+mj-lt"/>
                <a:ea typeface="Times New Roman" panose="02020603050405020304" pitchFamily="18" charset="0"/>
                <a:cs typeface="Simplified Arabic" panose="02020603050405020304" pitchFamily="18" charset="-78"/>
              </a:rPr>
              <a:t> </a:t>
            </a:r>
            <a:r>
              <a:rPr lang="ar-TN" sz="2000" dirty="0">
                <a:effectLst/>
                <a:latin typeface="+mj-lt"/>
                <a:ea typeface="Times New Roman" panose="02020603050405020304" pitchFamily="18" charset="0"/>
                <a:cs typeface="Simplified Arabic" panose="02020603050405020304" pitchFamily="18" charset="-78"/>
              </a:rPr>
              <a:t>أخرى عن هذه المسألة كالقانون الألماني (قانون 22/12/1997) والقانون السويدي (4 مارس 1999) </a:t>
            </a:r>
            <a:r>
              <a:rPr lang="ar-TN" sz="2000" dirty="0">
                <a:solidFill>
                  <a:srgbClr val="FF0000"/>
                </a:solidFill>
                <a:effectLst/>
                <a:latin typeface="+mj-lt"/>
                <a:ea typeface="Times New Roman" panose="02020603050405020304" pitchFamily="18" charset="0"/>
                <a:cs typeface="Simplified Arabic" panose="02020603050405020304" pitchFamily="18" charset="-78"/>
              </a:rPr>
              <a:t>والقانون التونسي فعل بالمثل فسكت </a:t>
            </a:r>
            <a:r>
              <a:rPr lang="ar-TN" sz="2000" dirty="0">
                <a:effectLst/>
                <a:latin typeface="+mj-lt"/>
                <a:ea typeface="Times New Roman" panose="02020603050405020304" pitchFamily="18" charset="0"/>
                <a:cs typeface="Simplified Arabic" panose="02020603050405020304" pitchFamily="18" charset="-78"/>
              </a:rPr>
              <a:t>عن هذه المسألة بما يحيل المتضرر من أعمال محكم إلى القواعد العامة للمسؤولية المدنية.</a:t>
            </a:r>
            <a:endParaRPr lang="fr-FR" sz="2000" dirty="0">
              <a:effectLst/>
              <a:latin typeface="+mj-lt"/>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effectLst/>
                <a:latin typeface="+mj-lt"/>
                <a:ea typeface="Times New Roman" panose="02020603050405020304" pitchFamily="18" charset="0"/>
                <a:cs typeface="Simplified Arabic" panose="02020603050405020304" pitchFamily="18" charset="-78"/>
              </a:rPr>
              <a:t>الأساس كان في مثل هذه الدعاوى الفصل 82 مناط </a:t>
            </a:r>
            <a:r>
              <a:rPr lang="ar-TN" sz="2000" dirty="0">
                <a:solidFill>
                  <a:srgbClr val="FF0000"/>
                </a:solidFill>
                <a:effectLst/>
                <a:latin typeface="+mj-lt"/>
                <a:ea typeface="Times New Roman" panose="02020603050405020304" pitchFamily="18" charset="0"/>
                <a:cs typeface="Simplified Arabic" panose="02020603050405020304" pitchFamily="18" charset="-78"/>
              </a:rPr>
              <a:t>الخطأ العمدي </a:t>
            </a:r>
            <a:r>
              <a:rPr lang="ar-TN" sz="2000" dirty="0">
                <a:effectLst/>
                <a:latin typeface="+mj-lt"/>
                <a:ea typeface="Times New Roman" panose="02020603050405020304" pitchFamily="18" charset="0"/>
                <a:cs typeface="Simplified Arabic" panose="02020603050405020304" pitchFamily="18" charset="-78"/>
              </a:rPr>
              <a:t>أو الفصل 83 مناط الخطأ غير العمدي وقد طرحت نزاعات ضد محكمين في تونس وتأسس القيام </a:t>
            </a:r>
            <a:r>
              <a:rPr lang="ar-TN" sz="2000" dirty="0">
                <a:solidFill>
                  <a:srgbClr val="FF0000"/>
                </a:solidFill>
                <a:effectLst/>
                <a:latin typeface="+mj-lt"/>
                <a:ea typeface="Times New Roman" panose="02020603050405020304" pitchFamily="18" charset="0"/>
                <a:cs typeface="Simplified Arabic" panose="02020603050405020304" pitchFamily="18" charset="-78"/>
              </a:rPr>
              <a:t>على الفصل 82 مجلة الالتزامات والعقود </a:t>
            </a:r>
            <a:r>
              <a:rPr lang="ar-TN" sz="2000" dirty="0">
                <a:effectLst/>
                <a:latin typeface="+mj-lt"/>
                <a:ea typeface="Times New Roman" panose="02020603050405020304" pitchFamily="18" charset="0"/>
                <a:cs typeface="Simplified Arabic" panose="02020603050405020304" pitchFamily="18" charset="-78"/>
              </a:rPr>
              <a:t>من ذلك القضية </a:t>
            </a:r>
            <a:r>
              <a:rPr lang="ar-TN" sz="2000" dirty="0" err="1">
                <a:effectLst/>
                <a:latin typeface="+mj-lt"/>
                <a:ea typeface="Times New Roman" panose="02020603050405020304" pitchFamily="18" charset="0"/>
                <a:cs typeface="Simplified Arabic" panose="02020603050405020304" pitchFamily="18" charset="-78"/>
              </a:rPr>
              <a:t>التعقيبية</a:t>
            </a:r>
            <a:r>
              <a:rPr lang="ar-TN" sz="2000" dirty="0">
                <a:effectLst/>
                <a:latin typeface="+mj-lt"/>
                <a:ea typeface="Times New Roman" panose="02020603050405020304" pitchFamily="18" charset="0"/>
                <a:cs typeface="Simplified Arabic" panose="02020603050405020304" pitchFamily="18" charset="-78"/>
              </a:rPr>
              <a:t> عـ2002/19772ـدد الصادر الحكم فيها بتاريخ 12/03/2003.</a:t>
            </a:r>
            <a:endParaRPr lang="fr-FR" sz="2000" dirty="0">
              <a:effectLst/>
              <a:latin typeface="+mj-lt"/>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effectLst/>
                <a:latin typeface="+mj-lt"/>
                <a:ea typeface="Times New Roman" panose="02020603050405020304" pitchFamily="18" charset="0"/>
                <a:cs typeface="Simplified Arabic" panose="02020603050405020304" pitchFamily="18" charset="-78"/>
              </a:rPr>
              <a:t>وقائع هذه القضية كانت في عرض المدعي أنه استصدر حكما يقضي بإبطال حكم محكمين لمخالفة قواعد هذه الإجراءات الأساسية للتحكيم وثبوت تواطأ بين </a:t>
            </a:r>
            <a:r>
              <a:rPr lang="ar-TN" sz="2000" dirty="0" err="1">
                <a:effectLst/>
                <a:latin typeface="+mj-lt"/>
                <a:ea typeface="Times New Roman" panose="02020603050405020304" pitchFamily="18" charset="0"/>
                <a:cs typeface="Simplified Arabic" panose="02020603050405020304" pitchFamily="18" charset="-78"/>
              </a:rPr>
              <a:t>خصيمته</a:t>
            </a:r>
            <a:r>
              <a:rPr lang="ar-TN" sz="2000" dirty="0">
                <a:effectLst/>
                <a:latin typeface="+mj-lt"/>
                <a:ea typeface="Times New Roman" panose="02020603050405020304" pitchFamily="18" charset="0"/>
                <a:cs typeface="Simplified Arabic" panose="02020603050405020304" pitchFamily="18" charset="-78"/>
              </a:rPr>
              <a:t> والمحكم الذي عينته الذي كان متعاقدا معها تجاريا طوال سير إجراءات التحكيم فقضى بالغرامات </a:t>
            </a:r>
            <a:r>
              <a:rPr lang="ar-TN" sz="2000" dirty="0" err="1">
                <a:effectLst/>
                <a:latin typeface="+mj-lt"/>
                <a:ea typeface="Times New Roman" panose="02020603050405020304" pitchFamily="18" charset="0"/>
                <a:cs typeface="Simplified Arabic" panose="02020603050405020304" pitchFamily="18" charset="-78"/>
              </a:rPr>
              <a:t>بناءا</a:t>
            </a:r>
            <a:r>
              <a:rPr lang="ar-TN" sz="2000" dirty="0">
                <a:effectLst/>
                <a:latin typeface="+mj-lt"/>
                <a:ea typeface="Times New Roman" panose="02020603050405020304" pitchFamily="18" charset="0"/>
                <a:cs typeface="Simplified Arabic" panose="02020603050405020304" pitchFamily="18" charset="-78"/>
              </a:rPr>
              <a:t> على مخالفة المحامي الذي باشر مهمة المحكم لعدم احترامه لواجب التصريح بالعلاقات مع من </a:t>
            </a:r>
            <a:r>
              <a:rPr lang="ar-TN" sz="2000" dirty="0" err="1">
                <a:effectLst/>
                <a:latin typeface="+mj-lt"/>
                <a:ea typeface="Times New Roman" panose="02020603050405020304" pitchFamily="18" charset="0"/>
                <a:cs typeface="Simplified Arabic" panose="02020603050405020304" pitchFamily="18" charset="-78"/>
              </a:rPr>
              <a:t>إقترحه</a:t>
            </a:r>
            <a:r>
              <a:rPr lang="ar-TN" sz="2000" dirty="0">
                <a:effectLst/>
                <a:latin typeface="+mj-lt"/>
                <a:ea typeface="Times New Roman" panose="02020603050405020304" pitchFamily="18" charset="0"/>
                <a:cs typeface="Simplified Arabic" panose="02020603050405020304" pitchFamily="18" charset="-78"/>
              </a:rPr>
              <a:t> وأيدت محكمة </a:t>
            </a:r>
            <a:r>
              <a:rPr lang="ar-TN" sz="2000" dirty="0" err="1">
                <a:effectLst/>
                <a:latin typeface="+mj-lt"/>
                <a:ea typeface="Times New Roman" panose="02020603050405020304" pitchFamily="18" charset="0"/>
                <a:cs typeface="Simplified Arabic" panose="02020603050405020304" pitchFamily="18" charset="-78"/>
              </a:rPr>
              <a:t>الإستئناف</a:t>
            </a:r>
            <a:r>
              <a:rPr lang="ar-TN" sz="2000" dirty="0">
                <a:effectLst/>
                <a:latin typeface="+mj-lt"/>
                <a:ea typeface="Times New Roman" panose="02020603050405020304" pitchFamily="18" charset="0"/>
                <a:cs typeface="Simplified Arabic" panose="02020603050405020304" pitchFamily="18" charset="-78"/>
              </a:rPr>
              <a:t> هذا القرار.</a:t>
            </a:r>
            <a:endParaRPr lang="fr-FR" sz="2000" dirty="0">
              <a:effectLst/>
              <a:latin typeface="+mj-lt"/>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effectLst/>
                <a:latin typeface="+mj-lt"/>
                <a:ea typeface="Times New Roman" panose="02020603050405020304" pitchFamily="18" charset="0"/>
                <a:cs typeface="Simplified Arabic" panose="02020603050405020304" pitchFamily="18" charset="-78"/>
              </a:rPr>
              <a:t>محكمة التعقيب بتعهدها رفضت طعن المحكم الذي حاول دفع المسؤولية عنه بكونه قطع العلاقة مع من عينه بتقديرها أن مثل هذا الدفع يخضع للاجتهاد المطلق لقضاة الأصل وهو ليس بدفع قانوني.</a:t>
            </a:r>
            <a:endParaRPr lang="fr-FR" sz="2000" dirty="0">
              <a:effectLst/>
              <a:latin typeface="+mj-lt"/>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effectLst/>
                <a:latin typeface="+mj-lt"/>
                <a:ea typeface="Times New Roman" panose="02020603050405020304" pitchFamily="18" charset="0"/>
                <a:cs typeface="Simplified Arabic" panose="02020603050405020304" pitchFamily="18" charset="-78"/>
              </a:rPr>
              <a:t>يبقى التساؤل حول أحقية المستفيد من حكم في إبطال قرار تحكيمي في القيام بالمسؤولية على المحكم وهو ما يجب تنسيبه ضرورة أن القيام في دعوى الغرم لا يكفي منه حكم بالإبطال بل يجب إثبات الخطأ الجسيم في جانب المحكم مع ضرورة إثبات التواطؤ مع الخصم.</a:t>
            </a:r>
            <a:endParaRPr lang="fr-FR" sz="2000" dirty="0">
              <a:effectLst/>
              <a:latin typeface="+mj-lt"/>
              <a:ea typeface="Times New Roman" panose="02020603050405020304" pitchFamily="18" charset="0"/>
              <a:cs typeface="Simplified Arabic" panose="02020603050405020304" pitchFamily="18" charset="-78"/>
            </a:endParaRPr>
          </a:p>
          <a:p>
            <a:pPr marL="0" indent="0">
              <a:buNone/>
            </a:pPr>
            <a:endParaRPr lang="fr-FR" dirty="0"/>
          </a:p>
        </p:txBody>
      </p:sp>
    </p:spTree>
    <p:extLst>
      <p:ext uri="{BB962C8B-B14F-4D97-AF65-F5344CB8AC3E}">
        <p14:creationId xmlns:p14="http://schemas.microsoft.com/office/powerpoint/2010/main" val="209056395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1000"/>
                                        <p:tgtEl>
                                          <p:spTgt spid="3">
                                            <p:txEl>
                                              <p:pRg st="2" end="2"/>
                                            </p:txEl>
                                          </p:spTgt>
                                        </p:tgtEl>
                                      </p:cBhvr>
                                    </p:animEffect>
                                    <p:anim calcmode="lin" valueType="num">
                                      <p:cBhvr>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750"/>
                                        <p:tgtEl>
                                          <p:spTgt spid="3">
                                            <p:txEl>
                                              <p:pRg st="3" end="3"/>
                                            </p:txEl>
                                          </p:spTgt>
                                        </p:tgtEl>
                                      </p:cBhvr>
                                    </p:animEffect>
                                    <p:anim calcmode="lin" valueType="num">
                                      <p:cBhvr>
                                        <p:cTn id="18" dur="7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7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0" fill="hold">
                            <p:stCondLst>
                              <p:cond delay="2250"/>
                            </p:stCondLst>
                            <p:childTnLst>
                              <p:par>
                                <p:cTn id="21" presetID="42"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anim calcmode="lin" valueType="num">
                                      <p:cBhvr>
                                        <p:cTn id="2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3250"/>
                            </p:stCondLst>
                            <p:childTnLst>
                              <p:par>
                                <p:cTn id="27" presetID="42" presetClass="entr" presetSubtype="0" fill="hold"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4250"/>
                            </p:stCondLst>
                            <p:childTnLst>
                              <p:par>
                                <p:cTn id="33" presetID="42" presetClass="entr" presetSubtype="0" fill="hold"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anim calcmode="lin" valueType="num">
                                      <p:cBhvr>
                                        <p:cTn id="3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FD093AE-E745-4D33-B1BC-E484C48365E0}"/>
              </a:ext>
            </a:extLst>
          </p:cNvPr>
          <p:cNvSpPr>
            <a:spLocks noGrp="1"/>
          </p:cNvSpPr>
          <p:nvPr>
            <p:ph idx="1"/>
          </p:nvPr>
        </p:nvSpPr>
        <p:spPr>
          <a:xfrm>
            <a:off x="838199" y="619125"/>
            <a:ext cx="11172825" cy="5557838"/>
          </a:xfrm>
        </p:spPr>
        <p:txBody>
          <a:bodyPr/>
          <a:lstStyle/>
          <a:p>
            <a:pPr marL="0" indent="0" algn="r" rtl="1">
              <a:spcAft>
                <a:spcPts val="0"/>
              </a:spcAft>
              <a:buNone/>
            </a:pPr>
            <a:r>
              <a:rPr lang="ar-TN" sz="3200" b="1" dirty="0">
                <a:solidFill>
                  <a:srgbClr val="0070C0"/>
                </a:solidFill>
                <a:latin typeface="Arabic Typesetting" panose="03020402040406030203" pitchFamily="66" charset="-78"/>
                <a:cs typeface="Arabic Typesetting" panose="03020402040406030203" pitchFamily="66" charset="-78"/>
              </a:rPr>
              <a:t>         ج. المسؤولية الجزائية للمحكم</a:t>
            </a:r>
            <a:br>
              <a:rPr lang="ar-TN" sz="3200" dirty="0">
                <a:solidFill>
                  <a:schemeClr val="accent2"/>
                </a:solidFill>
                <a:cs typeface="+mj-cs"/>
              </a:rPr>
            </a:br>
            <a:endParaRPr lang="ar-TN" sz="3200" dirty="0">
              <a:effectLst/>
              <a:latin typeface="+mj-lt"/>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effectLst/>
                <a:latin typeface="+mj-lt"/>
                <a:ea typeface="Times New Roman" panose="02020603050405020304" pitchFamily="18" charset="0"/>
                <a:cs typeface="Simplified Arabic" panose="02020603050405020304" pitchFamily="18" charset="-78"/>
              </a:rPr>
              <a:t>في المسؤولية المدنية ورغما عن غياب نص في مجلة التحكيم فإن الاستعارة من الأحكام العامة للمسؤولية المدنية يبقى في صميم ممارسة حق التقاضي إلا أنه وفي المسؤولية الجزائية بأن الأمر يكون بخلاف ذلك لأن هذه الأخيرة تقوم على مبدأ الشرعية.</a:t>
            </a:r>
            <a:endParaRPr lang="fr-FR" sz="2000" dirty="0">
              <a:effectLst/>
              <a:latin typeface="+mj-lt"/>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effectLst/>
                <a:latin typeface="+mj-lt"/>
                <a:ea typeface="Times New Roman" panose="02020603050405020304" pitchFamily="18" charset="0"/>
                <a:cs typeface="Simplified Arabic" panose="02020603050405020304" pitchFamily="18" charset="-78"/>
              </a:rPr>
              <a:t>لا يوجد نص في المجلة الجزائية يجرم عدم تجريح المحكم في نفسه على غرار القاضي الذي أفرده المشرع بنص خاص وهو الفصل 90 من المجلة الجزائية وقد اقتضى هذا النص أنه " يعاقب بالسجن مدة عام كل قاض لم يجرح في نفسه – فيما عدا الصور المنصوص عليها بالفصل 83 وما بعده من هذه المجلة، بعد قبوله علانية أو خفية ممن هو طرف في قضية منشورة لديه أشياء أو قيما أو أي مبالغ مالية ".</a:t>
            </a:r>
            <a:endParaRPr lang="fr-FR" sz="2000" dirty="0">
              <a:effectLst/>
              <a:latin typeface="+mj-lt"/>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solidFill>
                  <a:srgbClr val="FF0000"/>
                </a:solidFill>
                <a:effectLst/>
                <a:latin typeface="+mj-lt"/>
                <a:ea typeface="Times New Roman" panose="02020603050405020304" pitchFamily="18" charset="0"/>
                <a:cs typeface="Simplified Arabic" panose="02020603050405020304" pitchFamily="18" charset="-78"/>
              </a:rPr>
              <a:t>هناك من رأى سحب هذا الفصل على المحكم بقراءة للنص الفرنسي الذي استعمل </a:t>
            </a:r>
            <a:r>
              <a:rPr lang="fr-FR" sz="2000" dirty="0">
                <a:solidFill>
                  <a:srgbClr val="FF0000"/>
                </a:solidFill>
                <a:effectLst/>
                <a:latin typeface="+mj-lt"/>
                <a:ea typeface="Times New Roman" panose="02020603050405020304" pitchFamily="18" charset="0"/>
                <a:cs typeface="Simplified Arabic" panose="02020603050405020304" pitchFamily="18" charset="-78"/>
              </a:rPr>
              <a:t>juges</a:t>
            </a:r>
            <a:r>
              <a:rPr lang="ar-TN" sz="2000" dirty="0">
                <a:solidFill>
                  <a:srgbClr val="FF0000"/>
                </a:solidFill>
                <a:effectLst/>
                <a:latin typeface="+mj-lt"/>
                <a:ea typeface="Times New Roman" panose="02020603050405020304" pitchFamily="18" charset="0"/>
                <a:cs typeface="Simplified Arabic" panose="02020603050405020304" pitchFamily="18" charset="-78"/>
              </a:rPr>
              <a:t> وهي تشمل المحكم إلا أن هذا التوجه فيه خروج عن قواعد التأويل الجزائي وخاصة وضوح النص المجرم وخاصة قاعدة منع القياس.</a:t>
            </a:r>
            <a:endParaRPr lang="fr-FR" sz="2000" dirty="0">
              <a:effectLst/>
              <a:latin typeface="+mj-lt"/>
              <a:ea typeface="Times New Roman" panose="02020603050405020304" pitchFamily="18" charset="0"/>
              <a:cs typeface="Simplified Arabic" panose="02020603050405020304" pitchFamily="18" charset="-78"/>
            </a:endParaRPr>
          </a:p>
          <a:p>
            <a:pPr marL="0" indent="0" algn="r">
              <a:buNone/>
            </a:pPr>
            <a:endParaRPr lang="fr-FR" dirty="0"/>
          </a:p>
        </p:txBody>
      </p:sp>
    </p:spTree>
    <p:extLst>
      <p:ext uri="{BB962C8B-B14F-4D97-AF65-F5344CB8AC3E}">
        <p14:creationId xmlns:p14="http://schemas.microsoft.com/office/powerpoint/2010/main" val="344525526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CEED181-03C6-48BF-8D84-1C632AFCCF1B}"/>
              </a:ext>
            </a:extLst>
          </p:cNvPr>
          <p:cNvSpPr>
            <a:spLocks noGrp="1"/>
          </p:cNvSpPr>
          <p:nvPr>
            <p:ph idx="1"/>
          </p:nvPr>
        </p:nvSpPr>
        <p:spPr>
          <a:xfrm>
            <a:off x="237067" y="431800"/>
            <a:ext cx="11777133" cy="5745163"/>
          </a:xfrm>
        </p:spPr>
        <p:txBody>
          <a:bodyPr/>
          <a:lstStyle/>
          <a:p>
            <a:pPr marL="0" indent="0" algn="ctr" rtl="1">
              <a:spcAft>
                <a:spcPts val="0"/>
              </a:spcAft>
              <a:buNone/>
            </a:pPr>
            <a:endParaRPr lang="ar-TN" sz="4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endParaRPr>
          </a:p>
          <a:p>
            <a:pPr marL="0" indent="0" algn="ctr" rtl="1">
              <a:spcAft>
                <a:spcPts val="0"/>
              </a:spcAft>
              <a:buNone/>
            </a:pPr>
            <a:r>
              <a:rPr lang="ar-TN" sz="4000" b="1" dirty="0">
                <a:solidFill>
                  <a:srgbClr val="0070C0"/>
                </a:solidFill>
                <a:latin typeface="Arabic Typesetting" panose="03020402040406030203" pitchFamily="66" charset="-78"/>
                <a:ea typeface="Times New Roman" panose="02020603050405020304" pitchFamily="18" charset="0"/>
                <a:cs typeface="Arabic Typesetting" panose="03020402040406030203" pitchFamily="66" charset="-78"/>
              </a:rPr>
              <a:t>2. الجزاء </a:t>
            </a:r>
            <a:r>
              <a:rPr lang="ar-TN" sz="4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t>المسلط على أعمال المحكم:</a:t>
            </a:r>
            <a:endParaRPr lang="ar-TN" sz="40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spcAft>
                <a:spcPts val="0"/>
              </a:spcAft>
              <a:buNone/>
            </a:pPr>
            <a:r>
              <a:rPr lang="ar-TN" sz="2000" dirty="0">
                <a:effectLst/>
                <a:latin typeface="+mj-lt"/>
                <a:ea typeface="Times New Roman" panose="02020603050405020304" pitchFamily="18" charset="0"/>
                <a:cs typeface="Simplified Arabic" panose="02020603050405020304" pitchFamily="18" charset="-78"/>
              </a:rPr>
              <a:t>بالرجوع إلى مجلة التحكيم نجد أن المشرع رتب جزاء البطلان على الأحكام الصادرة عن هيئة التحكيم في حالة إخلال أحد أعضائها أو جميعهم بمبدأ الحياد سواء كان التحكيم داخلي (الفصل 42) أو التحكيم دولي (الفصل 78 ) وهذا يهم </a:t>
            </a:r>
            <a:r>
              <a:rPr lang="ar-TN" sz="2000" dirty="0">
                <a:solidFill>
                  <a:srgbClr val="FF0000"/>
                </a:solidFill>
                <a:effectLst/>
                <a:latin typeface="+mj-lt"/>
                <a:ea typeface="Times New Roman" panose="02020603050405020304" pitchFamily="18" charset="0"/>
                <a:cs typeface="Simplified Arabic" panose="02020603050405020304" pitchFamily="18" charset="-78"/>
              </a:rPr>
              <a:t>الأحكام التحكيمية الوطنية </a:t>
            </a:r>
            <a:r>
              <a:rPr lang="ar-TN" sz="2000" dirty="0">
                <a:effectLst/>
                <a:latin typeface="+mj-lt"/>
                <a:ea typeface="Times New Roman" panose="02020603050405020304" pitchFamily="18" charset="0"/>
                <a:cs typeface="Simplified Arabic" panose="02020603050405020304" pitchFamily="18" charset="-78"/>
              </a:rPr>
              <a:t>أما إذا كان </a:t>
            </a:r>
            <a:r>
              <a:rPr lang="ar-TN" sz="2000" dirty="0">
                <a:solidFill>
                  <a:srgbClr val="FF0000"/>
                </a:solidFill>
                <a:effectLst/>
                <a:latin typeface="+mj-lt"/>
                <a:ea typeface="Times New Roman" panose="02020603050405020304" pitchFamily="18" charset="0"/>
                <a:cs typeface="Simplified Arabic" panose="02020603050405020304" pitchFamily="18" charset="-78"/>
              </a:rPr>
              <a:t>الحكم </a:t>
            </a:r>
            <a:r>
              <a:rPr lang="ar-TN" sz="2000" dirty="0" err="1">
                <a:solidFill>
                  <a:srgbClr val="FF0000"/>
                </a:solidFill>
                <a:effectLst/>
                <a:latin typeface="+mj-lt"/>
                <a:ea typeface="Times New Roman" panose="02020603050405020304" pitchFamily="18" charset="0"/>
                <a:cs typeface="Simplified Arabic" panose="02020603050405020304" pitchFamily="18" charset="-78"/>
              </a:rPr>
              <a:t>التحكيمي</a:t>
            </a:r>
            <a:r>
              <a:rPr lang="ar-TN" sz="2000" dirty="0">
                <a:solidFill>
                  <a:srgbClr val="FF0000"/>
                </a:solidFill>
                <a:effectLst/>
                <a:latin typeface="+mj-lt"/>
                <a:ea typeface="Times New Roman" panose="02020603050405020304" pitchFamily="18" charset="0"/>
                <a:cs typeface="Simplified Arabic" panose="02020603050405020304" pitchFamily="18" charset="-78"/>
              </a:rPr>
              <a:t> أجنبي فإن الجزاء طبقا للفصل 81 يكون رفض </a:t>
            </a:r>
            <a:r>
              <a:rPr lang="ar-TN" sz="2000" dirty="0" err="1">
                <a:solidFill>
                  <a:srgbClr val="FF0000"/>
                </a:solidFill>
                <a:effectLst/>
                <a:latin typeface="+mj-lt"/>
                <a:ea typeface="Times New Roman" panose="02020603050405020304" pitchFamily="18" charset="0"/>
                <a:cs typeface="Simplified Arabic" panose="02020603050405020304" pitchFamily="18" charset="-78"/>
              </a:rPr>
              <a:t>الإعتراف</a:t>
            </a:r>
            <a:r>
              <a:rPr lang="ar-TN" sz="2000" dirty="0">
                <a:solidFill>
                  <a:srgbClr val="FF0000"/>
                </a:solidFill>
                <a:effectLst/>
                <a:latin typeface="+mj-lt"/>
                <a:ea typeface="Times New Roman" panose="02020603050405020304" pitchFamily="18" charset="0"/>
                <a:cs typeface="Simplified Arabic" panose="02020603050405020304" pitchFamily="18" charset="-78"/>
              </a:rPr>
              <a:t>.</a:t>
            </a:r>
          </a:p>
          <a:p>
            <a:pPr marL="0" indent="0" algn="just" rtl="1">
              <a:spcAft>
                <a:spcPts val="0"/>
              </a:spcAft>
              <a:buNone/>
            </a:pPr>
            <a:endParaRPr lang="fr-FR" sz="2000" dirty="0">
              <a:solidFill>
                <a:srgbClr val="FF0000"/>
              </a:solidFill>
              <a:effectLst/>
              <a:latin typeface="+mj-lt"/>
              <a:ea typeface="Times New Roman" panose="02020603050405020304" pitchFamily="18" charset="0"/>
              <a:cs typeface="Simplified Arabic" panose="02020603050405020304" pitchFamily="18" charset="-78"/>
            </a:endParaRPr>
          </a:p>
          <a:p>
            <a:pPr marL="0" indent="0" algn="ctr">
              <a:buNone/>
            </a:pPr>
            <a:r>
              <a:rPr lang="ar-TN" sz="4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t>جزاء البطلان للأحكام التحكيمية الوطنية:</a:t>
            </a:r>
          </a:p>
          <a:p>
            <a:pPr marL="0" indent="0" algn="r">
              <a:buNone/>
            </a:pPr>
            <a:r>
              <a:rPr lang="ar-TN" sz="2000" dirty="0">
                <a:effectLst/>
                <a:latin typeface="+mj-lt"/>
                <a:ea typeface="Times New Roman" panose="02020603050405020304" pitchFamily="18" charset="0"/>
                <a:cs typeface="Simplified Arabic" panose="02020603050405020304" pitchFamily="18" charset="-78"/>
              </a:rPr>
              <a:t>المتأمل في الفصلين 42 و78 مجلة التحكيم نجد أن المشرع لم يرتب صراحة جزاء البطلان للحكم </a:t>
            </a:r>
            <a:r>
              <a:rPr lang="ar-TN" sz="2000" dirty="0" err="1">
                <a:effectLst/>
                <a:latin typeface="+mj-lt"/>
                <a:ea typeface="Times New Roman" panose="02020603050405020304" pitchFamily="18" charset="0"/>
                <a:cs typeface="Simplified Arabic" panose="02020603050405020304" pitchFamily="18" charset="-78"/>
              </a:rPr>
              <a:t>التحكيمي</a:t>
            </a:r>
            <a:r>
              <a:rPr lang="ar-TN" sz="2000" dirty="0">
                <a:effectLst/>
                <a:latin typeface="+mj-lt"/>
                <a:ea typeface="Times New Roman" panose="02020603050405020304" pitchFamily="18" charset="0"/>
                <a:cs typeface="Simplified Arabic" panose="02020603050405020304" pitchFamily="18" charset="-78"/>
              </a:rPr>
              <a:t> في صورة إخلال المحكم بمبدأ الحياد لذلك ذهب اتجاه فقه قضائي إلى اعمال نظرية عيوب الرضاء وتحديدا الفصل 43 مجلة الالتزامات والعقود باعتماد عنصر الغلط في صفة جوهرية في المحكم الذي لم يصرح بالقوادح إلا أن هذا الاتجاه وقع التخلي عنه والرجوع إلى أحكام الفصل 42 الذي يكون السند القانوني السليم للتصريح بالإبطال لعدم سلامة تركيبة هيئة التحكيم وخرق النظام العام والمبادئ الأساسية.</a:t>
            </a:r>
            <a:endParaRPr lang="fr-FR" sz="2000" dirty="0">
              <a:effectLst/>
              <a:latin typeface="+mj-lt"/>
              <a:ea typeface="Times New Roman" panose="02020603050405020304" pitchFamily="18" charset="0"/>
              <a:cs typeface="Simplified Arabic" panose="02020603050405020304" pitchFamily="18" charset="-78"/>
            </a:endParaRPr>
          </a:p>
          <a:p>
            <a:pPr marL="0" indent="0" algn="ctr">
              <a:buNone/>
            </a:pPr>
            <a:endParaRPr lang="fr-FR" dirty="0"/>
          </a:p>
        </p:txBody>
      </p:sp>
    </p:spTree>
    <p:extLst>
      <p:ext uri="{BB962C8B-B14F-4D97-AF65-F5344CB8AC3E}">
        <p14:creationId xmlns:p14="http://schemas.microsoft.com/office/powerpoint/2010/main" val="340066194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arn(inVertical)">
                                      <p:cBhvr>
                                        <p:cTn id="11" dur="250"/>
                                        <p:tgtEl>
                                          <p:spTgt spid="3">
                                            <p:txEl>
                                              <p:pRg st="2" end="2"/>
                                            </p:txEl>
                                          </p:spTgt>
                                        </p:tgtEl>
                                      </p:cBhvr>
                                    </p:animEffect>
                                  </p:childTnLst>
                                </p:cTn>
                              </p:par>
                            </p:childTnLst>
                          </p:cTn>
                        </p:par>
                        <p:par>
                          <p:cTn id="12" fill="hold">
                            <p:stCondLst>
                              <p:cond delay="750"/>
                            </p:stCondLst>
                            <p:childTnLst>
                              <p:par>
                                <p:cTn id="13" presetID="26" presetClass="emph" presetSubtype="0" fill="hold" nodeType="afterEffect">
                                  <p:stCondLst>
                                    <p:cond delay="0"/>
                                  </p:stCondLst>
                                  <p:childTnLst>
                                    <p:animEffect transition="out" filter="fade">
                                      <p:cBhvr>
                                        <p:cTn id="14" dur="500" tmFilter="0, 0; .2, .5; .8, .5; 1, 0"/>
                                        <p:tgtEl>
                                          <p:spTgt spid="3">
                                            <p:txEl>
                                              <p:pRg st="4" end="4"/>
                                            </p:txEl>
                                          </p:spTgt>
                                        </p:tgtEl>
                                      </p:cBhvr>
                                    </p:animEffect>
                                    <p:animScale>
                                      <p:cBhvr>
                                        <p:cTn id="15" dur="250" autoRev="1" fill="hold"/>
                                        <p:tgtEl>
                                          <p:spTgt spid="3">
                                            <p:txEl>
                                              <p:pRg st="4" end="4"/>
                                            </p:txEl>
                                          </p:spTgt>
                                        </p:tgtEl>
                                      </p:cBhvr>
                                      <p:by x="105000" y="105000"/>
                                    </p:animScale>
                                  </p:childTnLst>
                                </p:cTn>
                              </p:par>
                            </p:childTnLst>
                          </p:cTn>
                        </p:par>
                        <p:par>
                          <p:cTn id="16" fill="hold">
                            <p:stCondLst>
                              <p:cond delay="1250"/>
                            </p:stCondLst>
                            <p:childTnLst>
                              <p:par>
                                <p:cTn id="17" presetID="22" presetClass="entr" presetSubtype="4" fill="hold"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down)">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542F89-86D6-4FF8-8141-7212DF99D4D3}"/>
              </a:ext>
            </a:extLst>
          </p:cNvPr>
          <p:cNvSpPr>
            <a:spLocks noGrp="1"/>
          </p:cNvSpPr>
          <p:nvPr>
            <p:ph type="title"/>
          </p:nvPr>
        </p:nvSpPr>
        <p:spPr>
          <a:xfrm>
            <a:off x="857250" y="431800"/>
            <a:ext cx="10515600" cy="1325563"/>
          </a:xfrm>
        </p:spPr>
        <p:txBody>
          <a:bodyPr>
            <a:normAutofit/>
          </a:bodyPr>
          <a:lstStyle/>
          <a:p>
            <a:pPr algn="ctr"/>
            <a:r>
              <a:rPr lang="ar-TN" sz="4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t>جزاء عدم </a:t>
            </a:r>
            <a:r>
              <a:rPr lang="ar-TN" sz="4000" b="1" dirty="0" err="1">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t>الإعتراف</a:t>
            </a:r>
            <a:r>
              <a:rPr lang="ar-TN" sz="4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t> بالأحكام التحكيمية الأجنبية:</a:t>
            </a:r>
            <a:br>
              <a:rPr lang="fr-FR" sz="4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br>
            <a:endParaRPr lang="fr-FR" sz="4000" b="1" dirty="0">
              <a:solidFill>
                <a:srgbClr val="0070C0"/>
              </a:solidFill>
              <a:latin typeface="Arabic Typesetting" panose="03020402040406030203" pitchFamily="66" charset="-78"/>
              <a:cs typeface="Arabic Typesetting" panose="03020402040406030203" pitchFamily="66" charset="-78"/>
            </a:endParaRPr>
          </a:p>
        </p:txBody>
      </p:sp>
      <p:sp>
        <p:nvSpPr>
          <p:cNvPr id="3" name="Espace réservé du contenu 2">
            <a:extLst>
              <a:ext uri="{FF2B5EF4-FFF2-40B4-BE49-F238E27FC236}">
                <a16:creationId xmlns:a16="http://schemas.microsoft.com/office/drawing/2014/main" id="{5EC47270-1CA8-4537-B979-1CF5B6B59604}"/>
              </a:ext>
            </a:extLst>
          </p:cNvPr>
          <p:cNvSpPr>
            <a:spLocks noGrp="1"/>
          </p:cNvSpPr>
          <p:nvPr>
            <p:ph idx="1"/>
          </p:nvPr>
        </p:nvSpPr>
        <p:spPr/>
        <p:txBody>
          <a:bodyPr>
            <a:normAutofit/>
          </a:bodyPr>
          <a:lstStyle/>
          <a:p>
            <a:pPr marL="0" indent="0" algn="just" rtl="1">
              <a:spcAft>
                <a:spcPts val="0"/>
              </a:spcAft>
              <a:buNone/>
            </a:pP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تحتاج الأحكام التحكيمية الأجنبية لتجد نفاذها على النظام القانوني لدولة أخرى إلى ضرورة اكسائها بالصيغة التنفيذية لذلك يتدخل القضاء الوطني للاعتراف بها وضمان التنفيذ الجبري ولو عن طريق القوة العامة وهو ما نظمته أحكام الفصول 87 وما بعده من مجلة التحكيم.</a:t>
            </a:r>
            <a:endParaRPr lang="fr-FR" sz="1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spcAft>
                <a:spcPts val="0"/>
              </a:spcAft>
              <a:buNone/>
            </a:pP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إلا أن هذا </a:t>
            </a:r>
            <a:r>
              <a:rPr lang="ar-TN" sz="1800" dirty="0" err="1">
                <a:effectLst/>
                <a:latin typeface="Times New Roman" panose="02020603050405020304" pitchFamily="18" charset="0"/>
                <a:ea typeface="Times New Roman" panose="02020603050405020304" pitchFamily="18" charset="0"/>
                <a:cs typeface="Simplified Arabic" panose="02020603050405020304" pitchFamily="18" charset="-78"/>
              </a:rPr>
              <a:t>الإعتراف</a:t>
            </a: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 ليس بالآلي وهو يخضع لرقابة القضاء الوطني الذي يبقى له رقابة شكلية على القرار </a:t>
            </a:r>
            <a:r>
              <a:rPr lang="ar-TN" sz="1800" dirty="0" err="1">
                <a:effectLst/>
                <a:latin typeface="Times New Roman" panose="02020603050405020304" pitchFamily="18" charset="0"/>
                <a:ea typeface="Times New Roman" panose="02020603050405020304" pitchFamily="18" charset="0"/>
                <a:cs typeface="Simplified Arabic" panose="02020603050405020304" pitchFamily="18" charset="-78"/>
              </a:rPr>
              <a:t>التحكيمي</a:t>
            </a: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 الأجنبي. وفيما يهم موضوع حياد المحكم والإخلال بهذا المبدأ فإن المدخل لبسط الرقابة عليه تكون تحت طائلة النقطة (أولا-د) من الفصل 81.</a:t>
            </a:r>
            <a:endParaRPr lang="fr-FR" sz="1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spcAft>
                <a:spcPts val="0"/>
              </a:spcAft>
              <a:buNone/>
            </a:pP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فقد </a:t>
            </a:r>
            <a:r>
              <a:rPr lang="ar-TN" sz="1800" dirty="0" err="1">
                <a:effectLst/>
                <a:latin typeface="Times New Roman" panose="02020603050405020304" pitchFamily="18" charset="0"/>
                <a:ea typeface="Times New Roman" panose="02020603050405020304" pitchFamily="18" charset="0"/>
                <a:cs typeface="Simplified Arabic" panose="02020603050405020304" pitchFamily="18" charset="-78"/>
              </a:rPr>
              <a:t>إقتضت</a:t>
            </a: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 هذه الأحكام أنه " لا يجوز رفض </a:t>
            </a:r>
            <a:r>
              <a:rPr lang="ar-TN" sz="1800" dirty="0" err="1">
                <a:effectLst/>
                <a:latin typeface="Times New Roman" panose="02020603050405020304" pitchFamily="18" charset="0"/>
                <a:ea typeface="Times New Roman" panose="02020603050405020304" pitchFamily="18" charset="0"/>
                <a:cs typeface="Simplified Arabic" panose="02020603050405020304" pitchFamily="18" charset="-78"/>
              </a:rPr>
              <a:t>الإعتراف</a:t>
            </a: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 بأي حكم تحكيمي أو رفض تنفيذه بقطع النظر عن البلد الصادر فيه إلا في الحالتين التاليتين:</a:t>
            </a:r>
            <a:endParaRPr lang="fr-FR" sz="1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spcAft>
                <a:spcPts val="0"/>
              </a:spcAft>
              <a:buNone/>
            </a:pP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أولا: </a:t>
            </a:r>
            <a:r>
              <a:rPr lang="ar-TN" sz="1800" dirty="0" err="1">
                <a:effectLst/>
                <a:latin typeface="Times New Roman" panose="02020603050405020304" pitchFamily="18" charset="0"/>
                <a:ea typeface="Times New Roman" panose="02020603050405020304" pitchFamily="18" charset="0"/>
                <a:cs typeface="Simplified Arabic" panose="02020603050405020304" pitchFamily="18" charset="-78"/>
              </a:rPr>
              <a:t>بناءا</a:t>
            </a: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 على طلب الطرف المطلوب التنفيذ ضده وإذا قدم هذا الطرف إلى محكمة الاستئناف بتونس المقدم إليها طلب الاعتراف والتنفيذ دليلا يثبت أحد الأمور التالية:</a:t>
            </a:r>
            <a:endParaRPr lang="fr-FR" sz="1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r" rtl="1">
              <a:spcAft>
                <a:spcPts val="0"/>
              </a:spcAft>
              <a:buNone/>
            </a:pP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TN" sz="1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د. أن تشكيل هيئة التحكيم أو ما وقع إتباعه في إجراءات التحكيم كان مخالفا لمقتضيات اتفاقية التحكيم بصفة عامة أو لنظام تحكيم مختار أو لقانون دولة وقع اعتماده أو لقواعد أحكام هذا الباب المتعلقة بتشكيل هيئة التحكيم.</a:t>
            </a:r>
            <a:endParaRPr lang="fr-FR" sz="1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spcAft>
                <a:spcPts val="0"/>
              </a:spcAft>
              <a:buNone/>
            </a:pP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فإن محكمة </a:t>
            </a:r>
            <a:r>
              <a:rPr lang="ar-TN" sz="1800" dirty="0" err="1">
                <a:effectLst/>
                <a:latin typeface="Times New Roman" panose="02020603050405020304" pitchFamily="18" charset="0"/>
                <a:ea typeface="Times New Roman" panose="02020603050405020304" pitchFamily="18" charset="0"/>
                <a:cs typeface="Simplified Arabic" panose="02020603050405020304" pitchFamily="18" charset="-78"/>
              </a:rPr>
              <a:t>الإعتراف</a:t>
            </a: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 أو محكمة التنفيذ مخول لها تناول ما يثار لديها من دفوعات تهم تشكيل هيئة التحكيم الدولي الوطني بما في ذلك توفر حياد المحكم من عدمه.</a:t>
            </a:r>
            <a:endParaRPr lang="fr-FR" sz="1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spcAft>
                <a:spcPts val="0"/>
              </a:spcAft>
              <a:buNone/>
            </a:pP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والملاحظ أن النقطة (د ) من الفصل </a:t>
            </a:r>
            <a:r>
              <a:rPr lang="fr-FR" sz="1800" dirty="0">
                <a:effectLst/>
                <a:latin typeface="Times New Roman" panose="02020603050405020304" pitchFamily="18" charset="0"/>
                <a:ea typeface="Times New Roman" panose="02020603050405020304" pitchFamily="18" charset="0"/>
                <a:cs typeface="Simplified Arabic" panose="02020603050405020304" pitchFamily="18" charset="-78"/>
              </a:rPr>
              <a:t>82</a:t>
            </a: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 هي نقل اجمالي للنقطة (د) من الفصل</a:t>
            </a:r>
            <a:r>
              <a:rPr lang="fr-FR" sz="1800" dirty="0">
                <a:effectLst/>
                <a:latin typeface="Times New Roman" panose="02020603050405020304" pitchFamily="18" charset="0"/>
                <a:ea typeface="Times New Roman" panose="02020603050405020304" pitchFamily="18" charset="0"/>
                <a:cs typeface="Simplified Arabic" panose="02020603050405020304" pitchFamily="18" charset="-78"/>
              </a:rPr>
              <a:t>708 </a:t>
            </a: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fr-FR" dirty="0"/>
          </a:p>
        </p:txBody>
      </p:sp>
    </p:spTree>
    <p:extLst>
      <p:ext uri="{BB962C8B-B14F-4D97-AF65-F5344CB8AC3E}">
        <p14:creationId xmlns:p14="http://schemas.microsoft.com/office/powerpoint/2010/main" val="289301112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childTnLst>
                          </p:cTn>
                        </p:par>
                        <p:par>
                          <p:cTn id="20" fill="hold">
                            <p:stCondLst>
                              <p:cond delay="2000"/>
                            </p:stCondLst>
                            <p:childTnLst>
                              <p:par>
                                <p:cTn id="21" presetID="16" presetClass="entr" presetSubtype="21"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500"/>
                                        <p:tgtEl>
                                          <p:spTgt spid="3">
                                            <p:txEl>
                                              <p:pRg st="3" end="3"/>
                                            </p:txEl>
                                          </p:spTgt>
                                        </p:tgtEl>
                                      </p:cBhvr>
                                    </p:animEffect>
                                  </p:childTnLst>
                                </p:cTn>
                              </p:par>
                            </p:childTnLst>
                          </p:cTn>
                        </p:par>
                        <p:par>
                          <p:cTn id="24" fill="hold">
                            <p:stCondLst>
                              <p:cond delay="2500"/>
                            </p:stCondLst>
                            <p:childTnLst>
                              <p:par>
                                <p:cTn id="25" presetID="1" presetClass="entr" presetSubtype="0"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par>
                          <p:cTn id="27" fill="hold">
                            <p:stCondLst>
                              <p:cond delay="2500"/>
                            </p:stCondLst>
                            <p:childTnLst>
                              <p:par>
                                <p:cTn id="28" presetID="16" presetClass="entr" presetSubtype="21" fill="hold"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arn(inVertical)">
                                      <p:cBhvr>
                                        <p:cTn id="30" dur="500"/>
                                        <p:tgtEl>
                                          <p:spTgt spid="3">
                                            <p:txEl>
                                              <p:pRg st="5" end="5"/>
                                            </p:txEl>
                                          </p:spTgt>
                                        </p:tgtEl>
                                      </p:cBhvr>
                                    </p:animEffect>
                                  </p:childTnLst>
                                </p:cTn>
                              </p:par>
                            </p:childTnLst>
                          </p:cTn>
                        </p:par>
                        <p:par>
                          <p:cTn id="31" fill="hold">
                            <p:stCondLst>
                              <p:cond delay="3000"/>
                            </p:stCondLst>
                            <p:childTnLst>
                              <p:par>
                                <p:cTn id="32" presetID="16" presetClass="entr" presetSubtype="21" fill="hold" nodeType="after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barn(inVertical)">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DA93968-C18E-47AE-90A5-CF666CBBA14D}"/>
              </a:ext>
            </a:extLst>
          </p:cNvPr>
          <p:cNvSpPr>
            <a:spLocks noGrp="1"/>
          </p:cNvSpPr>
          <p:nvPr>
            <p:ph idx="1"/>
          </p:nvPr>
        </p:nvSpPr>
        <p:spPr>
          <a:xfrm>
            <a:off x="1445683" y="560787"/>
            <a:ext cx="10515600" cy="5561143"/>
          </a:xfrm>
        </p:spPr>
        <p:txBody>
          <a:bodyPr>
            <a:noAutofit/>
          </a:bodyPr>
          <a:lstStyle/>
          <a:p>
            <a:pPr marL="0" indent="0" algn="r">
              <a:buNone/>
            </a:pPr>
            <a:r>
              <a:rPr lang="ar-TN" sz="1600" b="1" dirty="0">
                <a:cs typeface="+mj-cs"/>
              </a:rPr>
              <a:t>المقدمة</a:t>
            </a:r>
            <a:endParaRPr lang="ar-SA" sz="1600" b="1" dirty="0">
              <a:cs typeface="+mj-cs"/>
            </a:endParaRPr>
          </a:p>
          <a:p>
            <a:pPr marL="0" indent="0" algn="r">
              <a:buNone/>
            </a:pPr>
            <a:r>
              <a:rPr lang="ar-TN" sz="1600" b="1" dirty="0">
                <a:cs typeface="+mj-cs"/>
              </a:rPr>
              <a:t>الجزء الأول : تحليل مبدأ حياد المحكم</a:t>
            </a:r>
            <a:endParaRPr lang="fr-FR" sz="1600" b="1" dirty="0">
              <a:cs typeface="+mj-cs"/>
            </a:endParaRPr>
          </a:p>
          <a:p>
            <a:pPr marL="0" indent="0" algn="r">
              <a:lnSpc>
                <a:spcPct val="150000"/>
              </a:lnSpc>
              <a:buNone/>
            </a:pPr>
            <a:r>
              <a:rPr lang="ar-TN" sz="1600" dirty="0">
                <a:solidFill>
                  <a:srgbClr val="7030A0"/>
                </a:solidFill>
                <a:cs typeface="+mj-cs"/>
              </a:rPr>
              <a:t>التأكيد على واجب التصريح بالشكوك </a:t>
            </a:r>
            <a:r>
              <a:rPr lang="fr-FR" sz="1600" dirty="0">
                <a:solidFill>
                  <a:srgbClr val="7030A0"/>
                </a:solidFill>
                <a:cs typeface="+mj-cs"/>
              </a:rPr>
              <a:t>  ∙1</a:t>
            </a:r>
          </a:p>
          <a:p>
            <a:pPr marL="0" indent="0" algn="r">
              <a:lnSpc>
                <a:spcPct val="150000"/>
              </a:lnSpc>
              <a:buNone/>
            </a:pPr>
            <a:r>
              <a:rPr lang="ar-TN" sz="1600" dirty="0">
                <a:solidFill>
                  <a:srgbClr val="7030A0"/>
                </a:solidFill>
                <a:cs typeface="+mj-cs"/>
              </a:rPr>
              <a:t> أ. التأكيد التشريعي</a:t>
            </a:r>
          </a:p>
          <a:p>
            <a:pPr marL="0" indent="0" algn="r">
              <a:lnSpc>
                <a:spcPct val="150000"/>
              </a:lnSpc>
              <a:buNone/>
            </a:pPr>
            <a:r>
              <a:rPr lang="ar-TN" sz="1600" dirty="0">
                <a:solidFill>
                  <a:srgbClr val="7030A0"/>
                </a:solidFill>
                <a:cs typeface="+mj-cs"/>
              </a:rPr>
              <a:t>ب.</a:t>
            </a:r>
            <a:r>
              <a:rPr lang="ar-SA" sz="1600" dirty="0">
                <a:solidFill>
                  <a:srgbClr val="7030A0"/>
                </a:solidFill>
                <a:cs typeface="+mj-cs"/>
              </a:rPr>
              <a:t> </a:t>
            </a:r>
            <a:r>
              <a:rPr lang="ar-TN" sz="1600" dirty="0">
                <a:solidFill>
                  <a:srgbClr val="7030A0"/>
                </a:solidFill>
                <a:cs typeface="+mj-cs"/>
              </a:rPr>
              <a:t>مضمون واجب التصريح</a:t>
            </a:r>
            <a:endParaRPr lang="fr-FR" sz="1600" dirty="0">
              <a:solidFill>
                <a:srgbClr val="7030A0"/>
              </a:solidFill>
              <a:cs typeface="+mj-cs"/>
            </a:endParaRPr>
          </a:p>
          <a:p>
            <a:pPr marL="0" indent="0" algn="r">
              <a:lnSpc>
                <a:spcPct val="150000"/>
              </a:lnSpc>
              <a:buNone/>
            </a:pPr>
            <a:r>
              <a:rPr lang="ar-TN" sz="1600" dirty="0">
                <a:solidFill>
                  <a:srgbClr val="7030A0"/>
                </a:solidFill>
                <a:cs typeface="+mj-cs"/>
              </a:rPr>
              <a:t>ج. الامتداد الزمني لمبدأ الحياد</a:t>
            </a:r>
            <a:endParaRPr lang="fr-FR" sz="1600" dirty="0">
              <a:solidFill>
                <a:srgbClr val="7030A0"/>
              </a:solidFill>
              <a:effectLst/>
              <a:latin typeface="Times New Roman" panose="02020603050405020304" pitchFamily="18" charset="0"/>
              <a:ea typeface="Times New Roman" panose="02020603050405020304" pitchFamily="18" charset="0"/>
              <a:cs typeface="+mj-cs"/>
            </a:endParaRPr>
          </a:p>
          <a:p>
            <a:pPr marL="449580" indent="0" algn="r">
              <a:lnSpc>
                <a:spcPct val="150000"/>
              </a:lnSpc>
              <a:buNone/>
            </a:pPr>
            <a:r>
              <a:rPr lang="ar-TN" sz="1600" dirty="0">
                <a:solidFill>
                  <a:srgbClr val="7030A0"/>
                </a:solidFill>
                <a:effectLst/>
                <a:latin typeface="Times New Roman" panose="02020603050405020304" pitchFamily="18" charset="0"/>
                <a:ea typeface="Times New Roman" panose="02020603050405020304" pitchFamily="18" charset="0"/>
                <a:cs typeface="+mj-cs"/>
              </a:rPr>
              <a:t>عينات من تطبيقات فقه القضا</a:t>
            </a:r>
            <a:r>
              <a:rPr lang="ar-TN" sz="1600" dirty="0">
                <a:solidFill>
                  <a:srgbClr val="7030A0"/>
                </a:solidFill>
                <a:latin typeface="Times New Roman" panose="02020603050405020304" pitchFamily="18" charset="0"/>
                <a:ea typeface="Times New Roman" panose="02020603050405020304" pitchFamily="18" charset="0"/>
                <a:cs typeface="+mj-cs"/>
              </a:rPr>
              <a:t>ء</a:t>
            </a:r>
            <a:r>
              <a:rPr lang="fr-FR" sz="1600" dirty="0">
                <a:solidFill>
                  <a:srgbClr val="7030A0"/>
                </a:solidFill>
                <a:latin typeface="Times New Roman" panose="02020603050405020304" pitchFamily="18" charset="0"/>
                <a:ea typeface="Times New Roman" panose="02020603050405020304" pitchFamily="18" charset="0"/>
                <a:cs typeface="+mj-cs"/>
              </a:rPr>
              <a:t>∙2</a:t>
            </a:r>
            <a:endParaRPr lang="fr-FR" sz="1600" dirty="0">
              <a:solidFill>
                <a:srgbClr val="7030A0"/>
              </a:solidFill>
              <a:cs typeface="+mj-cs"/>
            </a:endParaRPr>
          </a:p>
          <a:p>
            <a:pPr marL="0" indent="0" algn="r">
              <a:buNone/>
            </a:pPr>
            <a:r>
              <a:rPr lang="ar-TN" sz="1600" b="1" dirty="0">
                <a:cs typeface="+mj-cs"/>
              </a:rPr>
              <a:t>الجزء الثاني : جزاء الاخلال بمبدأ الحياد</a:t>
            </a:r>
          </a:p>
          <a:p>
            <a:pPr marL="0" indent="0" algn="r">
              <a:buNone/>
            </a:pPr>
            <a:r>
              <a:rPr lang="fr-FR" sz="1600" dirty="0">
                <a:solidFill>
                  <a:srgbClr val="7030A0"/>
                </a:solidFill>
                <a:cs typeface="+mj-cs"/>
              </a:rPr>
              <a:t>  </a:t>
            </a:r>
            <a:r>
              <a:rPr lang="ar-TN" sz="1600" dirty="0">
                <a:solidFill>
                  <a:srgbClr val="7030A0"/>
                </a:solidFill>
                <a:cs typeface="+mj-cs"/>
              </a:rPr>
              <a:t> 1.الجزاء المتصل بشخص المحكم</a:t>
            </a:r>
          </a:p>
          <a:p>
            <a:pPr marL="0" indent="0" algn="r">
              <a:buFont typeface="Arial" panose="020B0604020202020204" pitchFamily="34" charset="0"/>
              <a:buNone/>
            </a:pPr>
            <a:r>
              <a:rPr lang="ar-TN" sz="1600" dirty="0">
                <a:solidFill>
                  <a:srgbClr val="7030A0"/>
                </a:solidFill>
                <a:cs typeface="+mj-cs"/>
              </a:rPr>
              <a:t>أ. التجريح آلية للتخلي أو لعزل المحكم</a:t>
            </a:r>
          </a:p>
          <a:p>
            <a:pPr marL="0" indent="0" algn="r">
              <a:buFont typeface="Arial" panose="020B0604020202020204" pitchFamily="34" charset="0"/>
              <a:buNone/>
            </a:pPr>
            <a:r>
              <a:rPr lang="ar-TN" sz="1600" dirty="0">
                <a:solidFill>
                  <a:srgbClr val="7030A0"/>
                </a:solidFill>
                <a:cs typeface="+mj-cs"/>
              </a:rPr>
              <a:t>ب. المسؤولية المدنية للمحكم</a:t>
            </a:r>
          </a:p>
          <a:p>
            <a:pPr marL="0" indent="0" algn="r">
              <a:buFont typeface="Arial" panose="020B0604020202020204" pitchFamily="34" charset="0"/>
              <a:buNone/>
            </a:pPr>
            <a:r>
              <a:rPr lang="ar-TN" sz="1600" dirty="0">
                <a:solidFill>
                  <a:srgbClr val="7030A0"/>
                </a:solidFill>
                <a:cs typeface="+mj-cs"/>
              </a:rPr>
              <a:t>ج. المسؤولية الجزائية للمحكم</a:t>
            </a:r>
          </a:p>
          <a:p>
            <a:pPr marL="0" indent="0" algn="r">
              <a:buFont typeface="Arial" panose="020B0604020202020204" pitchFamily="34" charset="0"/>
              <a:buNone/>
            </a:pPr>
            <a:r>
              <a:rPr lang="ar-TN" sz="1600" dirty="0">
                <a:solidFill>
                  <a:srgbClr val="7030A0"/>
                </a:solidFill>
                <a:cs typeface="+mj-cs"/>
              </a:rPr>
              <a:t>2. الجزاء المتصل بأعمال المحكم</a:t>
            </a:r>
          </a:p>
          <a:p>
            <a:pPr marL="0" indent="0" algn="r">
              <a:buFont typeface="Arial" panose="020B0604020202020204" pitchFamily="34" charset="0"/>
              <a:buNone/>
            </a:pPr>
            <a:r>
              <a:rPr lang="ar-TN" sz="1600" dirty="0">
                <a:solidFill>
                  <a:srgbClr val="7030A0"/>
                </a:solidFill>
                <a:cs typeface="+mj-cs"/>
              </a:rPr>
              <a:t>أ. جزاء البطلان للأحكام التحكيمية الوطنية.</a:t>
            </a:r>
          </a:p>
          <a:p>
            <a:pPr marL="0" indent="0" algn="r">
              <a:buFont typeface="Arial" panose="020B0604020202020204" pitchFamily="34" charset="0"/>
              <a:buNone/>
            </a:pPr>
            <a:r>
              <a:rPr lang="ar-TN" sz="1600" dirty="0">
                <a:solidFill>
                  <a:srgbClr val="7030A0"/>
                </a:solidFill>
                <a:cs typeface="+mj-cs"/>
              </a:rPr>
              <a:t>ب.</a:t>
            </a:r>
            <a:r>
              <a:rPr lang="ar-SA" sz="1600" dirty="0">
                <a:solidFill>
                  <a:srgbClr val="7030A0"/>
                </a:solidFill>
                <a:cs typeface="+mj-cs"/>
              </a:rPr>
              <a:t> </a:t>
            </a:r>
            <a:r>
              <a:rPr lang="ar-TN" sz="1600" dirty="0">
                <a:solidFill>
                  <a:srgbClr val="7030A0"/>
                </a:solidFill>
                <a:cs typeface="+mj-cs"/>
              </a:rPr>
              <a:t>جزاء عدم الاعتراف بالأحكام التحكيمية الأجنبية</a:t>
            </a:r>
          </a:p>
          <a:p>
            <a:pPr marL="0" indent="0" algn="r">
              <a:lnSpc>
                <a:spcPct val="150000"/>
              </a:lnSpc>
              <a:buNone/>
            </a:pPr>
            <a:endParaRPr lang="ar-TN" sz="1600" dirty="0">
              <a:solidFill>
                <a:schemeClr val="accent2"/>
              </a:solidFill>
              <a:cs typeface="+mj-cs"/>
            </a:endParaRPr>
          </a:p>
          <a:p>
            <a:pPr algn="r"/>
            <a:endParaRPr lang="fr-FR" sz="1600" dirty="0">
              <a:cs typeface="+mj-cs"/>
            </a:endParaRPr>
          </a:p>
          <a:p>
            <a:pPr marL="0" indent="0" algn="r">
              <a:buNone/>
            </a:pPr>
            <a:endParaRPr lang="fr-FR" sz="1600" dirty="0">
              <a:cs typeface="+mj-cs"/>
            </a:endParaRPr>
          </a:p>
        </p:txBody>
      </p:sp>
    </p:spTree>
    <p:extLst>
      <p:ext uri="{BB962C8B-B14F-4D97-AF65-F5344CB8AC3E}">
        <p14:creationId xmlns:p14="http://schemas.microsoft.com/office/powerpoint/2010/main" val="129760604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50"/>
                                        <p:tgtEl>
                                          <p:spTgt spid="3">
                                            <p:txEl>
                                              <p:pRg st="1" end="1"/>
                                            </p:txEl>
                                          </p:spTgt>
                                        </p:tgtEl>
                                      </p:cBhvr>
                                    </p:animEffect>
                                    <p:anim calcmode="lin" valueType="num">
                                      <p:cBhvr>
                                        <p:cTn id="14"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750"/>
                            </p:stCondLst>
                            <p:childTnLst>
                              <p:par>
                                <p:cTn id="17" presetID="42" presetClass="entr" presetSubtype="0" fill="hold" nodeType="after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250"/>
                                        <p:tgtEl>
                                          <p:spTgt spid="3">
                                            <p:txEl>
                                              <p:pRg st="7" end="7"/>
                                            </p:txEl>
                                          </p:spTgt>
                                        </p:tgtEl>
                                      </p:cBhvr>
                                    </p:animEffect>
                                    <p:anim calcmode="lin" valueType="num">
                                      <p:cBhvr>
                                        <p:cTn id="20" dur="25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1" dur="25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42" presetClass="entr" presetSubtype="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250"/>
                                        <p:tgtEl>
                                          <p:spTgt spid="3">
                                            <p:txEl>
                                              <p:pRg st="2" end="2"/>
                                            </p:txEl>
                                          </p:spTgt>
                                        </p:tgtEl>
                                      </p:cBhvr>
                                    </p:animEffect>
                                    <p:anim calcmode="lin" valueType="num">
                                      <p:cBhvr>
                                        <p:cTn id="26" dur="2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2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1250"/>
                            </p:stCondLst>
                            <p:childTnLst>
                              <p:par>
                                <p:cTn id="29" presetID="42" presetClass="entr" presetSubtype="0" fill="hold"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250"/>
                                        <p:tgtEl>
                                          <p:spTgt spid="3">
                                            <p:txEl>
                                              <p:pRg st="3" end="3"/>
                                            </p:txEl>
                                          </p:spTgt>
                                        </p:tgtEl>
                                      </p:cBhvr>
                                    </p:animEffect>
                                    <p:anim calcmode="lin" valueType="num">
                                      <p:cBhvr>
                                        <p:cTn id="32" dur="2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2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4" fill="hold">
                            <p:stCondLst>
                              <p:cond delay="1500"/>
                            </p:stCondLst>
                            <p:childTnLst>
                              <p:par>
                                <p:cTn id="35" presetID="42" presetClass="entr" presetSubtype="0" fill="hold"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250"/>
                                        <p:tgtEl>
                                          <p:spTgt spid="3">
                                            <p:txEl>
                                              <p:pRg st="4" end="4"/>
                                            </p:txEl>
                                          </p:spTgt>
                                        </p:tgtEl>
                                      </p:cBhvr>
                                    </p:animEffect>
                                    <p:anim calcmode="lin" valueType="num">
                                      <p:cBhvr>
                                        <p:cTn id="38" dur="2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25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0" fill="hold">
                            <p:stCondLst>
                              <p:cond delay="1750"/>
                            </p:stCondLst>
                            <p:childTnLst>
                              <p:par>
                                <p:cTn id="41" presetID="42" presetClass="entr" presetSubtype="0" fill="hold" nodeType="after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250"/>
                                        <p:tgtEl>
                                          <p:spTgt spid="3">
                                            <p:txEl>
                                              <p:pRg st="5" end="5"/>
                                            </p:txEl>
                                          </p:spTgt>
                                        </p:tgtEl>
                                      </p:cBhvr>
                                    </p:animEffect>
                                    <p:anim calcmode="lin" valueType="num">
                                      <p:cBhvr>
                                        <p:cTn id="44" dur="25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25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6" fill="hold">
                            <p:stCondLst>
                              <p:cond delay="2000"/>
                            </p:stCondLst>
                            <p:childTnLst>
                              <p:par>
                                <p:cTn id="47" presetID="42" presetClass="entr" presetSubtype="0" fill="hold"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250"/>
                                        <p:tgtEl>
                                          <p:spTgt spid="3">
                                            <p:txEl>
                                              <p:pRg st="6" end="6"/>
                                            </p:txEl>
                                          </p:spTgt>
                                        </p:tgtEl>
                                      </p:cBhvr>
                                    </p:animEffect>
                                    <p:anim calcmode="lin" valueType="num">
                                      <p:cBhvr>
                                        <p:cTn id="50" dur="25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25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2" fill="hold">
                            <p:stCondLst>
                              <p:cond delay="2250"/>
                            </p:stCondLst>
                            <p:childTnLst>
                              <p:par>
                                <p:cTn id="53" presetID="42" presetClass="entr" presetSubtype="0" fill="hold" nodeType="after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500"/>
                                        <p:tgtEl>
                                          <p:spTgt spid="3">
                                            <p:txEl>
                                              <p:pRg st="8" end="8"/>
                                            </p:txEl>
                                          </p:spTgt>
                                        </p:tgtEl>
                                      </p:cBhvr>
                                    </p:animEffect>
                                    <p:anim calcmode="lin" valueType="num">
                                      <p:cBhvr>
                                        <p:cTn id="56"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8" fill="hold">
                            <p:stCondLst>
                              <p:cond delay="2750"/>
                            </p:stCondLst>
                            <p:childTnLst>
                              <p:par>
                                <p:cTn id="59" presetID="42" presetClass="entr" presetSubtype="0" fill="hold" nodeType="after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Effect transition="in" filter="fade">
                                      <p:cBhvr>
                                        <p:cTn id="61" dur="500"/>
                                        <p:tgtEl>
                                          <p:spTgt spid="3">
                                            <p:txEl>
                                              <p:pRg st="9" end="9"/>
                                            </p:txEl>
                                          </p:spTgt>
                                        </p:tgtEl>
                                      </p:cBhvr>
                                    </p:animEffect>
                                    <p:anim calcmode="lin" valueType="num">
                                      <p:cBhvr>
                                        <p:cTn id="62"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3" dur="5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64" fill="hold">
                            <p:stCondLst>
                              <p:cond delay="3250"/>
                            </p:stCondLst>
                            <p:childTnLst>
                              <p:par>
                                <p:cTn id="65" presetID="42" presetClass="entr" presetSubtype="0" fill="hold" nodeType="after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Effect transition="in" filter="fade">
                                      <p:cBhvr>
                                        <p:cTn id="67" dur="500"/>
                                        <p:tgtEl>
                                          <p:spTgt spid="3">
                                            <p:txEl>
                                              <p:pRg st="10" end="10"/>
                                            </p:txEl>
                                          </p:spTgt>
                                        </p:tgtEl>
                                      </p:cBhvr>
                                    </p:animEffect>
                                    <p:anim calcmode="lin" valueType="num">
                                      <p:cBhvr>
                                        <p:cTn id="68"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9" dur="5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70" fill="hold">
                            <p:stCondLst>
                              <p:cond delay="3750"/>
                            </p:stCondLst>
                            <p:childTnLst>
                              <p:par>
                                <p:cTn id="71" presetID="42" presetClass="entr" presetSubtype="0" fill="hold" nodeType="after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Effect transition="in" filter="fade">
                                      <p:cBhvr>
                                        <p:cTn id="73" dur="500"/>
                                        <p:tgtEl>
                                          <p:spTgt spid="3">
                                            <p:txEl>
                                              <p:pRg st="11" end="11"/>
                                            </p:txEl>
                                          </p:spTgt>
                                        </p:tgtEl>
                                      </p:cBhvr>
                                    </p:animEffect>
                                    <p:anim calcmode="lin" valueType="num">
                                      <p:cBhvr>
                                        <p:cTn id="74"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5" dur="5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par>
                          <p:cTn id="76" fill="hold">
                            <p:stCondLst>
                              <p:cond delay="4250"/>
                            </p:stCondLst>
                            <p:childTnLst>
                              <p:par>
                                <p:cTn id="77" presetID="42" presetClass="entr" presetSubtype="0" fill="hold" nodeType="after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Effect transition="in" filter="fade">
                                      <p:cBhvr>
                                        <p:cTn id="79" dur="500"/>
                                        <p:tgtEl>
                                          <p:spTgt spid="3">
                                            <p:txEl>
                                              <p:pRg st="12" end="12"/>
                                            </p:txEl>
                                          </p:spTgt>
                                        </p:tgtEl>
                                      </p:cBhvr>
                                    </p:animEffect>
                                    <p:anim calcmode="lin" valueType="num">
                                      <p:cBhvr>
                                        <p:cTn id="80"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1" dur="5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par>
                          <p:cTn id="82" fill="hold">
                            <p:stCondLst>
                              <p:cond delay="4750"/>
                            </p:stCondLst>
                            <p:childTnLst>
                              <p:par>
                                <p:cTn id="83" presetID="42" presetClass="entr" presetSubtype="0" fill="hold" nodeType="after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Effect transition="in" filter="fade">
                                      <p:cBhvr>
                                        <p:cTn id="85" dur="500"/>
                                        <p:tgtEl>
                                          <p:spTgt spid="3">
                                            <p:txEl>
                                              <p:pRg st="13" end="13"/>
                                            </p:txEl>
                                          </p:spTgt>
                                        </p:tgtEl>
                                      </p:cBhvr>
                                    </p:animEffect>
                                    <p:anim calcmode="lin" valueType="num">
                                      <p:cBhvr>
                                        <p:cTn id="86"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7" dur="5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par>
                          <p:cTn id="88" fill="hold">
                            <p:stCondLst>
                              <p:cond delay="5250"/>
                            </p:stCondLst>
                            <p:childTnLst>
                              <p:par>
                                <p:cTn id="89" presetID="42" presetClass="entr" presetSubtype="0" fill="hold" nodeType="after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Effect transition="in" filter="fade">
                                      <p:cBhvr>
                                        <p:cTn id="91" dur="500"/>
                                        <p:tgtEl>
                                          <p:spTgt spid="3">
                                            <p:txEl>
                                              <p:pRg st="14" end="14"/>
                                            </p:txEl>
                                          </p:spTgt>
                                        </p:tgtEl>
                                      </p:cBhvr>
                                    </p:animEffect>
                                    <p:anim calcmode="lin" valueType="num">
                                      <p:cBhvr>
                                        <p:cTn id="92"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93" dur="5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E61748B-E9C1-45A5-A3CE-78FF6110F106}"/>
              </a:ext>
            </a:extLst>
          </p:cNvPr>
          <p:cNvSpPr>
            <a:spLocks noGrp="1"/>
          </p:cNvSpPr>
          <p:nvPr>
            <p:ph idx="1"/>
          </p:nvPr>
        </p:nvSpPr>
        <p:spPr>
          <a:xfrm>
            <a:off x="149290" y="522514"/>
            <a:ext cx="11737910" cy="5654449"/>
          </a:xfrm>
        </p:spPr>
        <p:txBody>
          <a:bodyPr>
            <a:normAutofit/>
          </a:bodyPr>
          <a:lstStyle/>
          <a:p>
            <a:pPr marL="0" indent="0" algn="ctr">
              <a:buNone/>
            </a:pPr>
            <a:r>
              <a:rPr lang="ar-TN" sz="4000" b="1" dirty="0">
                <a:solidFill>
                  <a:schemeClr val="accent1"/>
                </a:solidFill>
                <a:latin typeface="Arabic Typesetting" panose="03020402040406030203" pitchFamily="66" charset="-78"/>
                <a:cs typeface="Arabic Typesetting" panose="03020402040406030203" pitchFamily="66" charset="-78"/>
              </a:rPr>
              <a:t>ما هو تعريف المحكم؟</a:t>
            </a:r>
            <a:endParaRPr lang="fr-FR" sz="4000" dirty="0">
              <a:latin typeface="Agency FB" panose="020B0503020202020204" pitchFamily="34" charset="0"/>
            </a:endParaRPr>
          </a:p>
          <a:p>
            <a:pPr marL="0" indent="0" algn="r">
              <a:buNone/>
            </a:pPr>
            <a:r>
              <a:rPr lang="ar-TN" sz="2000" dirty="0">
                <a:latin typeface="+mj-lt"/>
              </a:rPr>
              <a:t>وهو ما يمكن استنتاجه من خلال تعريف المشرع للتحكيم واتفاقية التحكيم</a:t>
            </a:r>
          </a:p>
          <a:p>
            <a:pPr marL="0" indent="0" algn="r" rtl="1">
              <a:buNone/>
            </a:pPr>
            <a:r>
              <a:rPr lang="ar-TN" sz="2000" dirty="0">
                <a:effectLst/>
                <a:latin typeface="+mj-lt"/>
                <a:ea typeface="Times New Roman" panose="02020603050405020304" pitchFamily="18" charset="0"/>
                <a:cs typeface="Simplified Arabic" panose="02020603050405020304" pitchFamily="18" charset="-78"/>
              </a:rPr>
              <a:t>عرف </a:t>
            </a:r>
            <a:r>
              <a:rPr lang="ar-TN" sz="2000" dirty="0" err="1">
                <a:effectLst/>
                <a:latin typeface="+mj-lt"/>
                <a:ea typeface="Times New Roman" panose="02020603050405020304" pitchFamily="18" charset="0"/>
                <a:cs typeface="Simplified Arabic" panose="02020603050405020304" pitchFamily="18" charset="-78"/>
              </a:rPr>
              <a:t>التحيكم</a:t>
            </a:r>
            <a:r>
              <a:rPr lang="ar-TN" sz="2000" dirty="0">
                <a:effectLst/>
                <a:latin typeface="+mj-lt"/>
                <a:ea typeface="Times New Roman" panose="02020603050405020304" pitchFamily="18" charset="0"/>
                <a:cs typeface="Simplified Arabic" panose="02020603050405020304" pitchFamily="18" charset="-78"/>
              </a:rPr>
              <a:t> " هو </a:t>
            </a:r>
            <a:r>
              <a:rPr lang="ar-TN" sz="2000" b="1" dirty="0">
                <a:solidFill>
                  <a:srgbClr val="FF0000"/>
                </a:solidFill>
                <a:effectLst/>
                <a:latin typeface="+mj-lt"/>
                <a:ea typeface="Times New Roman" panose="02020603050405020304" pitchFamily="18" charset="0"/>
                <a:cs typeface="Simplified Arabic" panose="02020603050405020304" pitchFamily="18" charset="-78"/>
              </a:rPr>
              <a:t>طريقة خاصة لفصل بعض النزاعات من قبل هيئة تحكيم يسند إليها الأطراف مهمة البت فيها بموجب </a:t>
            </a:r>
            <a:r>
              <a:rPr lang="ar-TN" sz="2000" b="1" dirty="0" err="1">
                <a:solidFill>
                  <a:srgbClr val="FF0000"/>
                </a:solidFill>
                <a:effectLst/>
                <a:latin typeface="+mj-lt"/>
                <a:ea typeface="Times New Roman" panose="02020603050405020304" pitchFamily="18" charset="0"/>
                <a:cs typeface="Simplified Arabic" panose="02020603050405020304" pitchFamily="18" charset="-78"/>
              </a:rPr>
              <a:t>إتفاقية</a:t>
            </a:r>
            <a:r>
              <a:rPr lang="ar-TN" sz="2000" b="1" dirty="0">
                <a:solidFill>
                  <a:srgbClr val="FF0000"/>
                </a:solidFill>
                <a:effectLst/>
                <a:latin typeface="+mj-lt"/>
                <a:ea typeface="Times New Roman" panose="02020603050405020304" pitchFamily="18" charset="0"/>
                <a:cs typeface="Simplified Arabic" panose="02020603050405020304" pitchFamily="18" charset="-78"/>
              </a:rPr>
              <a:t> تحكيم</a:t>
            </a:r>
            <a:r>
              <a:rPr lang="ar-TN" sz="2000" dirty="0">
                <a:effectLst/>
                <a:latin typeface="+mj-lt"/>
                <a:ea typeface="Times New Roman" panose="02020603050405020304" pitchFamily="18" charset="0"/>
                <a:cs typeface="Simplified Arabic" panose="02020603050405020304" pitchFamily="18" charset="-78"/>
              </a:rPr>
              <a:t>"</a:t>
            </a:r>
            <a:r>
              <a:rPr lang="ar-TN" sz="2000" dirty="0">
                <a:solidFill>
                  <a:srgbClr val="FF0000"/>
                </a:solidFill>
                <a:effectLst/>
                <a:latin typeface="+mj-lt"/>
                <a:ea typeface="Times New Roman" panose="02020603050405020304" pitchFamily="18" charset="0"/>
                <a:cs typeface="Simplified Arabic" panose="02020603050405020304" pitchFamily="18" charset="-78"/>
              </a:rPr>
              <a:t> </a:t>
            </a:r>
            <a:r>
              <a:rPr lang="ar-TN" sz="2000" dirty="0">
                <a:effectLst/>
                <a:latin typeface="+mj-lt"/>
                <a:ea typeface="Times New Roman" panose="02020603050405020304" pitchFamily="18" charset="0"/>
                <a:cs typeface="Simplified Arabic" panose="02020603050405020304" pitchFamily="18" charset="-78"/>
              </a:rPr>
              <a:t>الفصل(1).</a:t>
            </a:r>
            <a:endParaRPr lang="fr-FR" sz="2000" dirty="0">
              <a:effectLst/>
              <a:latin typeface="+mj-lt"/>
              <a:ea typeface="Times New Roman" panose="02020603050405020304" pitchFamily="18" charset="0"/>
              <a:cs typeface="Simplified Arabic" panose="02020603050405020304" pitchFamily="18" charset="-78"/>
            </a:endParaRPr>
          </a:p>
          <a:p>
            <a:pPr marL="0" indent="0" algn="ctr">
              <a:buNone/>
            </a:pPr>
            <a:r>
              <a:rPr lang="ar-TN" sz="4000" b="1" dirty="0">
                <a:solidFill>
                  <a:schemeClr val="accent1"/>
                </a:solidFill>
                <a:latin typeface="Arabic Typesetting" panose="03020402040406030203" pitchFamily="66" charset="-78"/>
                <a:cs typeface="Arabic Typesetting" panose="03020402040406030203" pitchFamily="66" charset="-78"/>
              </a:rPr>
              <a:t>ما هو تعريف </a:t>
            </a:r>
            <a:r>
              <a:rPr lang="ar-TN" sz="4000" b="1" dirty="0" err="1">
                <a:solidFill>
                  <a:schemeClr val="accent1"/>
                </a:solidFill>
                <a:effectLst/>
                <a:latin typeface="Arabic Typesetting" panose="03020402040406030203" pitchFamily="66" charset="-78"/>
                <a:ea typeface="Times New Roman" panose="02020603050405020304" pitchFamily="18" charset="0"/>
                <a:cs typeface="Arabic Typesetting" panose="03020402040406030203" pitchFamily="66" charset="-78"/>
              </a:rPr>
              <a:t>إتفاقية</a:t>
            </a:r>
            <a:r>
              <a:rPr lang="ar-TN" sz="4000" b="1" dirty="0">
                <a:solidFill>
                  <a:schemeClr val="accent1"/>
                </a:solidFill>
                <a:effectLst/>
                <a:latin typeface="Arabic Typesetting" panose="03020402040406030203" pitchFamily="66" charset="-78"/>
                <a:ea typeface="Times New Roman" panose="02020603050405020304" pitchFamily="18" charset="0"/>
                <a:cs typeface="Arabic Typesetting" panose="03020402040406030203" pitchFamily="66" charset="-78"/>
              </a:rPr>
              <a:t> التحكيم </a:t>
            </a:r>
            <a:r>
              <a:rPr lang="ar-TN" sz="4000" b="1" dirty="0">
                <a:solidFill>
                  <a:schemeClr val="accent1"/>
                </a:solidFill>
                <a:latin typeface="Arabic Typesetting" panose="03020402040406030203" pitchFamily="66" charset="-78"/>
                <a:cs typeface="Arabic Typesetting" panose="03020402040406030203" pitchFamily="66" charset="-78"/>
              </a:rPr>
              <a:t>؟</a:t>
            </a:r>
            <a:endParaRPr lang="fr-FR" sz="2000" dirty="0">
              <a:latin typeface="+mj-lt"/>
              <a:cs typeface="Arial" panose="020B0604020202020204" pitchFamily="34" charset="0"/>
            </a:endParaRPr>
          </a:p>
          <a:p>
            <a:pPr marL="0" indent="0" algn="r">
              <a:buNone/>
            </a:pPr>
            <a:r>
              <a:rPr lang="ar-TN" sz="2000" dirty="0">
                <a:effectLst/>
                <a:latin typeface="+mj-lt"/>
                <a:ea typeface="Times New Roman" panose="02020603050405020304" pitchFamily="18" charset="0"/>
                <a:cs typeface="Simplified Arabic" panose="02020603050405020304" pitchFamily="18" charset="-78"/>
              </a:rPr>
              <a:t>"</a:t>
            </a:r>
            <a:r>
              <a:rPr lang="ar-TN" sz="2000" b="1" dirty="0">
                <a:solidFill>
                  <a:schemeClr val="bg1"/>
                </a:solidFill>
                <a:effectLst/>
                <a:latin typeface="+mj-lt"/>
                <a:ea typeface="Times New Roman" panose="02020603050405020304" pitchFamily="18" charset="0"/>
                <a:cs typeface="Simplified Arabic" panose="02020603050405020304" pitchFamily="18" charset="-78"/>
              </a:rPr>
              <a:t> </a:t>
            </a:r>
            <a:r>
              <a:rPr lang="ar-TN" sz="2000" b="1" dirty="0">
                <a:solidFill>
                  <a:srgbClr val="FF0000"/>
                </a:solidFill>
                <a:effectLst/>
                <a:latin typeface="+mj-lt"/>
                <a:ea typeface="Times New Roman" panose="02020603050405020304" pitchFamily="18" charset="0"/>
                <a:cs typeface="Simplified Arabic" panose="02020603050405020304" pitchFamily="18" charset="-78"/>
              </a:rPr>
              <a:t>هي </a:t>
            </a:r>
            <a:r>
              <a:rPr lang="ar-TN" sz="2000" b="1" dirty="0" err="1">
                <a:solidFill>
                  <a:srgbClr val="FF0000"/>
                </a:solidFill>
                <a:effectLst/>
                <a:latin typeface="+mj-lt"/>
                <a:ea typeface="Times New Roman" panose="02020603050405020304" pitchFamily="18" charset="0"/>
                <a:cs typeface="Simplified Arabic" panose="02020603050405020304" pitchFamily="18" charset="-78"/>
              </a:rPr>
              <a:t>إلتزام</a:t>
            </a:r>
            <a:r>
              <a:rPr lang="ar-TN" sz="2000" b="1" dirty="0">
                <a:solidFill>
                  <a:srgbClr val="FF0000"/>
                </a:solidFill>
                <a:effectLst/>
                <a:latin typeface="+mj-lt"/>
                <a:ea typeface="Times New Roman" panose="02020603050405020304" pitchFamily="18" charset="0"/>
                <a:cs typeface="Simplified Arabic" panose="02020603050405020304" pitchFamily="18" charset="-78"/>
              </a:rPr>
              <a:t> أطراف على أن يفضوا بواسطة التحكيم كل أو بعض النزاعات القائمة أو التي قد تقوم بينهم بشأن علاقة قانونية معينة تعاقدية كانت أو غير تعاقدية وتكتسي صيغة الشرط </a:t>
            </a:r>
            <a:r>
              <a:rPr lang="ar-TN" sz="2000" b="1" dirty="0" err="1">
                <a:solidFill>
                  <a:srgbClr val="FF0000"/>
                </a:solidFill>
                <a:effectLst/>
                <a:latin typeface="+mj-lt"/>
                <a:ea typeface="Times New Roman" panose="02020603050405020304" pitchFamily="18" charset="0"/>
                <a:cs typeface="Simplified Arabic" panose="02020603050405020304" pitchFamily="18" charset="-78"/>
              </a:rPr>
              <a:t>التحكيمي</a:t>
            </a:r>
            <a:r>
              <a:rPr lang="ar-TN" sz="2000" b="1" dirty="0">
                <a:solidFill>
                  <a:srgbClr val="FF0000"/>
                </a:solidFill>
                <a:effectLst/>
                <a:latin typeface="+mj-lt"/>
                <a:ea typeface="Times New Roman" panose="02020603050405020304" pitchFamily="18" charset="0"/>
                <a:cs typeface="Simplified Arabic" panose="02020603050405020304" pitchFamily="18" charset="-78"/>
              </a:rPr>
              <a:t> أو صيغة </a:t>
            </a:r>
            <a:r>
              <a:rPr lang="ar-TN" sz="2000" b="1" dirty="0" err="1">
                <a:solidFill>
                  <a:srgbClr val="FF0000"/>
                </a:solidFill>
                <a:effectLst/>
                <a:latin typeface="+mj-lt"/>
                <a:ea typeface="Times New Roman" panose="02020603050405020304" pitchFamily="18" charset="0"/>
                <a:cs typeface="Simplified Arabic" panose="02020603050405020304" pitchFamily="18" charset="-78"/>
              </a:rPr>
              <a:t>الإتفاق</a:t>
            </a:r>
            <a:r>
              <a:rPr lang="ar-TN" sz="2000" b="1" dirty="0">
                <a:solidFill>
                  <a:srgbClr val="FF0000"/>
                </a:solidFill>
                <a:effectLst/>
                <a:latin typeface="+mj-lt"/>
                <a:ea typeface="Times New Roman" panose="02020603050405020304" pitchFamily="18" charset="0"/>
                <a:cs typeface="Simplified Arabic" panose="02020603050405020304" pitchFamily="18" charset="-78"/>
              </a:rPr>
              <a:t> على التحكيم </a:t>
            </a:r>
            <a:r>
              <a:rPr lang="ar-TN" sz="2000" dirty="0">
                <a:effectLst/>
                <a:latin typeface="+mj-lt"/>
                <a:ea typeface="Times New Roman" panose="02020603050405020304" pitchFamily="18" charset="0"/>
                <a:cs typeface="Simplified Arabic" panose="02020603050405020304" pitchFamily="18" charset="-78"/>
              </a:rPr>
              <a:t>"الفصل (2).</a:t>
            </a:r>
            <a:endParaRPr lang="fr-FR" sz="2000" dirty="0">
              <a:effectLst/>
              <a:latin typeface="+mj-lt"/>
              <a:ea typeface="Times New Roman" panose="02020603050405020304" pitchFamily="18" charset="0"/>
              <a:cs typeface="Simplified Arabic" panose="02020603050405020304" pitchFamily="18" charset="-78"/>
            </a:endParaRPr>
          </a:p>
          <a:p>
            <a:pPr marL="0" indent="0" algn="r">
              <a:buNone/>
            </a:pPr>
            <a:r>
              <a:rPr lang="ar-TN" sz="2000" dirty="0">
                <a:effectLst/>
                <a:latin typeface="+mj-lt"/>
                <a:ea typeface="Times New Roman" panose="02020603050405020304" pitchFamily="18" charset="0"/>
                <a:cs typeface="Simplified Arabic" panose="02020603050405020304" pitchFamily="18" charset="-78"/>
              </a:rPr>
              <a:t>ضبط تعريف للمحكم بأنه "</a:t>
            </a:r>
            <a:r>
              <a:rPr lang="ar-TN" sz="2000" dirty="0">
                <a:solidFill>
                  <a:srgbClr val="FF0000"/>
                </a:solidFill>
                <a:effectLst/>
                <a:latin typeface="+mj-lt"/>
                <a:ea typeface="Times New Roman" panose="02020603050405020304" pitchFamily="18" charset="0"/>
                <a:cs typeface="Simplified Arabic" panose="02020603050405020304" pitchFamily="18" charset="-78"/>
              </a:rPr>
              <a:t>قاضي خاص عين من قبل لمن عليه الفصل في نزاع بينهم</a:t>
            </a:r>
            <a:r>
              <a:rPr lang="ar-TN" sz="2000" dirty="0">
                <a:effectLst/>
                <a:latin typeface="+mj-lt"/>
                <a:ea typeface="Times New Roman" panose="02020603050405020304" pitchFamily="18" charset="0"/>
                <a:cs typeface="Simplified Arabic" panose="02020603050405020304" pitchFamily="18" charset="-78"/>
              </a:rPr>
              <a:t>"</a:t>
            </a:r>
            <a:r>
              <a:rPr lang="ar-TN" sz="2000" dirty="0">
                <a:solidFill>
                  <a:srgbClr val="FF0000"/>
                </a:solidFill>
                <a:effectLst/>
                <a:latin typeface="+mj-lt"/>
                <a:ea typeface="Times New Roman" panose="02020603050405020304" pitchFamily="18" charset="0"/>
                <a:cs typeface="Simplified Arabic" panose="02020603050405020304" pitchFamily="18" charset="-78"/>
              </a:rPr>
              <a:t> </a:t>
            </a:r>
            <a:r>
              <a:rPr lang="ar-TN" sz="2000" dirty="0">
                <a:effectLst/>
                <a:latin typeface="+mj-lt"/>
                <a:ea typeface="Times New Roman" panose="02020603050405020304" pitchFamily="18" charset="0"/>
                <a:cs typeface="Simplified Arabic" panose="02020603050405020304" pitchFamily="18" charset="-78"/>
              </a:rPr>
              <a:t>ويمكن إضافة لهذا التعريف </a:t>
            </a:r>
            <a:r>
              <a:rPr lang="ar-TN" sz="2000" dirty="0">
                <a:solidFill>
                  <a:srgbClr val="FF0000"/>
                </a:solidFill>
                <a:effectLst/>
                <a:latin typeface="+mj-lt"/>
                <a:ea typeface="Times New Roman" panose="02020603050405020304" pitchFamily="18" charset="0"/>
                <a:cs typeface="Simplified Arabic" panose="02020603050405020304" pitchFamily="18" charset="-78"/>
              </a:rPr>
              <a:t>أنه قاضي خاص وقتي يفقد تلك الصفة بانتهاء مهمة التحكيم المعهودة إليه</a:t>
            </a:r>
            <a:r>
              <a:rPr lang="ar-TN" sz="2000" dirty="0">
                <a:effectLst/>
                <a:latin typeface="+mj-lt"/>
                <a:ea typeface="Times New Roman" panose="02020603050405020304" pitchFamily="18" charset="0"/>
                <a:cs typeface="Simplified Arabic" panose="02020603050405020304" pitchFamily="18" charset="-78"/>
              </a:rPr>
              <a:t>.</a:t>
            </a:r>
          </a:p>
          <a:p>
            <a:pPr marL="0" indent="0" algn="r">
              <a:buNone/>
            </a:pPr>
            <a:r>
              <a:rPr lang="ar-TN" sz="2000" dirty="0">
                <a:effectLst/>
                <a:latin typeface="+mj-lt"/>
                <a:ea typeface="Times New Roman" panose="02020603050405020304" pitchFamily="18" charset="0"/>
                <a:cs typeface="Simplified Arabic" panose="02020603050405020304" pitchFamily="18" charset="-78"/>
              </a:rPr>
              <a:t>هذه السلطة المخولة للمحكم في الانتصاب كقاضي "خاص" والفصل في النزاع بين </a:t>
            </a:r>
            <a:r>
              <a:rPr lang="ar-TN" sz="2000" dirty="0">
                <a:solidFill>
                  <a:srgbClr val="FF0000"/>
                </a:solidFill>
                <a:effectLst/>
                <a:latin typeface="+mj-lt"/>
                <a:ea typeface="Times New Roman" panose="02020603050405020304" pitchFamily="18" charset="0"/>
                <a:cs typeface="Simplified Arabic" panose="02020603050405020304" pitchFamily="18" charset="-78"/>
              </a:rPr>
              <a:t>أطرافه تقتضي أن يكون لديه الضمانات المستوجبة والمنتظرة في كل نزاع عادل</a:t>
            </a:r>
            <a:r>
              <a:rPr lang="ar-TN" sz="2000" dirty="0">
                <a:effectLst/>
                <a:latin typeface="+mj-lt"/>
                <a:ea typeface="Times New Roman" panose="02020603050405020304" pitchFamily="18" charset="0"/>
                <a:cs typeface="Simplified Arabic" panose="02020603050405020304" pitchFamily="18" charset="-78"/>
              </a:rPr>
              <a:t>.</a:t>
            </a:r>
            <a:endParaRPr lang="fr-FR" sz="2000" dirty="0">
              <a:effectLst/>
              <a:latin typeface="+mj-lt"/>
              <a:ea typeface="Times New Roman" panose="02020603050405020304" pitchFamily="18" charset="0"/>
              <a:cs typeface="Simplified Arabic" panose="02020603050405020304" pitchFamily="18" charset="-78"/>
            </a:endParaRPr>
          </a:p>
          <a:p>
            <a:pPr marL="0" indent="0" algn="r" rtl="1">
              <a:buNone/>
            </a:pPr>
            <a:r>
              <a:rPr lang="ar-TN" sz="2000" dirty="0">
                <a:effectLst/>
                <a:latin typeface="+mj-lt"/>
                <a:ea typeface="Times New Roman" panose="02020603050405020304" pitchFamily="18" charset="0"/>
                <a:cs typeface="Simplified Arabic" panose="02020603050405020304" pitchFamily="18" charset="-78"/>
              </a:rPr>
              <a:t>وهو ما أكد عليه الفصل 10 مجلة التحكيم "</a:t>
            </a:r>
            <a:r>
              <a:rPr lang="ar-TN" sz="2000" dirty="0">
                <a:solidFill>
                  <a:srgbClr val="FF0000"/>
                </a:solidFill>
                <a:effectLst/>
                <a:latin typeface="+mj-lt"/>
                <a:ea typeface="Times New Roman" panose="02020603050405020304" pitchFamily="18" charset="0"/>
                <a:cs typeface="Simplified Arabic" panose="02020603050405020304" pitchFamily="18" charset="-78"/>
              </a:rPr>
              <a:t>يجب أن يكون الحكم شخصا طبيعيا رشيدا كفؤا متمتعا بكامل حقوقه المدنية </a:t>
            </a:r>
            <a:r>
              <a:rPr lang="ar-TN" sz="2000" b="1" dirty="0">
                <a:solidFill>
                  <a:srgbClr val="FF0000"/>
                </a:solidFill>
                <a:effectLst/>
                <a:latin typeface="+mj-lt"/>
                <a:ea typeface="Times New Roman" panose="02020603050405020304" pitchFamily="18" charset="0"/>
                <a:cs typeface="Simplified Arabic" panose="02020603050405020304" pitchFamily="18" charset="-78"/>
              </a:rPr>
              <a:t>والاستقلالية والحياد</a:t>
            </a:r>
            <a:r>
              <a:rPr lang="ar-TN" sz="2000" dirty="0">
                <a:solidFill>
                  <a:srgbClr val="FF0000"/>
                </a:solidFill>
                <a:effectLst/>
                <a:latin typeface="+mj-lt"/>
                <a:ea typeface="Times New Roman" panose="02020603050405020304" pitchFamily="18" charset="0"/>
                <a:cs typeface="Simplified Arabic" panose="02020603050405020304" pitchFamily="18" charset="-78"/>
              </a:rPr>
              <a:t> إزاء الأطراف</a:t>
            </a:r>
            <a:r>
              <a:rPr lang="ar-TN" sz="2000" dirty="0">
                <a:effectLst/>
                <a:latin typeface="+mj-lt"/>
                <a:ea typeface="Times New Roman" panose="02020603050405020304" pitchFamily="18" charset="0"/>
                <a:cs typeface="Simplified Arabic" panose="02020603050405020304" pitchFamily="18" charset="-78"/>
              </a:rPr>
              <a:t>".</a:t>
            </a:r>
            <a:endParaRPr lang="fr-FR" sz="2000" dirty="0">
              <a:effectLst/>
              <a:latin typeface="+mj-lt"/>
              <a:ea typeface="Times New Roman" panose="02020603050405020304" pitchFamily="18" charset="0"/>
              <a:cs typeface="Simplified Arabic" panose="02020603050405020304" pitchFamily="18" charset="-78"/>
            </a:endParaRPr>
          </a:p>
          <a:p>
            <a:pPr marL="0" indent="0" algn="r" rtl="1">
              <a:buNone/>
            </a:pPr>
            <a:r>
              <a:rPr lang="ar-TN" sz="2000" dirty="0">
                <a:effectLst/>
                <a:latin typeface="+mj-lt"/>
                <a:ea typeface="Times New Roman" panose="02020603050405020304" pitchFamily="18" charset="0"/>
                <a:cs typeface="Simplified Arabic" panose="02020603050405020304" pitchFamily="18" charset="-78"/>
              </a:rPr>
              <a:t>وهو ما ينزل تطبيق جميع هذه المبادئ المنطبقة على قضاة الدولة على المحكمين الخواص.</a:t>
            </a:r>
            <a:endParaRPr lang="fr-FR" sz="2000" dirty="0">
              <a:effectLst/>
              <a:latin typeface="+mj-lt"/>
              <a:ea typeface="Times New Roman" panose="02020603050405020304" pitchFamily="18" charset="0"/>
              <a:cs typeface="Simplified Arabic" panose="02020603050405020304" pitchFamily="18" charset="-78"/>
            </a:endParaRPr>
          </a:p>
          <a:p>
            <a:pPr marL="0" indent="0" algn="r">
              <a:buNone/>
            </a:pPr>
            <a:endParaRPr lang="fr-FR" sz="2400" dirty="0"/>
          </a:p>
          <a:p>
            <a:pPr marL="0" indent="0" algn="ctr">
              <a:buNone/>
            </a:pPr>
            <a:endParaRPr lang="fr-FR" sz="2400" dirty="0">
              <a:latin typeface="Agency FB" panose="020B0503020202020204" pitchFamily="34" charset="0"/>
            </a:endParaRPr>
          </a:p>
        </p:txBody>
      </p:sp>
    </p:spTree>
    <p:extLst>
      <p:ext uri="{BB962C8B-B14F-4D97-AF65-F5344CB8AC3E}">
        <p14:creationId xmlns:p14="http://schemas.microsoft.com/office/powerpoint/2010/main" val="302201308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250" tmFilter="0, 0; .2, .5; .8, .5; 1, 0"/>
                                        <p:tgtEl>
                                          <p:spTgt spid="3">
                                            <p:txEl>
                                              <p:pRg st="0" end="0"/>
                                            </p:txEl>
                                          </p:spTgt>
                                        </p:tgtEl>
                                      </p:cBhvr>
                                    </p:animEffect>
                                    <p:animScale>
                                      <p:cBhvr>
                                        <p:cTn id="7" dur="125" autoRev="1" fill="hold"/>
                                        <p:tgtEl>
                                          <p:spTgt spid="3">
                                            <p:txEl>
                                              <p:pRg st="0" end="0"/>
                                            </p:txEl>
                                          </p:spTgt>
                                        </p:tgtEl>
                                      </p:cBhvr>
                                      <p:by x="105000" y="105000"/>
                                    </p:animScale>
                                  </p:childTnLst>
                                </p:cTn>
                              </p:par>
                            </p:childTnLst>
                          </p:cTn>
                        </p:par>
                        <p:par>
                          <p:cTn id="8" fill="hold">
                            <p:stCondLst>
                              <p:cond delay="250"/>
                            </p:stCondLst>
                            <p:childTnLst>
                              <p:par>
                                <p:cTn id="9" presetID="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25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7" fill="hold">
                            <p:stCondLst>
                              <p:cond delay="750"/>
                            </p:stCondLst>
                            <p:childTnLst>
                              <p:par>
                                <p:cTn id="18" presetID="26" presetClass="emph" presetSubtype="0" fill="hold" nodeType="afterEffect">
                                  <p:stCondLst>
                                    <p:cond delay="0"/>
                                  </p:stCondLst>
                                  <p:childTnLst>
                                    <p:animEffect transition="out" filter="fade">
                                      <p:cBhvr>
                                        <p:cTn id="19" dur="250" tmFilter="0, 0; .2, .5; .8, .5; 1, 0"/>
                                        <p:tgtEl>
                                          <p:spTgt spid="3">
                                            <p:txEl>
                                              <p:pRg st="3" end="3"/>
                                            </p:txEl>
                                          </p:spTgt>
                                        </p:tgtEl>
                                      </p:cBhvr>
                                    </p:animEffect>
                                    <p:animScale>
                                      <p:cBhvr>
                                        <p:cTn id="20" dur="125" autoRev="1" fill="hold"/>
                                        <p:tgtEl>
                                          <p:spTgt spid="3">
                                            <p:txEl>
                                              <p:pRg st="3" end="3"/>
                                            </p:txEl>
                                          </p:spTgt>
                                        </p:tgtEl>
                                      </p:cBhvr>
                                      <p:by x="105000" y="105000"/>
                                    </p:animScale>
                                  </p:childTnLst>
                                </p:cTn>
                              </p:par>
                            </p:childTnLst>
                          </p:cTn>
                        </p:par>
                        <p:par>
                          <p:cTn id="21" fill="hold">
                            <p:stCondLst>
                              <p:cond delay="1000"/>
                            </p:stCondLst>
                            <p:childTnLst>
                              <p:par>
                                <p:cTn id="22" presetID="2" presetClass="entr" presetSubtype="4" fill="hold"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2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25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6" fill="hold">
                            <p:stCondLst>
                              <p:cond delay="1250"/>
                            </p:stCondLst>
                            <p:childTnLst>
                              <p:par>
                                <p:cTn id="27" presetID="2" presetClass="entr" presetSubtype="4" fill="hold"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25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25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1" fill="hold">
                            <p:stCondLst>
                              <p:cond delay="1500"/>
                            </p:stCondLst>
                            <p:childTnLst>
                              <p:par>
                                <p:cTn id="32" presetID="2" presetClass="entr" presetSubtype="4" fill="hold" nodeType="after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additive="base">
                                        <p:cTn id="34" dur="25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5" dur="25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6" fill="hold">
                            <p:stCondLst>
                              <p:cond delay="1750"/>
                            </p:stCondLst>
                            <p:childTnLst>
                              <p:par>
                                <p:cTn id="37" presetID="2" presetClass="entr" presetSubtype="4" fill="hold"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25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25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1" fill="hold">
                            <p:stCondLst>
                              <p:cond delay="2000"/>
                            </p:stCondLst>
                            <p:childTnLst>
                              <p:par>
                                <p:cTn id="42" presetID="2" presetClass="entr" presetSubtype="4" fill="hold" nodeType="after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 calcmode="lin" valueType="num">
                                      <p:cBhvr additive="base">
                                        <p:cTn id="44" dur="25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5" dur="25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BA96E0-7842-4C53-BE2E-81D01D54D437}"/>
              </a:ext>
            </a:extLst>
          </p:cNvPr>
          <p:cNvSpPr>
            <a:spLocks noGrp="1"/>
          </p:cNvSpPr>
          <p:nvPr>
            <p:ph type="title"/>
          </p:nvPr>
        </p:nvSpPr>
        <p:spPr/>
        <p:txBody>
          <a:bodyPr>
            <a:noAutofit/>
          </a:bodyPr>
          <a:lstStyle/>
          <a:p>
            <a:pPr algn="ctr"/>
            <a:r>
              <a:rPr lang="ar-TN" sz="4000" b="1" dirty="0">
                <a:solidFill>
                  <a:srgbClr val="4472C4"/>
                </a:solidFill>
                <a:effectLst/>
                <a:latin typeface="Arabic Typesetting" panose="03020402040406030203" pitchFamily="66" charset="-78"/>
                <a:ea typeface="Times New Roman" panose="02020603050405020304" pitchFamily="18" charset="0"/>
                <a:cs typeface="Arabic Typesetting" panose="03020402040406030203" pitchFamily="66" charset="-78"/>
              </a:rPr>
              <a:t>ما الحياد؟ وما الاستقلالية؟</a:t>
            </a:r>
            <a:br>
              <a:rPr lang="fr-FR" sz="4000" b="1" dirty="0">
                <a:effectLst/>
                <a:latin typeface="Arabic Typesetting" panose="03020402040406030203" pitchFamily="66" charset="-78"/>
                <a:ea typeface="Times New Roman" panose="02020603050405020304" pitchFamily="18" charset="0"/>
                <a:cs typeface="Arabic Typesetting" panose="03020402040406030203" pitchFamily="66" charset="-78"/>
              </a:rPr>
            </a:br>
            <a:endParaRPr lang="fr-FR" sz="4000" b="1" dirty="0"/>
          </a:p>
        </p:txBody>
      </p:sp>
      <p:sp>
        <p:nvSpPr>
          <p:cNvPr id="3" name="Espace réservé du contenu 2">
            <a:extLst>
              <a:ext uri="{FF2B5EF4-FFF2-40B4-BE49-F238E27FC236}">
                <a16:creationId xmlns:a16="http://schemas.microsoft.com/office/drawing/2014/main" id="{8C902F98-46AD-4DF3-A786-EE2AD6702BB4}"/>
              </a:ext>
            </a:extLst>
          </p:cNvPr>
          <p:cNvSpPr>
            <a:spLocks noGrp="1"/>
          </p:cNvSpPr>
          <p:nvPr>
            <p:ph idx="1"/>
          </p:nvPr>
        </p:nvSpPr>
        <p:spPr>
          <a:xfrm>
            <a:off x="457200" y="1203649"/>
            <a:ext cx="11485984" cy="4973314"/>
          </a:xfrm>
        </p:spPr>
        <p:txBody>
          <a:bodyPr>
            <a:normAutofit fontScale="92500" lnSpcReduction="10000"/>
          </a:bodyPr>
          <a:lstStyle/>
          <a:p>
            <a:pPr indent="449580" algn="just" rtl="1">
              <a:lnSpc>
                <a:spcPct val="110000"/>
              </a:lnSpc>
            </a:pPr>
            <a:r>
              <a:rPr lang="ar-TN" sz="3600" b="1" u="sng" dirty="0">
                <a:solidFill>
                  <a:srgbClr val="C00000"/>
                </a:solidFill>
                <a:latin typeface="Times New Roman" panose="02020603050405020304" pitchFamily="18" charset="0"/>
                <a:ea typeface="Times New Roman" panose="02020603050405020304" pitchFamily="18" charset="0"/>
                <a:cs typeface="Simplified Arabic" panose="02020603050405020304" pitchFamily="18" charset="-78"/>
              </a:rPr>
              <a:t>الحياد: </a:t>
            </a:r>
            <a:r>
              <a:rPr lang="ar-TN" sz="2800" dirty="0">
                <a:latin typeface="Times New Roman" panose="02020603050405020304" pitchFamily="18" charset="0"/>
                <a:ea typeface="Times New Roman" panose="02020603050405020304" pitchFamily="18" charset="0"/>
                <a:cs typeface="Simplified Arabic" panose="02020603050405020304" pitchFamily="18" charset="-78"/>
              </a:rPr>
              <a:t>المشرع لم يعرف معنى الحياد لا في مجلة المرافعات المدنية والتجارية ولا في مجلة التحكيم.</a:t>
            </a:r>
            <a:r>
              <a:rPr lang="fr-FR" sz="2800" dirty="0">
                <a:latin typeface="Times New Roman" panose="02020603050405020304" pitchFamily="18" charset="0"/>
                <a:ea typeface="Times New Roman" panose="02020603050405020304" pitchFamily="18" charset="0"/>
                <a:cs typeface="Simplified Arabic" panose="02020603050405020304" pitchFamily="18" charset="-78"/>
              </a:rPr>
              <a:t> </a:t>
            </a:r>
            <a:r>
              <a:rPr lang="ar-TN" sz="2800" dirty="0">
                <a:latin typeface="Times New Roman" panose="02020603050405020304" pitchFamily="18" charset="0"/>
                <a:ea typeface="Times New Roman" panose="02020603050405020304" pitchFamily="18" charset="0"/>
                <a:cs typeface="Simplified Arabic" panose="02020603050405020304" pitchFamily="18" charset="-78"/>
              </a:rPr>
              <a:t>وفي تناول الفقه وفقه القضاء مسألة الحياد وقد فصلا الحديث فيها </a:t>
            </a:r>
            <a:r>
              <a:rPr lang="ar-TN"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بالحياد الأدبي أو الأخلاقي </a:t>
            </a:r>
            <a:r>
              <a:rPr lang="ar-TN" sz="2800" dirty="0">
                <a:latin typeface="Times New Roman" panose="02020603050405020304" pitchFamily="18" charset="0"/>
                <a:ea typeface="Times New Roman" panose="02020603050405020304" pitchFamily="18" charset="0"/>
                <a:cs typeface="Simplified Arabic" panose="02020603050405020304" pitchFamily="18" charset="-78"/>
              </a:rPr>
              <a:t>ثم </a:t>
            </a:r>
            <a:r>
              <a:rPr lang="ar-TN"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الحياد الفني.</a:t>
            </a:r>
          </a:p>
          <a:p>
            <a:pPr marL="0" indent="0" algn="just" rtl="1">
              <a:lnSpc>
                <a:spcPct val="110000"/>
              </a:lnSpc>
              <a:buNone/>
            </a:pPr>
            <a:r>
              <a:rPr lang="ar-TN"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يقصد بالحياد الأخلاقي </a:t>
            </a:r>
            <a:r>
              <a:rPr lang="ar-TN" sz="2800" dirty="0">
                <a:latin typeface="Times New Roman" panose="02020603050405020304" pitchFamily="18" charset="0"/>
                <a:ea typeface="Times New Roman" panose="02020603050405020304" pitchFamily="18" charset="0"/>
                <a:cs typeface="Simplified Arabic" panose="02020603050405020304" pitchFamily="18" charset="-78"/>
              </a:rPr>
              <a:t>للقاضي</a:t>
            </a:r>
            <a:r>
              <a:rPr lang="ar-TN"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المعنى السامي والشامل مرتبط ارتباطا جدليا بفكرة العدل وإعطاء كل ذي حق حقه بدون أخذ بعين الاعتبار للعناصر الذاتية للنزاع وأنه على القاضي أن يعامل المتقاضين بنفس المعاملة بدون تمييز وليس له أن يتأثر بما قد توجد بينه وبين أحدهم من علاقات خاصة وللحيلولة دون وقوع مؤثرات ذاتية محتملة.</a:t>
            </a:r>
            <a:endParaRPr lang="fr-FR" sz="2800" dirty="0">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lnSpc>
                <a:spcPct val="110000"/>
              </a:lnSpc>
              <a:buNone/>
            </a:pPr>
            <a:r>
              <a:rPr lang="ar-TN" sz="2800" dirty="0">
                <a:latin typeface="Times New Roman" panose="02020603050405020304" pitchFamily="18" charset="0"/>
                <a:ea typeface="Times New Roman" panose="02020603050405020304" pitchFamily="18" charset="0"/>
                <a:cs typeface="Simplified Arabic" panose="02020603050405020304" pitchFamily="18" charset="-78"/>
              </a:rPr>
              <a:t>نفس هذه التوجيهات التي تحكم عمل القاضي تنطبق تمام الانطباق على المحكم </a:t>
            </a:r>
            <a:r>
              <a:rPr lang="ar-TN"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فهو مدعو إلى السمو بنفسه عن كل ما يحيده عن اعتبارات العدالة</a:t>
            </a:r>
            <a:endParaRPr lang="fr-FR"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lnSpc>
                <a:spcPct val="110000"/>
              </a:lnSpc>
              <a:buNone/>
            </a:pPr>
            <a:r>
              <a:rPr lang="fr-FR" sz="2800" dirty="0">
                <a:latin typeface="Times New Roman" panose="02020603050405020304" pitchFamily="18" charset="0"/>
                <a:ea typeface="Times New Roman" panose="02020603050405020304" pitchFamily="18" charset="0"/>
                <a:cs typeface="Simplified Arabic" panose="02020603050405020304" pitchFamily="18" charset="-78"/>
              </a:rPr>
              <a:t> </a:t>
            </a:r>
            <a:r>
              <a:rPr lang="ar-TN"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و يتمثل </a:t>
            </a:r>
            <a:r>
              <a:rPr lang="ar-TN" sz="2800" dirty="0">
                <a:latin typeface="Times New Roman" panose="02020603050405020304" pitchFamily="18" charset="0"/>
                <a:ea typeface="Times New Roman" panose="02020603050405020304" pitchFamily="18" charset="0"/>
                <a:cs typeface="Simplified Arabic" panose="02020603050405020304" pitchFamily="18" charset="-78"/>
              </a:rPr>
              <a:t>الحياد الفني </a:t>
            </a:r>
            <a:r>
              <a:rPr lang="ar-TN"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أساسا في عدم اتخاذ أية مبادرة للبحث عن الحجج لصالح أحد الطرفين والاكتفاء بما يقدمه الخصوم من أدلة واعتمادها دون غيرها.</a:t>
            </a:r>
            <a:endParaRPr lang="fr-FR"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endParaRPr>
          </a:p>
          <a:p>
            <a:endParaRPr lang="fr-FR" dirty="0"/>
          </a:p>
        </p:txBody>
      </p:sp>
    </p:spTree>
    <p:extLst>
      <p:ext uri="{BB962C8B-B14F-4D97-AF65-F5344CB8AC3E}">
        <p14:creationId xmlns:p14="http://schemas.microsoft.com/office/powerpoint/2010/main" val="72160863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250" tmFilter="0, 0; .2, .5; .8, .5; 1, 0"/>
                                        <p:tgtEl>
                                          <p:spTgt spid="2"/>
                                        </p:tgtEl>
                                      </p:cBhvr>
                                    </p:animEffect>
                                    <p:animScale>
                                      <p:cBhvr>
                                        <p:cTn id="7" dur="125" autoRev="1" fill="hold"/>
                                        <p:tgtEl>
                                          <p:spTgt spid="2"/>
                                        </p:tgtEl>
                                      </p:cBhvr>
                                      <p:by x="105000" y="105000"/>
                                    </p:animScale>
                                  </p:childTnLst>
                                </p:cTn>
                              </p:par>
                            </p:childTnLst>
                          </p:cTn>
                        </p:par>
                        <p:par>
                          <p:cTn id="8" fill="hold">
                            <p:stCondLst>
                              <p:cond delay="25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50"/>
                                        <p:tgtEl>
                                          <p:spTgt spid="3">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C6AC9F1-9CA2-4472-AC3D-510B78C72492}"/>
              </a:ext>
            </a:extLst>
          </p:cNvPr>
          <p:cNvSpPr>
            <a:spLocks noGrp="1"/>
          </p:cNvSpPr>
          <p:nvPr>
            <p:ph idx="1"/>
          </p:nvPr>
        </p:nvSpPr>
        <p:spPr>
          <a:xfrm>
            <a:off x="335902" y="699796"/>
            <a:ext cx="11616612" cy="5477167"/>
          </a:xfrm>
        </p:spPr>
        <p:txBody>
          <a:bodyPr>
            <a:normAutofit/>
          </a:bodyPr>
          <a:lstStyle/>
          <a:p>
            <a:pPr indent="449580" algn="just" rtl="1">
              <a:lnSpc>
                <a:spcPct val="100000"/>
              </a:lnSpc>
            </a:pPr>
            <a:r>
              <a:rPr lang="ar-TN" sz="3100" b="1" u="sng" dirty="0">
                <a:solidFill>
                  <a:srgbClr val="C00000"/>
                </a:solidFill>
                <a:latin typeface="Times New Roman" panose="02020603050405020304" pitchFamily="18" charset="0"/>
                <a:ea typeface="Times New Roman" panose="02020603050405020304" pitchFamily="18" charset="0"/>
                <a:cs typeface="Simplified Arabic" panose="02020603050405020304" pitchFamily="18" charset="-78"/>
              </a:rPr>
              <a:t>الاستقلالية:</a:t>
            </a:r>
            <a:r>
              <a:rPr lang="ar-TN" sz="3100" u="sng" dirty="0">
                <a:solidFill>
                  <a:srgbClr val="C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TN" sz="2800" dirty="0">
                <a:latin typeface="Times New Roman" panose="02020603050405020304" pitchFamily="18" charset="0"/>
                <a:ea typeface="Times New Roman" panose="02020603050405020304" pitchFamily="18" charset="0"/>
                <a:cs typeface="Simplified Arabic" panose="02020603050405020304" pitchFamily="18" charset="-78"/>
              </a:rPr>
              <a:t>استقلالية القاضي ينظر إليها في إطار استقلالية السلطة القضائية ككل في مواجهة السلطات الأخرى تشريعية وتنفيذية فيصدر القاضي أحكامه بدون أي تدخل من أي سلطة ويكون ذلك </a:t>
            </a:r>
            <a:r>
              <a:rPr lang="ar-TN" sz="2800" dirty="0" err="1">
                <a:latin typeface="Times New Roman" panose="02020603050405020304" pitchFamily="18" charset="0"/>
                <a:ea typeface="Times New Roman" panose="02020603050405020304" pitchFamily="18" charset="0"/>
                <a:cs typeface="Simplified Arabic" panose="02020603050405020304" pitchFamily="18" charset="-78"/>
              </a:rPr>
              <a:t>بناءا</a:t>
            </a:r>
            <a:r>
              <a:rPr lang="ar-TN" sz="2800" dirty="0">
                <a:latin typeface="Times New Roman" panose="02020603050405020304" pitchFamily="18" charset="0"/>
                <a:ea typeface="Times New Roman" panose="02020603050405020304" pitchFamily="18" charset="0"/>
                <a:cs typeface="Simplified Arabic" panose="02020603050405020304" pitchFamily="18" charset="-78"/>
              </a:rPr>
              <a:t> على قناعته.</a:t>
            </a:r>
            <a:endParaRPr lang="fr-FR" sz="2800" dirty="0">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r">
              <a:lnSpc>
                <a:spcPct val="100000"/>
              </a:lnSpc>
              <a:buNone/>
            </a:pPr>
            <a:r>
              <a:rPr lang="ar-TN" sz="2800" dirty="0">
                <a:solidFill>
                  <a:srgbClr val="FF0000"/>
                </a:solidFill>
                <a:ea typeface="Times New Roman" panose="02020603050405020304" pitchFamily="18" charset="0"/>
                <a:cs typeface="Simplified Arabic" panose="02020603050405020304" pitchFamily="18" charset="-78"/>
              </a:rPr>
              <a:t>أما استقلال المحكم وعلى خلاف ما هو الأمر بالنسبة للقاضي فإن استقلاليته تكون في انقضاء أي رابطة تبعية أو مادية أو ذهنية مع أحد أطراف النزاع أو مع محاميه أو مستشاريه أو أقربائه مهنيا وأسريا</a:t>
            </a:r>
            <a:r>
              <a:rPr lang="fr-FR" sz="2800" dirty="0">
                <a:solidFill>
                  <a:srgbClr val="FF0000"/>
                </a:solidFill>
                <a:ea typeface="Times New Roman" panose="02020603050405020304" pitchFamily="18" charset="0"/>
                <a:cs typeface="Simplified Arabic" panose="02020603050405020304" pitchFamily="18" charset="-78"/>
              </a:rPr>
              <a:t> </a:t>
            </a:r>
            <a:endParaRPr lang="fr-FR"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r">
              <a:lnSpc>
                <a:spcPct val="100000"/>
              </a:lnSpc>
              <a:buNone/>
            </a:pPr>
            <a:r>
              <a:rPr lang="ar-TN"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و الملاحظ أن </a:t>
            </a: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القانون الجزائري للتحكيم</a:t>
            </a:r>
            <a:r>
              <a:rPr lang="ar-TN"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 لا يشير صراحة الى الحياد بل يكتفي بالتأكيد على الاستقلالية في الفصل  1015 قانون الإجراءات المدنية و الإدارية وكأن المشرع يساوي بين المبدئين الى حد دمجهما معا.</a:t>
            </a:r>
            <a:endParaRPr lang="fr-FR"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lnSpc>
                <a:spcPct val="100000"/>
              </a:lnSpc>
              <a:buNone/>
            </a:pP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بين هذين المبدئين الواجب توفرهما في المحكم تطرأ العديد من التوترات بين الأطراف للقدح في المحكمين وتأجيل انعقاد التحكيم كما غالبا ما تتواصل هذه التوترات إلى ما بعد صدور القرار </a:t>
            </a:r>
            <a:r>
              <a:rPr lang="ar-TN" sz="2800" dirty="0" err="1">
                <a:effectLst/>
                <a:latin typeface="Times New Roman" panose="02020603050405020304" pitchFamily="18" charset="0"/>
                <a:ea typeface="Times New Roman" panose="02020603050405020304" pitchFamily="18" charset="0"/>
                <a:cs typeface="Simplified Arabic" panose="02020603050405020304" pitchFamily="18" charset="-78"/>
              </a:rPr>
              <a:t>التحكيمي</a:t>
            </a: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 للطعن فيه بالإبطال وحتى ترتيب المسؤوليات القانونية.</a:t>
            </a:r>
            <a:endParaRPr lang="fr-FR"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endParaRPr lang="fr-FR" dirty="0"/>
          </a:p>
        </p:txBody>
      </p:sp>
    </p:spTree>
    <p:extLst>
      <p:ext uri="{BB962C8B-B14F-4D97-AF65-F5344CB8AC3E}">
        <p14:creationId xmlns:p14="http://schemas.microsoft.com/office/powerpoint/2010/main" val="14737608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50"/>
                                        <p:tgtEl>
                                          <p:spTgt spid="3">
                                            <p:txEl>
                                              <p:pRg st="0" end="0"/>
                                            </p:txEl>
                                          </p:spTgt>
                                        </p:tgtEl>
                                      </p:cBhvr>
                                    </p:animEffect>
                                  </p:childTnLst>
                                </p:cTn>
                              </p:par>
                            </p:childTnLst>
                          </p:cTn>
                        </p:par>
                        <p:par>
                          <p:cTn id="8" fill="hold">
                            <p:stCondLst>
                              <p:cond delay="25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50"/>
                                        <p:tgtEl>
                                          <p:spTgt spid="3">
                                            <p:txEl>
                                              <p:pRg st="1" end="1"/>
                                            </p:txEl>
                                          </p:spTgt>
                                        </p:tgtEl>
                                      </p:cBhvr>
                                    </p:animEffect>
                                  </p:childTnLst>
                                </p:cTn>
                              </p:par>
                            </p:childTnLst>
                          </p:cTn>
                        </p:par>
                        <p:par>
                          <p:cTn id="12" fill="hold">
                            <p:stCondLst>
                              <p:cond delay="5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50"/>
                                        <p:tgtEl>
                                          <p:spTgt spid="3">
                                            <p:txEl>
                                              <p:pRg st="2" end="2"/>
                                            </p:txEl>
                                          </p:spTgt>
                                        </p:tgtEl>
                                      </p:cBhvr>
                                    </p:animEffect>
                                  </p:childTnLst>
                                </p:cTn>
                              </p:par>
                            </p:childTnLst>
                          </p:cTn>
                        </p:par>
                        <p:par>
                          <p:cTn id="16" fill="hold">
                            <p:stCondLst>
                              <p:cond delay="75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43F8BB6-4F48-40FE-875B-4842C3CC9161}"/>
              </a:ext>
            </a:extLst>
          </p:cNvPr>
          <p:cNvSpPr>
            <a:spLocks noGrp="1"/>
          </p:cNvSpPr>
          <p:nvPr>
            <p:ph idx="1"/>
          </p:nvPr>
        </p:nvSpPr>
        <p:spPr>
          <a:xfrm>
            <a:off x="922866" y="942294"/>
            <a:ext cx="10515600" cy="5915706"/>
          </a:xfrm>
        </p:spPr>
        <p:txBody>
          <a:bodyPr/>
          <a:lstStyle/>
          <a:p>
            <a:pPr marL="0" indent="0" algn="ctr">
              <a:lnSpc>
                <a:spcPct val="100000"/>
              </a:lnSpc>
              <a:buNone/>
            </a:pPr>
            <a:r>
              <a:rPr lang="en-US" sz="2800" dirty="0">
                <a:effectLst/>
                <a:latin typeface="Simplified Arabic" panose="02020603050405020304" pitchFamily="18" charset="-78"/>
                <a:ea typeface="Times New Roman" panose="02020603050405020304" pitchFamily="18" charset="0"/>
                <a:cs typeface="Simplified Arabic" panose="02020603050405020304" pitchFamily="18" charset="-78"/>
              </a:rPr>
              <a:t> </a:t>
            </a:r>
            <a:endParaRPr lang="fr-FR"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lnSpc>
                <a:spcPct val="100000"/>
              </a:lnSpc>
              <a:buNone/>
            </a:pPr>
            <a:r>
              <a:rPr lang="ar-TN" sz="2400" dirty="0">
                <a:effectLst/>
                <a:ea typeface="Times New Roman" panose="02020603050405020304" pitchFamily="18" charset="0"/>
                <a:cs typeface="Simplified Arabic" panose="02020603050405020304" pitchFamily="18" charset="-78"/>
              </a:rPr>
              <a:t>وهو يجعلنا نتوقف في إطار هذه المداخلة على أهم الخواطر حول النظام القانوني لحياد المحكم و الذي يمكن تناوله طبقا للمخطط التالي</a:t>
            </a:r>
            <a:r>
              <a:rPr lang="ar-TN" sz="2400" dirty="0">
                <a:ea typeface="Times New Roman" panose="02020603050405020304" pitchFamily="18" charset="0"/>
                <a:cs typeface="Simplified Arabic" panose="02020603050405020304" pitchFamily="18" charset="-78"/>
              </a:rPr>
              <a:t>:</a:t>
            </a:r>
            <a:endParaRPr lang="fr-FR" sz="2400" dirty="0">
              <a:effectLst/>
              <a:ea typeface="Times New Roman" panose="02020603050405020304" pitchFamily="18" charset="0"/>
              <a:cs typeface="Simplified Arabic" panose="02020603050405020304" pitchFamily="18" charset="-78"/>
            </a:endParaRPr>
          </a:p>
          <a:p>
            <a:pPr algn="ctr" rtl="1">
              <a:lnSpc>
                <a:spcPct val="100000"/>
              </a:lnSpc>
              <a:buFont typeface="Wingdings" panose="05000000000000000000" pitchFamily="2" charset="2"/>
              <a:buChar char="q"/>
            </a:pPr>
            <a:r>
              <a:rPr lang="ar-TN" sz="3200" dirty="0">
                <a:solidFill>
                  <a:schemeClr val="accent1"/>
                </a:solidFill>
                <a:effectLst/>
                <a:latin typeface="Arabic Typesetting" panose="03020402040406030203" pitchFamily="66" charset="-78"/>
                <a:ea typeface="Times New Roman" panose="02020603050405020304" pitchFamily="18" charset="0"/>
                <a:cs typeface="Arabic Typesetting" panose="03020402040406030203" pitchFamily="66" charset="-78"/>
              </a:rPr>
              <a:t>تحليل مبدأ حياد المحكم ( جزء أول) </a:t>
            </a:r>
            <a:endParaRPr lang="fr-FR" sz="3200" dirty="0">
              <a:solidFill>
                <a:schemeClr val="accent1"/>
              </a:solidFill>
              <a:latin typeface="Arabic Typesetting" panose="03020402040406030203" pitchFamily="66" charset="-78"/>
              <a:ea typeface="Times New Roman" panose="02020603050405020304" pitchFamily="18" charset="0"/>
              <a:cs typeface="Arabic Typesetting" panose="03020402040406030203" pitchFamily="66" charset="-78"/>
            </a:endParaRPr>
          </a:p>
          <a:p>
            <a:pPr algn="ctr" rtl="1">
              <a:lnSpc>
                <a:spcPct val="100000"/>
              </a:lnSpc>
              <a:buFont typeface="Wingdings" panose="05000000000000000000" pitchFamily="2" charset="2"/>
              <a:buChar char="q"/>
            </a:pPr>
            <a:r>
              <a:rPr lang="ar-TN" sz="3200" dirty="0">
                <a:solidFill>
                  <a:schemeClr val="accent1"/>
                </a:solidFill>
                <a:effectLst/>
                <a:latin typeface="Arabic Typesetting" panose="03020402040406030203" pitchFamily="66" charset="-78"/>
                <a:ea typeface="Times New Roman" panose="02020603050405020304" pitchFamily="18" charset="0"/>
                <a:cs typeface="Arabic Typesetting" panose="03020402040406030203" pitchFamily="66" charset="-78"/>
              </a:rPr>
              <a:t>جزاء الإخلال بمبدأ حياد المحكم (جزء ثاني)</a:t>
            </a:r>
            <a:endParaRPr lang="fr-FR" sz="3200" dirty="0">
              <a:solidFill>
                <a:schemeClr val="accent1"/>
              </a:solidFill>
              <a:effectLst/>
              <a:latin typeface="Arabic Typesetting" panose="03020402040406030203" pitchFamily="66" charset="-78"/>
              <a:ea typeface="Times New Roman" panose="02020603050405020304" pitchFamily="18" charset="0"/>
              <a:cs typeface="Arabic Typesetting" panose="03020402040406030203" pitchFamily="66" charset="-78"/>
            </a:endParaRPr>
          </a:p>
          <a:p>
            <a:endParaRPr lang="fr-FR" dirty="0"/>
          </a:p>
        </p:txBody>
      </p:sp>
    </p:spTree>
    <p:extLst>
      <p:ext uri="{BB962C8B-B14F-4D97-AF65-F5344CB8AC3E}">
        <p14:creationId xmlns:p14="http://schemas.microsoft.com/office/powerpoint/2010/main" val="1609965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250"/>
                                        <p:tgtEl>
                                          <p:spTgt spid="3">
                                            <p:txEl>
                                              <p:pRg st="1" end="1"/>
                                            </p:txEl>
                                          </p:spTgt>
                                        </p:tgtEl>
                                      </p:cBhvr>
                                    </p:animEffect>
                                  </p:childTnLst>
                                </p:cTn>
                              </p:par>
                            </p:childTnLst>
                          </p:cTn>
                        </p:par>
                        <p:par>
                          <p:cTn id="8" fill="hold">
                            <p:stCondLst>
                              <p:cond delay="250"/>
                            </p:stCondLst>
                            <p:childTnLst>
                              <p:par>
                                <p:cTn id="9" presetID="2" presetClass="entr" presetSubtype="4"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2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additive="base">
                                        <p:cTn id="16" dur="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7" dur="2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C4C523-64B3-4672-B184-A42C09D1A688}"/>
              </a:ext>
            </a:extLst>
          </p:cNvPr>
          <p:cNvSpPr>
            <a:spLocks noGrp="1"/>
          </p:cNvSpPr>
          <p:nvPr>
            <p:ph type="title"/>
          </p:nvPr>
        </p:nvSpPr>
        <p:spPr/>
        <p:txBody>
          <a:bodyPr>
            <a:normAutofit/>
          </a:bodyPr>
          <a:lstStyle/>
          <a:p>
            <a:pPr algn="ctr"/>
            <a:r>
              <a:rPr lang="ar-TN" sz="4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t>تحليل مضمون مبدأ الحياد.</a:t>
            </a:r>
            <a:br>
              <a:rPr lang="fr-FR" sz="4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br>
            <a:endParaRPr lang="fr-FR" sz="4000" b="1" dirty="0">
              <a:solidFill>
                <a:srgbClr val="0070C0"/>
              </a:solidFill>
              <a:latin typeface="Arabic Typesetting" panose="03020402040406030203" pitchFamily="66" charset="-78"/>
              <a:cs typeface="Arabic Typesetting" panose="03020402040406030203" pitchFamily="66" charset="-78"/>
            </a:endParaRPr>
          </a:p>
        </p:txBody>
      </p:sp>
      <p:sp>
        <p:nvSpPr>
          <p:cNvPr id="3" name="Espace réservé du contenu 2">
            <a:extLst>
              <a:ext uri="{FF2B5EF4-FFF2-40B4-BE49-F238E27FC236}">
                <a16:creationId xmlns:a16="http://schemas.microsoft.com/office/drawing/2014/main" id="{0A5F45E1-37DB-4779-A307-DAEA8A6C11CD}"/>
              </a:ext>
            </a:extLst>
          </p:cNvPr>
          <p:cNvSpPr>
            <a:spLocks noGrp="1"/>
          </p:cNvSpPr>
          <p:nvPr>
            <p:ph idx="1"/>
          </p:nvPr>
        </p:nvSpPr>
        <p:spPr>
          <a:xfrm>
            <a:off x="205273" y="1259633"/>
            <a:ext cx="11700587" cy="4917330"/>
          </a:xfrm>
        </p:spPr>
        <p:txBody>
          <a:bodyPr>
            <a:normAutofit fontScale="77500" lnSpcReduction="20000"/>
          </a:bodyPr>
          <a:lstStyle/>
          <a:p>
            <a:pPr marL="0" indent="0" algn="r">
              <a:lnSpc>
                <a:spcPct val="100000"/>
              </a:lnSpc>
              <a:buNone/>
            </a:pP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وهو ما يمكن التعرض إليه في عنصرين وهما: التأكيد على واجب التصريح (1) ثم عرض لعينات من تطبيقات فقه القضاء (2)</a:t>
            </a:r>
            <a:endParaRPr lang="fr-FR"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ctr">
              <a:lnSpc>
                <a:spcPct val="150000"/>
              </a:lnSpc>
              <a:buNone/>
            </a:pPr>
            <a:r>
              <a:rPr lang="fr-FR" sz="3600" dirty="0">
                <a:solidFill>
                  <a:srgbClr val="7030A0"/>
                </a:solidFill>
              </a:rPr>
              <a:t> </a:t>
            </a:r>
            <a:r>
              <a:rPr lang="ar-TN" sz="4100" dirty="0">
                <a:solidFill>
                  <a:srgbClr val="0070C0"/>
                </a:solidFill>
                <a:latin typeface="Arabic Typesetting" panose="03020402040406030203" pitchFamily="66" charset="-78"/>
                <a:cs typeface="Arabic Typesetting" panose="03020402040406030203" pitchFamily="66" charset="-78"/>
              </a:rPr>
              <a:t>التأكيد على واجب التصريح بالشكوك </a:t>
            </a:r>
            <a:r>
              <a:rPr lang="fr-FR" sz="4100" dirty="0">
                <a:solidFill>
                  <a:srgbClr val="0070C0"/>
                </a:solidFill>
                <a:latin typeface="Arabic Typesetting" panose="03020402040406030203" pitchFamily="66" charset="-78"/>
                <a:cs typeface="Arabic Typesetting" panose="03020402040406030203" pitchFamily="66" charset="-78"/>
              </a:rPr>
              <a:t>  ∙1</a:t>
            </a:r>
            <a:endParaRPr lang="fr-FR" sz="3600" dirty="0">
              <a:solidFill>
                <a:srgbClr val="0070C0"/>
              </a:solidFill>
              <a:latin typeface="Arabic Typesetting" panose="03020402040406030203" pitchFamily="66" charset="-78"/>
              <a:cs typeface="Arabic Typesetting" panose="03020402040406030203" pitchFamily="66" charset="-78"/>
            </a:endParaRPr>
          </a:p>
          <a:p>
            <a:pPr marL="0" indent="0" algn="r">
              <a:lnSpc>
                <a:spcPct val="100000"/>
              </a:lnSpc>
              <a:buNone/>
            </a:pPr>
            <a:r>
              <a:rPr lang="ar-TN" sz="4100" dirty="0">
                <a:solidFill>
                  <a:srgbClr val="0070C0"/>
                </a:solidFill>
                <a:latin typeface="Arabic Typesetting" panose="03020402040406030203" pitchFamily="66" charset="-78"/>
                <a:cs typeface="Arabic Typesetting" panose="03020402040406030203" pitchFamily="66" charset="-78"/>
              </a:rPr>
              <a:t>         أ. التأكيد التشريعي   </a:t>
            </a:r>
          </a:p>
          <a:p>
            <a:pPr algn="just" rtl="1">
              <a:lnSpc>
                <a:spcPct val="100000"/>
              </a:lnSpc>
            </a:pP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الفصل 22 مجلة التحكيم:</a:t>
            </a:r>
            <a:endParaRPr lang="fr-FR"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lnSpc>
                <a:spcPct val="100000"/>
              </a:lnSpc>
              <a:buNone/>
            </a:pP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SA" sz="2800" dirty="0">
                <a:effectLst/>
                <a:latin typeface="Times New Roman" panose="02020603050405020304" pitchFamily="18" charset="0"/>
                <a:ea typeface="Times New Roman" panose="02020603050405020304" pitchFamily="18" charset="0"/>
                <a:cs typeface="Simplified Arabic" panose="02020603050405020304" pitchFamily="18" charset="-78"/>
              </a:rPr>
              <a:t>على الشخص حين يعرض عليه احتمال تعيينه محكما </a:t>
            </a:r>
            <a:r>
              <a:rPr lang="ar-SA"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أن يصرح بكل الأسباب التي من شأنها أن تثير شكوكا لها ما يبررها حول </a:t>
            </a:r>
            <a:r>
              <a:rPr lang="ar-SA" sz="2800" b="1" u="sng"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حياده أو استقلاليته</a:t>
            </a:r>
            <a:r>
              <a:rPr lang="fr-FR" sz="2800" b="1"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و</a:t>
            </a:r>
            <a:r>
              <a:rPr lang="fr-FR"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SA"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عليه منذ تعيينه وما دامت إجراءات التحكيم سارية </a:t>
            </a:r>
            <a:r>
              <a:rPr lang="ar-SA" sz="28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ألا يتأخر عن إعلام أطراف النزاع </a:t>
            </a:r>
            <a:r>
              <a:rPr lang="ar-SA"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بوجود أي سبب من هذا القبيل إلا إذا كان قد سبق له أن أحاطهم علما به، ويضرب لهم أجلا للرد مع إشعارهم بأنه لا يقبل المهمة أو يتمادى فيها إلا بعد موافقتهم الصريحة</a:t>
            </a:r>
            <a:r>
              <a:rPr lang="fr-FR"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SA"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و نفس الصيغة نجدها في الفصل 57 بخصوص التحكيم الدولي.</a:t>
            </a:r>
            <a:r>
              <a:rPr lang="fr-FR"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ar-TN"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lnSpc>
                <a:spcPct val="100000"/>
              </a:lnSpc>
              <a:buNone/>
            </a:pPr>
            <a:r>
              <a:rPr lang="ar-SA" sz="2800" dirty="0">
                <a:effectLst/>
                <a:latin typeface="Times New Roman" panose="02020603050405020304" pitchFamily="18" charset="0"/>
                <a:ea typeface="Times New Roman" panose="02020603050405020304" pitchFamily="18" charset="0"/>
                <a:cs typeface="Simplified Arabic" panose="02020603050405020304" pitchFamily="18" charset="-78"/>
              </a:rPr>
              <a:t>و مبدأ الحياد مكرس في العديد من القوانين الدولية</a:t>
            </a:r>
            <a:r>
              <a:rPr lang="fr-FR" sz="2800" dirty="0">
                <a:latin typeface="Times New Roman" panose="02020603050405020304" pitchFamily="18" charset="0"/>
                <a:ea typeface="Times New Roman" panose="02020603050405020304" pitchFamily="18" charset="0"/>
                <a:cs typeface="Simplified Arabic" panose="02020603050405020304" pitchFamily="18" charset="-78"/>
              </a:rPr>
              <a:t>∙</a:t>
            </a:r>
          </a:p>
          <a:p>
            <a:pPr algn="just" rtl="1">
              <a:lnSpc>
                <a:spcPct val="100000"/>
              </a:lnSpc>
            </a:pPr>
            <a:r>
              <a:rPr lang="ar-SA" sz="2800" dirty="0">
                <a:effectLst/>
                <a:latin typeface="Times New Roman" panose="02020603050405020304" pitchFamily="18" charset="0"/>
                <a:ea typeface="Times New Roman" panose="02020603050405020304" pitchFamily="18" charset="0"/>
                <a:cs typeface="Simplified Arabic" panose="02020603050405020304" pitchFamily="18" charset="-78"/>
              </a:rPr>
              <a:t> و كذلك الأجنبية المقارنة من ذلك:</a:t>
            </a:r>
            <a:r>
              <a:rPr lang="fr-FR" sz="2800" dirty="0">
                <a:latin typeface="Times New Roman" panose="02020603050405020304" pitchFamily="18" charset="0"/>
                <a:ea typeface="Times New Roman" panose="02020603050405020304" pitchFamily="18" charset="0"/>
                <a:cs typeface="Simplified Arabic" panose="02020603050405020304" pitchFamily="18" charset="-78"/>
              </a:rPr>
              <a:t> </a:t>
            </a:r>
            <a:r>
              <a:rPr lang="ar-SA"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القانون النموذجي للتحكيم التجاري الدولي(</a:t>
            </a:r>
            <a:r>
              <a:rPr lang="fr-FR"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CNUDCI</a:t>
            </a:r>
            <a:r>
              <a:rPr lang="ar-TN"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أكد في</a:t>
            </a:r>
            <a:r>
              <a:rPr lang="fr-FR" sz="2800" dirty="0">
                <a:latin typeface="Times New Roman" panose="02020603050405020304" pitchFamily="18" charset="0"/>
                <a:ea typeface="Times New Roman" panose="02020603050405020304" pitchFamily="18" charset="0"/>
                <a:cs typeface="Simplified Arabic" panose="02020603050405020304" pitchFamily="18" charset="-78"/>
              </a:rPr>
              <a:t> </a:t>
            </a: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فصله 11 الفقرة 6 منه على ضرورة الأخذ بعين الاعتبار حياد المحكم عند تعيينه و حمل الفصل 12 المحكم واجب التصريح بكل الظروف أثناء التي من شأنها أن تثير الشكوك حول حياده قبل تعيينه و يتواصل هذا الواجب محمول عليه بتواصل مهمته التحكيمية"</a:t>
            </a:r>
            <a:endParaRPr lang="fr-FR"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r">
              <a:buNone/>
            </a:pPr>
            <a:endParaRPr lang="fr-FR" dirty="0"/>
          </a:p>
          <a:p>
            <a:endParaRPr lang="fr-FR" dirty="0"/>
          </a:p>
        </p:txBody>
      </p:sp>
    </p:spTree>
    <p:extLst>
      <p:ext uri="{BB962C8B-B14F-4D97-AF65-F5344CB8AC3E}">
        <p14:creationId xmlns:p14="http://schemas.microsoft.com/office/powerpoint/2010/main" val="131325075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250" tmFilter="0, 0; .2, .5; .8, .5; 1, 0"/>
                                        <p:tgtEl>
                                          <p:spTgt spid="2"/>
                                        </p:tgtEl>
                                      </p:cBhvr>
                                    </p:animEffect>
                                    <p:animScale>
                                      <p:cBhvr>
                                        <p:cTn id="7" dur="125" autoRev="1" fill="hold"/>
                                        <p:tgtEl>
                                          <p:spTgt spid="2"/>
                                        </p:tgtEl>
                                      </p:cBhvr>
                                      <p:by x="105000" y="105000"/>
                                    </p:animScale>
                                  </p:childTnLst>
                                </p:cTn>
                              </p:par>
                            </p:childTnLst>
                          </p:cTn>
                        </p:par>
                        <p:par>
                          <p:cTn id="8" fill="hold">
                            <p:stCondLst>
                              <p:cond delay="250"/>
                            </p:stCondLst>
                            <p:childTnLst>
                              <p:par>
                                <p:cTn id="9" presetID="42"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50"/>
                                        <p:tgtEl>
                                          <p:spTgt spid="3">
                                            <p:txEl>
                                              <p:pRg st="0" end="0"/>
                                            </p:txEl>
                                          </p:spTgt>
                                        </p:tgtEl>
                                      </p:cBhvr>
                                    </p:animEffect>
                                    <p:anim calcmode="lin" valueType="num">
                                      <p:cBhvr>
                                        <p:cTn id="12"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2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500"/>
                            </p:stCondLst>
                            <p:childTnLst>
                              <p:par>
                                <p:cTn id="15" presetID="26" presetClass="emph" presetSubtype="0" fill="hold" nodeType="afterEffect">
                                  <p:stCondLst>
                                    <p:cond delay="0"/>
                                  </p:stCondLst>
                                  <p:childTnLst>
                                    <p:animEffect transition="out" filter="fade">
                                      <p:cBhvr>
                                        <p:cTn id="16" dur="250" tmFilter="0, 0; .2, .5; .8, .5; 1, 0"/>
                                        <p:tgtEl>
                                          <p:spTgt spid="3">
                                            <p:txEl>
                                              <p:pRg st="1" end="1"/>
                                            </p:txEl>
                                          </p:spTgt>
                                        </p:tgtEl>
                                      </p:cBhvr>
                                    </p:animEffect>
                                    <p:animScale>
                                      <p:cBhvr>
                                        <p:cTn id="17" dur="125" autoRev="1" fill="hold"/>
                                        <p:tgtEl>
                                          <p:spTgt spid="3">
                                            <p:txEl>
                                              <p:pRg st="1" end="1"/>
                                            </p:txEl>
                                          </p:spTgt>
                                        </p:tgtEl>
                                      </p:cBhvr>
                                      <p:by x="105000" y="105000"/>
                                    </p:animScale>
                                  </p:childTnLst>
                                </p:cTn>
                              </p:par>
                            </p:childTnLst>
                          </p:cTn>
                        </p:par>
                        <p:par>
                          <p:cTn id="18" fill="hold">
                            <p:stCondLst>
                              <p:cond delay="750"/>
                            </p:stCondLst>
                            <p:childTnLst>
                              <p:par>
                                <p:cTn id="19" presetID="26" presetClass="emph" presetSubtype="0" fill="hold" nodeType="afterEffect">
                                  <p:stCondLst>
                                    <p:cond delay="0"/>
                                  </p:stCondLst>
                                  <p:childTnLst>
                                    <p:animEffect transition="out" filter="fade">
                                      <p:cBhvr>
                                        <p:cTn id="20" dur="250" tmFilter="0, 0; .2, .5; .8, .5; 1, 0"/>
                                        <p:tgtEl>
                                          <p:spTgt spid="3">
                                            <p:txEl>
                                              <p:pRg st="2" end="2"/>
                                            </p:txEl>
                                          </p:spTgt>
                                        </p:tgtEl>
                                      </p:cBhvr>
                                    </p:animEffect>
                                    <p:animScale>
                                      <p:cBhvr>
                                        <p:cTn id="21" dur="125" autoRev="1" fill="hold"/>
                                        <p:tgtEl>
                                          <p:spTgt spid="3">
                                            <p:txEl>
                                              <p:pRg st="2" end="2"/>
                                            </p:txEl>
                                          </p:spTgt>
                                        </p:tgtEl>
                                      </p:cBhvr>
                                      <p:by x="105000" y="105000"/>
                                    </p:animScale>
                                  </p:childTnLst>
                                </p:cTn>
                              </p:par>
                            </p:childTnLst>
                          </p:cTn>
                        </p:par>
                        <p:par>
                          <p:cTn id="22" fill="hold">
                            <p:stCondLst>
                              <p:cond delay="1000"/>
                            </p:stCondLst>
                            <p:childTnLst>
                              <p:par>
                                <p:cTn id="23" presetID="2" presetClass="entr" presetSubtype="4"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2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7" fill="hold">
                            <p:stCondLst>
                              <p:cond delay="1250"/>
                            </p:stCondLst>
                            <p:childTnLst>
                              <p:par>
                                <p:cTn id="28" presetID="2" presetClass="entr" presetSubtype="4" fill="hold"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2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25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2" fill="hold">
                            <p:stCondLst>
                              <p:cond delay="1500"/>
                            </p:stCondLst>
                            <p:childTnLst>
                              <p:par>
                                <p:cTn id="33" presetID="2" presetClass="entr" presetSubtype="4" fill="hold"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25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25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7" fill="hold">
                            <p:stCondLst>
                              <p:cond delay="1750"/>
                            </p:stCondLst>
                            <p:childTnLst>
                              <p:par>
                                <p:cTn id="38" presetID="42" presetClass="entr" presetSubtype="0" fill="hold" nodeType="after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250"/>
                                        <p:tgtEl>
                                          <p:spTgt spid="3">
                                            <p:txEl>
                                              <p:pRg st="6" end="6"/>
                                            </p:txEl>
                                          </p:spTgt>
                                        </p:tgtEl>
                                      </p:cBhvr>
                                    </p:animEffect>
                                    <p:anim calcmode="lin" valueType="num">
                                      <p:cBhvr>
                                        <p:cTn id="41" dur="25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25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8B1C1B5-B650-403A-BCA8-8730FED5609D}"/>
              </a:ext>
            </a:extLst>
          </p:cNvPr>
          <p:cNvSpPr>
            <a:spLocks noGrp="1"/>
          </p:cNvSpPr>
          <p:nvPr>
            <p:ph idx="1"/>
          </p:nvPr>
        </p:nvSpPr>
        <p:spPr>
          <a:xfrm>
            <a:off x="93307" y="289248"/>
            <a:ext cx="11625942" cy="6634066"/>
          </a:xfrm>
        </p:spPr>
        <p:txBody>
          <a:bodyPr>
            <a:normAutofit fontScale="62500" lnSpcReduction="20000"/>
          </a:bodyPr>
          <a:lstStyle/>
          <a:p>
            <a:pPr algn="just" rtl="1">
              <a:lnSpc>
                <a:spcPct val="120000"/>
              </a:lnSpc>
            </a:pPr>
            <a:r>
              <a:rPr lang="ar-SA" sz="2800" dirty="0">
                <a:effectLst/>
                <a:latin typeface="Times New Roman" panose="02020603050405020304" pitchFamily="18" charset="0"/>
                <a:ea typeface="Times New Roman" panose="02020603050405020304" pitchFamily="18" charset="0"/>
                <a:cs typeface="Simplified Arabic" panose="02020603050405020304" pitchFamily="18" charset="-78"/>
              </a:rPr>
              <a:t>الفصل 1456 فقرة 2 مجلة الإجراءات المدنية </a:t>
            </a:r>
            <a:r>
              <a:rPr lang="ar-SA"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في القانون الفرنسي</a:t>
            </a:r>
            <a:r>
              <a:rPr lang="ar-SA" sz="2800" dirty="0">
                <a:effectLst/>
                <a:latin typeface="Times New Roman" panose="02020603050405020304" pitchFamily="18" charset="0"/>
                <a:ea typeface="Times New Roman" panose="02020603050405020304" pitchFamily="18" charset="0"/>
                <a:cs typeface="Simplified Arabic" panose="02020603050405020304" pitchFamily="18" charset="-78"/>
              </a:rPr>
              <a:t> بعد تنقيح قانون التحكيم لسنة 2011:</a:t>
            </a:r>
            <a:endParaRPr lang="fr-FR"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220980" indent="0" algn="just">
              <a:lnSpc>
                <a:spcPct val="120000"/>
              </a:lnSpc>
              <a:buNone/>
            </a:pPr>
            <a:r>
              <a:rPr lang="fr-FR" sz="2800" dirty="0">
                <a:solidFill>
                  <a:srgbClr val="202124"/>
                </a:solidFill>
                <a:effectLst/>
                <a:latin typeface="Simplified Arabic" panose="02020603050405020304" pitchFamily="18" charset="-78"/>
                <a:ea typeface="Times New Roman" panose="02020603050405020304" pitchFamily="18" charset="0"/>
                <a:cs typeface="Simplified Arabic" panose="02020603050405020304" pitchFamily="18" charset="-78"/>
              </a:rPr>
              <a:t>« Il appartient à l'arbitre, avant d'accepter sa mission, </a:t>
            </a:r>
            <a:r>
              <a:rPr lang="fr-FR" sz="2800" dirty="0">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de révéler toute circonstance susceptible d'affecter son indépendance ou son impartialité</a:t>
            </a:r>
            <a:r>
              <a:rPr lang="fr-FR" sz="2800" dirty="0">
                <a:solidFill>
                  <a:srgbClr val="202124"/>
                </a:solidFill>
                <a:effectLst/>
                <a:latin typeface="Simplified Arabic" panose="02020603050405020304" pitchFamily="18" charset="-78"/>
                <a:ea typeface="Times New Roman" panose="02020603050405020304" pitchFamily="18" charset="0"/>
                <a:cs typeface="Simplified Arabic" panose="02020603050405020304" pitchFamily="18" charset="-78"/>
              </a:rPr>
              <a:t>. Il lui est également fait obligation de révéler sans délai toute circonstance de même nature qui pourrait naître après l'acceptation de sa mission ».</a:t>
            </a:r>
            <a:endParaRPr lang="fr-FR"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algn="just" rtl="1">
              <a:lnSpc>
                <a:spcPct val="120000"/>
              </a:lnSpc>
            </a:pP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في </a:t>
            </a:r>
            <a:r>
              <a:rPr lang="ar-TN"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القانون المصري المادة</a:t>
            </a: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 (16 -2) من القانون عـ24ـدد لسنة 1994:</a:t>
            </a:r>
            <a:endParaRPr lang="fr-FR"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lnSpc>
                <a:spcPct val="120000"/>
              </a:lnSpc>
              <a:buNone/>
            </a:pP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 " يكون قبول المحكم القيام بمهمته كتابة ويجب أن يفصح عند قبوله عن أية ظروف من شأنها إثارة شكوك حول </a:t>
            </a:r>
            <a:r>
              <a:rPr lang="ar-TN" sz="2800" dirty="0" err="1">
                <a:effectLst/>
                <a:latin typeface="Times New Roman" panose="02020603050405020304" pitchFamily="18" charset="0"/>
                <a:ea typeface="Times New Roman" panose="02020603050405020304" pitchFamily="18" charset="0"/>
                <a:cs typeface="Simplified Arabic" panose="02020603050405020304" pitchFamily="18" charset="-78"/>
              </a:rPr>
              <a:t>إستقلاله</a:t>
            </a: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 أو حيدته".</a:t>
            </a:r>
            <a:r>
              <a:rPr lang="fr-FR"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واجب التصريح بكل ما من شأنه أن يعيب أو يمس من حيادية المحكم واجب قانوني.</a:t>
            </a:r>
            <a:r>
              <a:rPr lang="fr-FR"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TN"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إلا أنه في عدد من التشريعات الأخرى لا نجد مثل هذا التأكيد الصريح على واجب التصريح ليحصل تداركه من قبل مؤسسات التحكيم الوطنية على سبيل المثال:</a:t>
            </a:r>
            <a:endParaRPr lang="fr-FR"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endParaRPr>
          </a:p>
          <a:p>
            <a:pPr marL="228600" algn="just" rtl="1">
              <a:lnSpc>
                <a:spcPct val="120000"/>
              </a:lnSpc>
            </a:pP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القانون الأمريكي</a:t>
            </a:r>
            <a:r>
              <a:rPr lang="fr-FR" sz="2800" dirty="0">
                <a:effectLst/>
                <a:latin typeface="Times New Roman" panose="02020603050405020304" pitchFamily="18" charset="0"/>
                <a:ea typeface="Times New Roman" panose="02020603050405020304" pitchFamily="18" charset="0"/>
                <a:cs typeface="Simplified Arabic" panose="02020603050405020304" pitchFamily="18" charset="-78"/>
              </a:rPr>
              <a:t>:</a:t>
            </a:r>
          </a:p>
          <a:p>
            <a:pPr marL="0" indent="0" algn="just">
              <a:lnSpc>
                <a:spcPct val="120000"/>
              </a:lnSpc>
              <a:buNone/>
            </a:pP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Le fédéral Arbitration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Act</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dispose qu’une Cour de justice américaine peut annuler une sentence arbitrale dès qu’il est établi qu’il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ya</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eu une partialité évidente ou une corruption dans le chef des arbitres désignés ».</a:t>
            </a:r>
            <a:endParaRPr lang="fr-FR"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lnSpc>
                <a:spcPct val="120000"/>
              </a:lnSpc>
              <a:buNone/>
            </a:pP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ليقع تداركه في النظام الداخلي للغرفة الأمريكية للتحكيم (</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American Arbitration Association</a:t>
            </a: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fr-FR"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a:lnSpc>
                <a:spcPct val="120000"/>
              </a:lnSpc>
              <a:buNone/>
            </a:pP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Any</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person</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appointed</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or to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be</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appointed</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as an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arbitrator</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as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well</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as the parties and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their</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representatives</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shall</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disclose</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to the AAA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any</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circumstance</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likely</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to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give</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rise</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to justifiable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doubt</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as to the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arbitrator’s</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impartiality</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or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independence</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a:t>
            </a:r>
            <a:endParaRPr lang="fr-FR"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228600" algn="just" rtl="1">
              <a:lnSpc>
                <a:spcPct val="120000"/>
              </a:lnSpc>
            </a:pPr>
            <a:r>
              <a:rPr lang="ar-SA"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القانون الجزائري</a:t>
            </a:r>
            <a:r>
              <a:rPr lang="fr-FR"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a:t>
            </a:r>
          </a:p>
          <a:p>
            <a:pPr marL="0" indent="0" algn="just" rtl="1">
              <a:lnSpc>
                <a:spcPct val="120000"/>
              </a:lnSpc>
              <a:buNone/>
            </a:pPr>
            <a:r>
              <a:rPr lang="ar-SA"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SA" sz="2800" dirty="0">
                <a:effectLst/>
                <a:latin typeface="Times New Roman" panose="02020603050405020304" pitchFamily="18" charset="0"/>
                <a:ea typeface="Times New Roman" panose="02020603050405020304" pitchFamily="18" charset="0"/>
                <a:cs typeface="Simplified Arabic" panose="02020603050405020304" pitchFamily="18" charset="-78"/>
              </a:rPr>
              <a:t>نجده بين النظامين المذكورين أعلاه و هو و لئن لم يشر بصفة واضحة الى مبدأ الحياد و اكتفى بالتأكيد على الاستقلالية لكن أسباب الرد التي ذكرت بالفصل 1016 تصب كلها ليس في حدود الاستقلالية</a:t>
            </a: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 فقط</a:t>
            </a:r>
            <a:r>
              <a:rPr lang="ar-SA" sz="2800" dirty="0">
                <a:effectLst/>
                <a:latin typeface="Times New Roman" panose="02020603050405020304" pitchFamily="18" charset="0"/>
                <a:ea typeface="Times New Roman" panose="02020603050405020304" pitchFamily="18" charset="0"/>
                <a:cs typeface="Simplified Arabic" panose="02020603050405020304" pitchFamily="18" charset="-78"/>
              </a:rPr>
              <a:t> بل تتجاوز ذلك الى تعداد أسباب رد تتصل بالحياد.</a:t>
            </a:r>
            <a:endParaRPr lang="fr-FR" sz="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endParaRPr lang="fr-FR" dirty="0"/>
          </a:p>
        </p:txBody>
      </p:sp>
    </p:spTree>
    <p:extLst>
      <p:ext uri="{BB962C8B-B14F-4D97-AF65-F5344CB8AC3E}">
        <p14:creationId xmlns:p14="http://schemas.microsoft.com/office/powerpoint/2010/main" val="358112112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750"/>
                            </p:stCondLst>
                            <p:childTnLst>
                              <p:par>
                                <p:cTn id="20" presetID="2" presetClass="entr" presetSubtype="4"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2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000"/>
                            </p:stCondLst>
                            <p:childTnLst>
                              <p:par>
                                <p:cTn id="25" presetID="2" presetClass="entr" presetSubtype="4"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25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250"/>
                            </p:stCondLst>
                            <p:childTnLst>
                              <p:par>
                                <p:cTn id="30" presetID="2" presetClass="entr" presetSubtype="4"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25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25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500"/>
                            </p:stCondLst>
                            <p:childTnLst>
                              <p:par>
                                <p:cTn id="35" presetID="2" presetClass="entr" presetSubtype="4"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25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25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750"/>
                            </p:stCondLst>
                            <p:childTnLst>
                              <p:par>
                                <p:cTn id="40" presetID="2" presetClass="entr" presetSubtype="4" fill="hold"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25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25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2000"/>
                            </p:stCondLst>
                            <p:childTnLst>
                              <p:par>
                                <p:cTn id="45" presetID="2" presetClass="entr" presetSubtype="4" fill="hold"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25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25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49" fill="hold">
                            <p:stCondLst>
                              <p:cond delay="2250"/>
                            </p:stCondLst>
                            <p:childTnLst>
                              <p:par>
                                <p:cTn id="50" presetID="2" presetClass="entr" presetSubtype="4" fill="hold" nodeType="after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calcmode="lin" valueType="num">
                                      <p:cBhvr additive="base">
                                        <p:cTn id="52" dur="25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3" dur="25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TM10001105[[fn=Cadrage]]</Template>
  <TotalTime>247</TotalTime>
  <Words>4014</Words>
  <Application>Microsoft Office PowerPoint</Application>
  <PresentationFormat>Grand écran</PresentationFormat>
  <Paragraphs>161</Paragraphs>
  <Slides>24</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24</vt:i4>
      </vt:variant>
    </vt:vector>
  </HeadingPairs>
  <TitlesOfParts>
    <vt:vector size="34" baseType="lpstr">
      <vt:lpstr>Agency FB</vt:lpstr>
      <vt:lpstr>Aldhabi</vt:lpstr>
      <vt:lpstr>Arabic Typesetting</vt:lpstr>
      <vt:lpstr>Arial</vt:lpstr>
      <vt:lpstr>Calibri</vt:lpstr>
      <vt:lpstr>Calibri Light</vt:lpstr>
      <vt:lpstr>Simplified Arabic</vt:lpstr>
      <vt:lpstr>Times New Roman</vt:lpstr>
      <vt:lpstr>Wingdings</vt:lpstr>
      <vt:lpstr>Thème Office</vt:lpstr>
      <vt:lpstr>خواطر حول مبدأ حياد المحكم في القانون التونسي </vt:lpstr>
      <vt:lpstr>Présentation PowerPoint</vt:lpstr>
      <vt:lpstr>Présentation PowerPoint</vt:lpstr>
      <vt:lpstr>Présentation PowerPoint</vt:lpstr>
      <vt:lpstr>ما الحياد؟ وما الاستقلالية؟ </vt:lpstr>
      <vt:lpstr>Présentation PowerPoint</vt:lpstr>
      <vt:lpstr>Présentation PowerPoint</vt:lpstr>
      <vt:lpstr>تحليل مضمون مبدأ الحياد.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vt:lpstr>
      <vt:lpstr>Présentation PowerPoint</vt:lpstr>
      <vt:lpstr>Présentation PowerPoint</vt:lpstr>
      <vt:lpstr>Présentation PowerPoint</vt:lpstr>
      <vt:lpstr>Présentation PowerPoint</vt:lpstr>
      <vt:lpstr>جزاء عدم الإعتراف بالأحكام التحكيمية الأجنبية: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خواطر حول مبدأ حياد المحكم في القانون التونسي</dc:title>
  <dc:creator>user</dc:creator>
  <cp:lastModifiedBy>Rached Barkache</cp:lastModifiedBy>
  <cp:revision>25</cp:revision>
  <dcterms:created xsi:type="dcterms:W3CDTF">2024-02-28T10:13:07Z</dcterms:created>
  <dcterms:modified xsi:type="dcterms:W3CDTF">2024-02-28T14:23:01Z</dcterms:modified>
</cp:coreProperties>
</file>