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6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0437051-F4EE-6EAB-CBAD-75247CBCA9C3}"/>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99DC837C-20D3-832E-1070-02868D8F311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4ABFDC1F-F3BE-27FC-DD2C-7DD271185316}"/>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5" name="Espace réservé du pied de page 4">
            <a:extLst>
              <a:ext uri="{FF2B5EF4-FFF2-40B4-BE49-F238E27FC236}">
                <a16:creationId xmlns:a16="http://schemas.microsoft.com/office/drawing/2014/main" id="{EAD5159E-AD6A-B76F-1C71-7B5C3B11FDA0}"/>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34C7BED-FFBE-2DAE-87BD-18A9C37C330B}"/>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1262867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310815-84F1-9A4B-1A42-AA38D761E0C0}"/>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1C1627DC-CB25-D27E-D978-6AE21DDF2922}"/>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EEBE3351-4F47-7E79-1D2F-6CB9CA4087A7}"/>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5" name="Espace réservé du pied de page 4">
            <a:extLst>
              <a:ext uri="{FF2B5EF4-FFF2-40B4-BE49-F238E27FC236}">
                <a16:creationId xmlns:a16="http://schemas.microsoft.com/office/drawing/2014/main" id="{FEC875FD-6BBC-E4F0-DE5F-504324ABE5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E54C728-0133-38E7-951F-2F4701E82E9D}"/>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312708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459063EC-4647-CF0F-2A15-06E33EBF85B2}"/>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03B24C1F-E045-D57B-3DE6-D55977C5E0C4}"/>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6FD19FA-1B5D-CF38-4D97-700D04591009}"/>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5" name="Espace réservé du pied de page 4">
            <a:extLst>
              <a:ext uri="{FF2B5EF4-FFF2-40B4-BE49-F238E27FC236}">
                <a16:creationId xmlns:a16="http://schemas.microsoft.com/office/drawing/2014/main" id="{B9104C96-9101-91BC-7B75-64612B5EEDA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93F0AB4-5FE1-A8E8-6436-6048DC25F844}"/>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15975651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7ACE41E-B207-AEE1-E7D2-0DF166D8D721}"/>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658DC2FD-0CEA-2DCC-0209-CCE2563E56C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14817AB4-0E3B-0C56-53C6-34A64F13F34D}"/>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5" name="Espace réservé du pied de page 4">
            <a:extLst>
              <a:ext uri="{FF2B5EF4-FFF2-40B4-BE49-F238E27FC236}">
                <a16:creationId xmlns:a16="http://schemas.microsoft.com/office/drawing/2014/main" id="{CCB5BB4D-BABD-D748-C68F-5367EB164E4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9AB04E81-008A-877A-8B6C-B4A461E780A7}"/>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13822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D83173-EB02-9542-BC90-AAB5FB62F84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F43A9B42-50F6-0AED-E775-1923A816007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940573D5-DCBE-5C30-324A-40A43C62D14D}"/>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5" name="Espace réservé du pied de page 4">
            <a:extLst>
              <a:ext uri="{FF2B5EF4-FFF2-40B4-BE49-F238E27FC236}">
                <a16:creationId xmlns:a16="http://schemas.microsoft.com/office/drawing/2014/main" id="{F8342448-4242-BDCF-AE04-8993E3958EB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48BCC3D8-A463-868E-A1B8-5D16F74167BF}"/>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3937754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153E1E-4ACC-FE83-D6E5-F606AA6753C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863712AA-E3E6-A64E-2AB6-B10B86BA27B6}"/>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E2A5D344-C480-117B-AC26-F83D33061D3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3B76B981-329D-4E23-F2A4-1952F2C1CEC2}"/>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6" name="Espace réservé du pied de page 5">
            <a:extLst>
              <a:ext uri="{FF2B5EF4-FFF2-40B4-BE49-F238E27FC236}">
                <a16:creationId xmlns:a16="http://schemas.microsoft.com/office/drawing/2014/main" id="{F15FD916-77EB-4E4E-6D58-772596C2B6E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C31BF7AD-FEA8-7AAB-4A31-DC3FD7C9135C}"/>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339026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6EA93E-19ED-1866-F979-3FF908883AFC}"/>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0E70D72-FA4D-9AF6-E184-C3FA59CFD8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400B08AA-69A0-E8D9-650F-521200A0B164}"/>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E365D81C-D741-5D94-AF48-915BED02DCA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C94467F3-0F04-E677-16BE-574DBBDACCF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60F8F96A-2D9F-BFD5-A951-894E69DA4937}"/>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8" name="Espace réservé du pied de page 7">
            <a:extLst>
              <a:ext uri="{FF2B5EF4-FFF2-40B4-BE49-F238E27FC236}">
                <a16:creationId xmlns:a16="http://schemas.microsoft.com/office/drawing/2014/main" id="{6AF6F1D8-436B-256F-EAC9-2998F36A1B46}"/>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E562A870-BF48-E7B7-18A9-2AC80678FBEC}"/>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4034909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5E33B46-F067-1FE7-56C0-811C518DA6F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55B3DBFD-E0F9-4243-9707-27A118CEA89C}"/>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4" name="Espace réservé du pied de page 3">
            <a:extLst>
              <a:ext uri="{FF2B5EF4-FFF2-40B4-BE49-F238E27FC236}">
                <a16:creationId xmlns:a16="http://schemas.microsoft.com/office/drawing/2014/main" id="{B3DB21B9-F868-86F0-0EEF-01E89741036D}"/>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6D358EE7-D013-360D-5930-F4B711880F61}"/>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3944016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9A35E4BB-C8C5-648C-BB03-F18EEA2F0B77}"/>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3" name="Espace réservé du pied de page 2">
            <a:extLst>
              <a:ext uri="{FF2B5EF4-FFF2-40B4-BE49-F238E27FC236}">
                <a16:creationId xmlns:a16="http://schemas.microsoft.com/office/drawing/2014/main" id="{03D389DD-FD2C-8BF1-5F9E-9799C0696B1F}"/>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119A51D9-8D97-5F5F-1509-52D99B5AA197}"/>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41365829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F59FA0-CAEF-428E-C061-CF8EBB4C03D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2B6DB2E-8988-2101-AA54-79C0D13AA3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8BADDCA7-AF48-9857-ACE1-8DD973774A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25E3AD8B-33FC-E737-ACE8-F418E11928E4}"/>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6" name="Espace réservé du pied de page 5">
            <a:extLst>
              <a:ext uri="{FF2B5EF4-FFF2-40B4-BE49-F238E27FC236}">
                <a16:creationId xmlns:a16="http://schemas.microsoft.com/office/drawing/2014/main" id="{0DBE169C-3278-337F-34D0-5C5CC6866DC4}"/>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61D21FA-9592-7AC6-9B04-D3C2ADE79251}"/>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335091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683CA44-D251-3C95-5781-5D2C23EC900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61C1700D-BC3C-DD48-7D28-B0CE702A89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62023DDD-3AA1-16C1-0075-D2D583B242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840176A-E0E1-FF1A-62B2-7D170B9AC9FB}"/>
              </a:ext>
            </a:extLst>
          </p:cNvPr>
          <p:cNvSpPr>
            <a:spLocks noGrp="1"/>
          </p:cNvSpPr>
          <p:nvPr>
            <p:ph type="dt" sz="half" idx="10"/>
          </p:nvPr>
        </p:nvSpPr>
        <p:spPr/>
        <p:txBody>
          <a:bodyPr/>
          <a:lstStyle/>
          <a:p>
            <a:fld id="{D2C54899-2BD0-4CB3-8884-CFE6E4AC0CEA}" type="datetimeFigureOut">
              <a:rPr lang="fr-FR" smtClean="0"/>
              <a:t>01/03/2024</a:t>
            </a:fld>
            <a:endParaRPr lang="fr-FR"/>
          </a:p>
        </p:txBody>
      </p:sp>
      <p:sp>
        <p:nvSpPr>
          <p:cNvPr id="6" name="Espace réservé du pied de page 5">
            <a:extLst>
              <a:ext uri="{FF2B5EF4-FFF2-40B4-BE49-F238E27FC236}">
                <a16:creationId xmlns:a16="http://schemas.microsoft.com/office/drawing/2014/main" id="{09007344-9B56-5F97-B1C5-7139CAD15BC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162679DB-57B1-E28C-6254-D1632E6D1A3E}"/>
              </a:ext>
            </a:extLst>
          </p:cNvPr>
          <p:cNvSpPr>
            <a:spLocks noGrp="1"/>
          </p:cNvSpPr>
          <p:nvPr>
            <p:ph type="sldNum" sz="quarter" idx="12"/>
          </p:nvPr>
        </p:nvSpPr>
        <p:spPr/>
        <p:txBody>
          <a:bodyPr/>
          <a:lstStyle/>
          <a:p>
            <a:fld id="{05261517-5780-4782-B845-7A2FB8053EB4}" type="slidenum">
              <a:rPr lang="fr-FR" smtClean="0"/>
              <a:t>‹N°›</a:t>
            </a:fld>
            <a:endParaRPr lang="fr-FR"/>
          </a:p>
        </p:txBody>
      </p:sp>
    </p:spTree>
    <p:extLst>
      <p:ext uri="{BB962C8B-B14F-4D97-AF65-F5344CB8AC3E}">
        <p14:creationId xmlns:p14="http://schemas.microsoft.com/office/powerpoint/2010/main" val="2635925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036E522-658A-F13E-2075-D0C7779C9C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4992465A-7A53-DD16-DA38-F7B084CFA5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9724DC61-9054-C537-4261-2D5675400B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C54899-2BD0-4CB3-8884-CFE6E4AC0CEA}" type="datetimeFigureOut">
              <a:rPr lang="fr-FR" smtClean="0"/>
              <a:t>01/03/2024</a:t>
            </a:fld>
            <a:endParaRPr lang="fr-FR"/>
          </a:p>
        </p:txBody>
      </p:sp>
      <p:sp>
        <p:nvSpPr>
          <p:cNvPr id="5" name="Espace réservé du pied de page 4">
            <a:extLst>
              <a:ext uri="{FF2B5EF4-FFF2-40B4-BE49-F238E27FC236}">
                <a16:creationId xmlns:a16="http://schemas.microsoft.com/office/drawing/2014/main" id="{46492717-1B18-7B64-BEDA-54F219BDE8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4DC0A1BE-0163-AB29-E108-7A9A1C091B5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261517-5780-4782-B845-7A2FB8053EB4}" type="slidenum">
              <a:rPr lang="fr-FR" smtClean="0"/>
              <a:t>‹N°›</a:t>
            </a:fld>
            <a:endParaRPr lang="fr-FR"/>
          </a:p>
        </p:txBody>
      </p:sp>
    </p:spTree>
    <p:extLst>
      <p:ext uri="{BB962C8B-B14F-4D97-AF65-F5344CB8AC3E}">
        <p14:creationId xmlns:p14="http://schemas.microsoft.com/office/powerpoint/2010/main" val="1899805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a:extLst>
              <a:ext uri="{FF2B5EF4-FFF2-40B4-BE49-F238E27FC236}">
                <a16:creationId xmlns:a16="http://schemas.microsoft.com/office/drawing/2014/main" id="{DD421A05-3F27-49C2-8E67-B9F3A9A25D94}"/>
              </a:ext>
            </a:extLst>
          </p:cNvPr>
          <p:cNvSpPr txBox="1"/>
          <p:nvPr/>
        </p:nvSpPr>
        <p:spPr>
          <a:xfrm>
            <a:off x="2149898" y="2221791"/>
            <a:ext cx="7857367" cy="4401205"/>
          </a:xfrm>
          <a:prstGeom prst="rect">
            <a:avLst/>
          </a:prstGeom>
          <a:noFill/>
        </p:spPr>
        <p:txBody>
          <a:bodyPr wrap="square">
            <a:spAutoFit/>
          </a:bodyPr>
          <a:lstStyle/>
          <a:p>
            <a:pPr algn="ctr"/>
            <a:r>
              <a:rPr lang="ar-DZ" sz="3200" b="1" dirty="0">
                <a:effectLst/>
                <a:latin typeface="Calibri" panose="020F0502020204030204" pitchFamily="34" charset="0"/>
                <a:ea typeface="Calibri" panose="020F0502020204030204" pitchFamily="34" charset="0"/>
                <a:cs typeface="Arial" panose="020B0604020202020204" pitchFamily="34" charset="0"/>
              </a:rPr>
              <a:t>شركة صناعة الأجور، شركة ذات مسؤولية محدودة، خاضعة للقانون الجزائري، الممثلة من طرف مسيرها السيد </a:t>
            </a:r>
            <a:r>
              <a:rPr lang="ar-DZ" sz="3200" b="1" dirty="0">
                <a:solidFill>
                  <a:srgbClr val="FF3300"/>
                </a:solidFill>
                <a:effectLst/>
                <a:latin typeface="Calibri" panose="020F0502020204030204" pitchFamily="34" charset="0"/>
                <a:ea typeface="Calibri" panose="020F0502020204030204" pitchFamily="34" charset="0"/>
                <a:cs typeface="Arial" panose="020B0604020202020204" pitchFamily="34" charset="0"/>
              </a:rPr>
              <a:t>محمد أحمد </a:t>
            </a:r>
            <a:r>
              <a:rPr lang="ar-DZ" sz="3200" b="1" dirty="0">
                <a:effectLst/>
                <a:latin typeface="Calibri" panose="020F0502020204030204" pitchFamily="34" charset="0"/>
                <a:ea typeface="Calibri" panose="020F0502020204030204" pitchFamily="34" charset="0"/>
                <a:cs typeface="Arial" panose="020B0604020202020204" pitchFamily="34" charset="0"/>
              </a:rPr>
              <a:t>الكائن مقره </a:t>
            </a:r>
            <a:r>
              <a:rPr lang="ar-DZ" sz="3200" b="1" dirty="0">
                <a:solidFill>
                  <a:srgbClr val="FF3300"/>
                </a:solidFill>
                <a:effectLst/>
                <a:latin typeface="Calibri" panose="020F0502020204030204" pitchFamily="34" charset="0"/>
                <a:ea typeface="Calibri" panose="020F0502020204030204" pitchFamily="34" charset="0"/>
                <a:cs typeface="Arial" panose="020B0604020202020204" pitchFamily="34" charset="0"/>
              </a:rPr>
              <a:t>بالبليدة</a:t>
            </a:r>
            <a:r>
              <a:rPr lang="ar-DZ" sz="3200" b="1" dirty="0">
                <a:effectLst/>
                <a:latin typeface="Calibri" panose="020F0502020204030204" pitchFamily="34" charset="0"/>
                <a:ea typeface="Calibri" panose="020F0502020204030204" pitchFamily="34" charset="0"/>
                <a:cs typeface="Arial" panose="020B0604020202020204" pitchFamily="34" charset="0"/>
              </a:rPr>
              <a:t>.</a:t>
            </a:r>
            <a:endParaRPr lang="fr-FR" sz="3200" b="1" dirty="0">
              <a:effectLst/>
              <a:latin typeface="Calibri" panose="020F0502020204030204" pitchFamily="34" charset="0"/>
              <a:ea typeface="Calibri" panose="020F0502020204030204" pitchFamily="34" charset="0"/>
              <a:cs typeface="Arial" panose="020B0604020202020204" pitchFamily="34" charset="0"/>
            </a:endParaRPr>
          </a:p>
          <a:p>
            <a:pPr algn="ctr"/>
            <a:br>
              <a:rPr lang="fr-FR" sz="2400" dirty="0">
                <a:effectLst/>
                <a:latin typeface="Calibri" panose="020F0502020204030204" pitchFamily="34" charset="0"/>
                <a:ea typeface="Calibri" panose="020F0502020204030204" pitchFamily="34" charset="0"/>
                <a:cs typeface="Arial" panose="020B0604020202020204" pitchFamily="34" charset="0"/>
              </a:rPr>
            </a:br>
            <a:r>
              <a:rPr lang="ar-DZ" sz="3200" b="1" dirty="0">
                <a:effectLst/>
                <a:latin typeface="Calibri" panose="020F0502020204030204" pitchFamily="34" charset="0"/>
                <a:ea typeface="Calibri" panose="020F0502020204030204" pitchFamily="34" charset="0"/>
                <a:cs typeface="Arial" panose="020B0604020202020204" pitchFamily="34" charset="0"/>
              </a:rPr>
              <a:t>و</a:t>
            </a:r>
            <a:endParaRPr lang="fr-FR" sz="3200" b="1" dirty="0">
              <a:effectLst/>
              <a:latin typeface="Calibri" panose="020F0502020204030204" pitchFamily="34" charset="0"/>
              <a:ea typeface="Calibri" panose="020F0502020204030204" pitchFamily="34" charset="0"/>
              <a:cs typeface="Arial" panose="020B0604020202020204" pitchFamily="34" charset="0"/>
            </a:endParaRPr>
          </a:p>
          <a:p>
            <a:pPr algn="ctr"/>
            <a:r>
              <a:rPr lang="fr-FR" sz="3200" b="1" dirty="0">
                <a:effectLst/>
                <a:latin typeface="Calibri" panose="020F0502020204030204" pitchFamily="34" charset="0"/>
                <a:ea typeface="Calibri" panose="020F0502020204030204" pitchFamily="34" charset="0"/>
                <a:cs typeface="Arial" panose="020B0604020202020204" pitchFamily="34" charset="0"/>
              </a:rPr>
              <a:t>   </a:t>
            </a:r>
            <a:br>
              <a:rPr lang="fr-FR" sz="2400" dirty="0">
                <a:effectLst/>
                <a:latin typeface="Calibri" panose="020F0502020204030204" pitchFamily="34" charset="0"/>
                <a:ea typeface="Calibri" panose="020F0502020204030204" pitchFamily="34" charset="0"/>
                <a:cs typeface="Arial" panose="020B0604020202020204" pitchFamily="34" charset="0"/>
              </a:rPr>
            </a:br>
            <a:r>
              <a:rPr lang="ar-DZ" sz="3200" b="1" dirty="0">
                <a:effectLst/>
                <a:latin typeface="Calibri" panose="020F0502020204030204" pitchFamily="34" charset="0"/>
                <a:ea typeface="Calibri" panose="020F0502020204030204" pitchFamily="34" charset="0"/>
                <a:cs typeface="Arial" panose="020B0604020202020204" pitchFamily="34" charset="0"/>
              </a:rPr>
              <a:t>الشركة ذات الأسهم </a:t>
            </a:r>
            <a:r>
              <a:rPr lang="ar-DZ" sz="3200" b="1" dirty="0">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rPr>
              <a:t>ميتال </a:t>
            </a:r>
            <a:r>
              <a:rPr lang="ar-DZ" sz="3200" b="1" dirty="0" err="1">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rPr>
              <a:t>سرتيما</a:t>
            </a:r>
            <a:r>
              <a:rPr lang="ar-DZ" sz="3200" b="1" dirty="0">
                <a:effectLst/>
                <a:latin typeface="Calibri" panose="020F0502020204030204" pitchFamily="34" charset="0"/>
                <a:ea typeface="Calibri" panose="020F0502020204030204" pitchFamily="34" charset="0"/>
                <a:cs typeface="Arial" panose="020B0604020202020204" pitchFamily="34" charset="0"/>
              </a:rPr>
              <a:t>، خاضعة للقانون البرتغالي، ممثلة بالسيد </a:t>
            </a:r>
            <a:r>
              <a:rPr lang="ar-DZ" sz="3200" b="1" dirty="0">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rPr>
              <a:t>الان </a:t>
            </a:r>
            <a:r>
              <a:rPr lang="ar-DZ" sz="3200" b="1" dirty="0" err="1">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rPr>
              <a:t>باريار</a:t>
            </a:r>
            <a:r>
              <a:rPr lang="ar-DZ" sz="3200" b="1" dirty="0">
                <a:solidFill>
                  <a:schemeClr val="accent1">
                    <a:lumMod val="50000"/>
                  </a:schemeClr>
                </a:solidFill>
                <a:effectLst/>
                <a:latin typeface="Calibri" panose="020F0502020204030204" pitchFamily="34" charset="0"/>
                <a:ea typeface="Calibri" panose="020F0502020204030204" pitchFamily="34" charset="0"/>
                <a:cs typeface="Arial" panose="020B0604020202020204" pitchFamily="34" charset="0"/>
              </a:rPr>
              <a:t> </a:t>
            </a:r>
            <a:r>
              <a:rPr lang="ar-DZ" sz="3200" b="1" dirty="0">
                <a:effectLst/>
                <a:latin typeface="Calibri" panose="020F0502020204030204" pitchFamily="34" charset="0"/>
                <a:ea typeface="Calibri" panose="020F0502020204030204" pitchFamily="34" charset="0"/>
                <a:cs typeface="Arial" panose="020B0604020202020204" pitchFamily="34" charset="0"/>
              </a:rPr>
              <a:t>الرئيس المدير العام الكائن مقرها الاجتماعي لشبونة البرتغال.</a:t>
            </a:r>
            <a:endParaRPr lang="fr-FR" sz="3200" dirty="0"/>
          </a:p>
        </p:txBody>
      </p:sp>
      <p:sp>
        <p:nvSpPr>
          <p:cNvPr id="185" name="Google Shape;185;p30"/>
          <p:cNvSpPr txBox="1">
            <a:spLocks noGrp="1"/>
          </p:cNvSpPr>
          <p:nvPr>
            <p:ph type="ctrTitle"/>
          </p:nvPr>
        </p:nvSpPr>
        <p:spPr>
          <a:xfrm>
            <a:off x="3241451" y="406707"/>
            <a:ext cx="5656843" cy="1683349"/>
          </a:xfrm>
          <a:prstGeom prst="rect">
            <a:avLst/>
          </a:prstGeom>
        </p:spPr>
        <p:txBody>
          <a:bodyPr spcFirstLastPara="1" wrap="square" lIns="91425" tIns="91425" rIns="91425" bIns="91425" anchor="b" anchorCtr="0">
            <a:noAutofit/>
          </a:bodyPr>
          <a:lstStyle/>
          <a:p>
            <a:pPr algn="ctr">
              <a:lnSpc>
                <a:spcPct val="107000"/>
              </a:lnSpc>
              <a:spcAft>
                <a:spcPts val="800"/>
              </a:spcAft>
            </a:pPr>
            <a:r>
              <a:rPr lang="ar-DZ" sz="4400" b="1" dirty="0">
                <a:solidFill>
                  <a:srgbClr val="FF3300"/>
                </a:solidFill>
                <a:effectLst/>
                <a:latin typeface="Calibri" panose="020F0502020204030204" pitchFamily="34" charset="0"/>
                <a:ea typeface="Calibri" panose="020F0502020204030204" pitchFamily="34" charset="0"/>
                <a:cs typeface="Arial" panose="020B0604020202020204" pitchFamily="34" charset="0"/>
              </a:rPr>
              <a:t>تحكيم خاص </a:t>
            </a:r>
            <a:br>
              <a:rPr lang="fr-FR" sz="3600" dirty="0">
                <a:solidFill>
                  <a:srgbClr val="FF3300"/>
                </a:solidFill>
                <a:effectLst/>
                <a:latin typeface="Calibri" panose="020F0502020204030204" pitchFamily="34" charset="0"/>
                <a:ea typeface="Calibri" panose="020F0502020204030204" pitchFamily="34" charset="0"/>
                <a:cs typeface="Arial" panose="020B0604020202020204" pitchFamily="34" charset="0"/>
              </a:rPr>
            </a:br>
            <a:r>
              <a:rPr lang="ar-DZ" sz="4400" b="1" dirty="0">
                <a:solidFill>
                  <a:srgbClr val="FF3300"/>
                </a:solidFill>
                <a:effectLst/>
                <a:latin typeface="Calibri" panose="020F0502020204030204" pitchFamily="34" charset="0"/>
                <a:ea typeface="Calibri" panose="020F0502020204030204" pitchFamily="34" charset="0"/>
                <a:cs typeface="Arial" panose="020B0604020202020204" pitchFamily="34" charset="0"/>
              </a:rPr>
              <a:t> بين </a:t>
            </a:r>
            <a:endParaRPr lang="fr-FR" sz="4400" dirty="0">
              <a:solidFill>
                <a:srgbClr val="FF3300"/>
              </a:solidFill>
            </a:endParaRPr>
          </a:p>
        </p:txBody>
      </p:sp>
    </p:spTree>
    <p:extLst>
      <p:ext uri="{BB962C8B-B14F-4D97-AF65-F5344CB8AC3E}">
        <p14:creationId xmlns:p14="http://schemas.microsoft.com/office/powerpoint/2010/main" val="386966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 coins arrondis 6">
            <a:extLst>
              <a:ext uri="{FF2B5EF4-FFF2-40B4-BE49-F238E27FC236}">
                <a16:creationId xmlns:a16="http://schemas.microsoft.com/office/drawing/2014/main" id="{FA696A18-D74A-755A-F0AE-7A496D6699A5}"/>
              </a:ext>
            </a:extLst>
          </p:cNvPr>
          <p:cNvSpPr/>
          <p:nvPr/>
        </p:nvSpPr>
        <p:spPr>
          <a:xfrm>
            <a:off x="174171" y="4946468"/>
            <a:ext cx="5895703" cy="1657531"/>
          </a:xfrm>
          <a:prstGeom prst="round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a:extLst>
              <a:ext uri="{FF2B5EF4-FFF2-40B4-BE49-F238E27FC236}">
                <a16:creationId xmlns:a16="http://schemas.microsoft.com/office/drawing/2014/main" id="{D601C959-1A16-4C76-8CC3-316230423B74}"/>
              </a:ext>
            </a:extLst>
          </p:cNvPr>
          <p:cNvSpPr txBox="1"/>
          <p:nvPr/>
        </p:nvSpPr>
        <p:spPr>
          <a:xfrm>
            <a:off x="156753" y="0"/>
            <a:ext cx="11930743" cy="1235466"/>
          </a:xfrm>
          <a:prstGeom prst="rect">
            <a:avLst/>
          </a:prstGeom>
          <a:noFill/>
        </p:spPr>
        <p:txBody>
          <a:bodyPr wrap="square">
            <a:spAutoFit/>
          </a:bodyPr>
          <a:lstStyle/>
          <a:p>
            <a:pPr algn="ctr" rtl="1">
              <a:lnSpc>
                <a:spcPct val="107000"/>
              </a:lnSpc>
              <a:spcAft>
                <a:spcPts val="800"/>
              </a:spcAft>
            </a:pPr>
            <a:r>
              <a:rPr lang="ar-DZ" sz="1600" b="1" dirty="0">
                <a:solidFill>
                  <a:schemeClr val="bg1"/>
                </a:solidFill>
                <a:highlight>
                  <a:srgbClr val="000080"/>
                </a:highlight>
                <a:cs typeface="Arial" panose="020B0604020202020204" pitchFamily="34" charset="0"/>
              </a:rPr>
              <a:t>عقد التكليف بمهمة</a:t>
            </a:r>
            <a:endParaRPr lang="fr-FR" sz="1600" b="1" dirty="0">
              <a:solidFill>
                <a:schemeClr val="bg1"/>
              </a:solidFill>
              <a:highlight>
                <a:srgbClr val="000080"/>
              </a:highlight>
              <a:cs typeface="Arial" panose="020B0604020202020204" pitchFamily="34" charset="0"/>
            </a:endParaRPr>
          </a:p>
          <a:p>
            <a:pPr algn="just" rtl="1">
              <a:lnSpc>
                <a:spcPct val="107000"/>
              </a:lnSpc>
              <a:spcAft>
                <a:spcPts val="800"/>
              </a:spcAft>
            </a:pPr>
            <a:r>
              <a:rPr lang="ar-DZ" sz="1600" dirty="0">
                <a:effectLst/>
                <a:ea typeface="Calibri" panose="020F0502020204030204" pitchFamily="34" charset="0"/>
                <a:cs typeface="Arial" panose="020B0604020202020204" pitchFamily="34" charset="0"/>
              </a:rPr>
              <a:t>عقد تكليف بمهمة هو بمثابة عقد </a:t>
            </a:r>
            <a:r>
              <a:rPr lang="ar-DZ" sz="1600" dirty="0">
                <a:ea typeface="Calibri" panose="020F0502020204030204" pitchFamily="34" charset="0"/>
                <a:cs typeface="Arial" panose="020B0604020202020204" pitchFamily="34" charset="0"/>
              </a:rPr>
              <a:t>تحرره محكمة التحكيم و </a:t>
            </a:r>
            <a:r>
              <a:rPr lang="ar-DZ" sz="1600" dirty="0">
                <a:effectLst/>
                <a:ea typeface="Calibri" panose="020F0502020204030204" pitchFamily="34" charset="0"/>
                <a:cs typeface="Arial" panose="020B0604020202020204" pitchFamily="34" charset="0"/>
              </a:rPr>
              <a:t>يحدد فيه اطراف النزاع و صفتهم و عناوينهم، و اسماء محاميهم و عناوينهم، و اسماء المحكمين و عناوينهم، و اجراءات التبليغات، و الاشعارات، و شرط التحكيم، و عرض وجيز لادعاءات الاطراف و طلباتهم، و مقر محكمة التحكيم، و القواعد الإجرائية، و القانون الواجب التطبيق، و رزنامة الإجراءات، و لغة التحكيم، واتعاب المحكمين، و مصاريف تسيير اجراءات التحكيم، و كيفية تسديدها، اضافة الى احكام ختامية.</a:t>
            </a:r>
            <a:endParaRPr lang="fr-FR" sz="1600" dirty="0">
              <a:effectLst/>
              <a:ea typeface="Calibri" panose="020F0502020204030204" pitchFamily="34" charset="0"/>
              <a:cs typeface="Arial" panose="020B0604020202020204" pitchFamily="34" charset="0"/>
            </a:endParaRPr>
          </a:p>
        </p:txBody>
      </p:sp>
      <p:sp>
        <p:nvSpPr>
          <p:cNvPr id="44" name="ZoneTexte 43">
            <a:extLst>
              <a:ext uri="{FF2B5EF4-FFF2-40B4-BE49-F238E27FC236}">
                <a16:creationId xmlns:a16="http://schemas.microsoft.com/office/drawing/2014/main" id="{2C1C2C28-695C-453C-A778-97697FC7C31B}"/>
              </a:ext>
            </a:extLst>
          </p:cNvPr>
          <p:cNvSpPr txBox="1"/>
          <p:nvPr/>
        </p:nvSpPr>
        <p:spPr>
          <a:xfrm>
            <a:off x="6156960" y="1606238"/>
            <a:ext cx="5877517" cy="2335255"/>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latin typeface="Calibri" panose="020F0502020204030204" pitchFamily="34" charset="0"/>
                <a:cs typeface="Arial" panose="020B0604020202020204" pitchFamily="34" charset="0"/>
              </a:rPr>
              <a:t>اولا: اسماء وعناوين اطراف النزاع: </a:t>
            </a:r>
            <a:endParaRPr lang="fr-FR" sz="1600" b="1" dirty="0">
              <a:solidFill>
                <a:schemeClr val="bg1"/>
              </a:solidFill>
              <a:highlight>
                <a:srgbClr val="000080"/>
              </a:highlight>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1- شركة صناعة الأجور، شركة ذات مسؤولية محدودة، خاضعة للقانون الجزائري، الممثلة من طرف مسيرها السيد </a:t>
            </a:r>
            <a:r>
              <a:rPr lang="ar-DZ" sz="1600" b="1" dirty="0">
                <a:latin typeface="Calibri" panose="020F0502020204030204" pitchFamily="34" charset="0"/>
                <a:cs typeface="Arial" panose="020B0604020202020204" pitchFamily="34" charset="0"/>
              </a:rPr>
              <a:t>محمد أحمد </a:t>
            </a:r>
            <a:r>
              <a:rPr lang="ar-DZ" sz="1600" dirty="0">
                <a:latin typeface="Calibri" panose="020F0502020204030204" pitchFamily="34" charset="0"/>
                <a:cs typeface="Arial" panose="020B0604020202020204" pitchFamily="34" charset="0"/>
              </a:rPr>
              <a:t>الكائن مقره </a:t>
            </a:r>
            <a:r>
              <a:rPr lang="ar-DZ" sz="1600" b="1" dirty="0">
                <a:latin typeface="Calibri" panose="020F0502020204030204" pitchFamily="34" charset="0"/>
                <a:cs typeface="Arial" panose="020B0604020202020204" pitchFamily="34" charset="0"/>
              </a:rPr>
              <a:t>بالبليدة</a:t>
            </a:r>
            <a:r>
              <a:rPr lang="ar-DZ" sz="1600" dirty="0">
                <a:latin typeface="Calibri" panose="020F0502020204030204" pitchFamily="34" charset="0"/>
                <a:cs typeface="Arial" panose="020B0604020202020204" pitchFamily="34" charset="0"/>
              </a:rPr>
              <a:t>.</a:t>
            </a:r>
            <a:endParaRPr lang="fr-FR" sz="1600" dirty="0">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الهاتف الثابت، الفاكس، البريد الالكتروني و الهاتف المحمول عند الاقتضاء.</a:t>
            </a:r>
            <a:endParaRPr lang="fr-FR" sz="1600" dirty="0">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القائم في حقه الاستاذ محمد الشريف محامي معتمد لدى المحكمة العليا و مجلس الدولة الكائن مكتبه بحي 444 مسكن، عمارة 20، الطابق 02، البليدة</a:t>
            </a:r>
            <a:r>
              <a:rPr lang="ar-DZ" sz="1600" dirty="0">
                <a:effectLst/>
                <a:latin typeface="Calibri" panose="020F0502020204030204" pitchFamily="34" charset="0"/>
                <a:ea typeface="Calibri" panose="020F0502020204030204" pitchFamily="34" charset="0"/>
                <a:cs typeface="Arial" panose="020B0604020202020204" pitchFamily="34" charset="0"/>
              </a:rPr>
              <a:t>.</a:t>
            </a:r>
            <a:endParaRPr lang="fr-FR" sz="1600" dirty="0">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fr-FR"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46" name="ZoneTexte 45">
            <a:extLst>
              <a:ext uri="{FF2B5EF4-FFF2-40B4-BE49-F238E27FC236}">
                <a16:creationId xmlns:a16="http://schemas.microsoft.com/office/drawing/2014/main" id="{1E41548B-6B6C-4ED2-B8A4-763B1F326ECE}"/>
              </a:ext>
            </a:extLst>
          </p:cNvPr>
          <p:cNvSpPr txBox="1"/>
          <p:nvPr/>
        </p:nvSpPr>
        <p:spPr>
          <a:xfrm>
            <a:off x="6148252" y="3628037"/>
            <a:ext cx="5908253" cy="2803909"/>
          </a:xfrm>
          <a:prstGeom prst="rect">
            <a:avLst/>
          </a:prstGeom>
          <a:noFill/>
        </p:spPr>
        <p:txBody>
          <a:bodyPr wrap="square">
            <a:spAutoFit/>
          </a:bodyPr>
          <a:lstStyle/>
          <a:p>
            <a:pPr algn="just" rtl="1">
              <a:lnSpc>
                <a:spcPct val="107000"/>
              </a:lnSpc>
              <a:spcAft>
                <a:spcPts val="800"/>
              </a:spcAft>
            </a:pPr>
            <a:r>
              <a:rPr lang="fr-FR" sz="1600" dirty="0">
                <a:cs typeface="Arial" panose="020B0604020202020204" pitchFamily="34" charset="0"/>
              </a:rPr>
              <a:t> </a:t>
            </a:r>
          </a:p>
          <a:p>
            <a:pPr algn="just" rtl="1">
              <a:lnSpc>
                <a:spcPct val="107000"/>
              </a:lnSpc>
              <a:spcAft>
                <a:spcPts val="800"/>
              </a:spcAft>
            </a:pPr>
            <a:r>
              <a:rPr lang="ar-DZ" sz="1600" dirty="0">
                <a:cs typeface="Arial" panose="020B0604020202020204" pitchFamily="34" charset="0"/>
              </a:rPr>
              <a:t>2- الشركة ذات الأسهم ميتال </a:t>
            </a:r>
            <a:r>
              <a:rPr lang="ar-DZ" sz="1600" dirty="0" err="1">
                <a:cs typeface="Arial" panose="020B0604020202020204" pitchFamily="34" charset="0"/>
              </a:rPr>
              <a:t>سرتيما</a:t>
            </a:r>
            <a:r>
              <a:rPr lang="ar-DZ" sz="1600" dirty="0">
                <a:cs typeface="Arial" panose="020B0604020202020204" pitchFamily="34" charset="0"/>
              </a:rPr>
              <a:t>، خاضعة للقانون البرتغالي، ممثلة بالسيد الان </a:t>
            </a:r>
            <a:r>
              <a:rPr lang="ar-DZ" sz="1600" dirty="0" err="1">
                <a:cs typeface="Arial" panose="020B0604020202020204" pitchFamily="34" charset="0"/>
              </a:rPr>
              <a:t>باريار</a:t>
            </a:r>
            <a:r>
              <a:rPr lang="ar-DZ" sz="1600" dirty="0">
                <a:cs typeface="Arial" panose="020B0604020202020204" pitchFamily="34" charset="0"/>
              </a:rPr>
              <a:t> الرئيس المدير العام الكائن مقرها الاجتماعي بلشبونة البرتغال.</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الهاتف الثابت، البريد الالكتروني، الهاتف المحمول، عند الاقتضاء.</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المباشر للخصام بواسطة الأستاذ ايريك دوسي، الكائن مقره بباريس.</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الهاتف الثابت، الفاكس، الهاتف المحمول و</a:t>
            </a:r>
            <a:r>
              <a:rPr lang="fr-FR" sz="1600" dirty="0">
                <a:cs typeface="Arial" panose="020B0604020202020204" pitchFamily="34" charset="0"/>
              </a:rPr>
              <a:t> </a:t>
            </a:r>
            <a:r>
              <a:rPr lang="ar-DZ" sz="1600" dirty="0">
                <a:cs typeface="Arial" panose="020B0604020202020204" pitchFamily="34" charset="0"/>
              </a:rPr>
              <a:t>البريد الالكتروني.</a:t>
            </a:r>
            <a:endParaRPr lang="fr-FR" sz="1600" dirty="0">
              <a:cs typeface="Arial" panose="020B0604020202020204" pitchFamily="34" charset="0"/>
            </a:endParaRPr>
          </a:p>
          <a:p>
            <a:pPr algn="just" rtl="1">
              <a:lnSpc>
                <a:spcPct val="107000"/>
              </a:lnSpc>
              <a:spcAft>
                <a:spcPts val="800"/>
              </a:spcAft>
            </a:pPr>
            <a:endParaRPr lang="fr-FR" sz="1600" dirty="0">
              <a:cs typeface="Arial" panose="020B0604020202020204" pitchFamily="34" charset="0"/>
            </a:endParaRPr>
          </a:p>
          <a:p>
            <a:pPr algn="just" rtl="1">
              <a:lnSpc>
                <a:spcPct val="107000"/>
              </a:lnSpc>
              <a:spcAft>
                <a:spcPts val="800"/>
              </a:spcAft>
            </a:pPr>
            <a:endParaRPr lang="fr-FR" sz="1600" dirty="0">
              <a:effectLst/>
              <a:ea typeface="Calibri" panose="020F050202020403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2C1C2C28-695C-453C-A778-97697FC7C31B}"/>
              </a:ext>
            </a:extLst>
          </p:cNvPr>
          <p:cNvSpPr txBox="1"/>
          <p:nvPr/>
        </p:nvSpPr>
        <p:spPr>
          <a:xfrm>
            <a:off x="191589" y="1574140"/>
            <a:ext cx="5860868" cy="5615127"/>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cs typeface="Arial" panose="020B0604020202020204" pitchFamily="34" charset="0"/>
              </a:rPr>
              <a:t>ثانيا: اسماء و عناوين المحكمين: </a:t>
            </a:r>
            <a:endParaRPr lang="fr-FR" sz="1600" b="1" dirty="0">
              <a:solidFill>
                <a:schemeClr val="bg1"/>
              </a:solidFill>
              <a:highlight>
                <a:srgbClr val="000080"/>
              </a:highlight>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1- الاستاذ عبد الستار، محكم معين من طرف شركة صناعة الأجور، الكائن مكتبه بالمركز التجاري البليدة.</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الهاتف الثابت، الفاكس،  البريد الالكتروني.</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2- الاستاذة ماري </a:t>
            </a:r>
            <a:r>
              <a:rPr lang="ar-DZ" sz="1600" dirty="0" err="1">
                <a:cs typeface="Arial" panose="020B0604020202020204" pitchFamily="34" charset="0"/>
              </a:rPr>
              <a:t>تيراز</a:t>
            </a:r>
            <a:r>
              <a:rPr lang="ar-DZ" sz="1600" dirty="0">
                <a:cs typeface="Arial" panose="020B0604020202020204" pitchFamily="34" charset="0"/>
              </a:rPr>
              <a:t>، محكمة معينة من طرف الشركة ذات الأسهم </a:t>
            </a:r>
            <a:r>
              <a:rPr lang="ar-DZ" sz="1600" b="1" dirty="0">
                <a:solidFill>
                  <a:schemeClr val="accent1"/>
                </a:solidFill>
                <a:cs typeface="Arial" panose="020B0604020202020204" pitchFamily="34" charset="0"/>
              </a:rPr>
              <a:t>ميتال </a:t>
            </a:r>
            <a:r>
              <a:rPr lang="ar-DZ" sz="1600" b="1" dirty="0" err="1">
                <a:solidFill>
                  <a:schemeClr val="accent1"/>
                </a:solidFill>
                <a:cs typeface="Arial" panose="020B0604020202020204" pitchFamily="34" charset="0"/>
              </a:rPr>
              <a:t>سرتيما</a:t>
            </a:r>
            <a:r>
              <a:rPr lang="ar-DZ" sz="1600" b="1" dirty="0">
                <a:solidFill>
                  <a:schemeClr val="accent1"/>
                </a:solidFill>
                <a:cs typeface="Arial" panose="020B0604020202020204" pitchFamily="34" charset="0"/>
              </a:rPr>
              <a:t>، الكائن مقرها بباريس.</a:t>
            </a:r>
            <a:endParaRPr lang="fr-FR" sz="1600" b="1" dirty="0">
              <a:solidFill>
                <a:schemeClr val="accent1"/>
              </a:solidFill>
              <a:cs typeface="Arial" panose="020B0604020202020204" pitchFamily="34" charset="0"/>
            </a:endParaRPr>
          </a:p>
          <a:p>
            <a:pPr algn="just" rtl="1">
              <a:spcAft>
                <a:spcPts val="800"/>
              </a:spcAft>
            </a:pPr>
            <a:r>
              <a:rPr lang="ar-DZ" sz="1600" dirty="0">
                <a:cs typeface="Arial" panose="020B0604020202020204" pitchFamily="34" charset="0"/>
              </a:rPr>
              <a:t>الهاتف الثابت، الهاتف المحمول، البريد الالكتروني.</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3- الاستاذ نور الدين محكم معين من طرف المحكمين المذكورين اعلاه يتولى رئاسة محكمة التحكيم الكائن مكتبه الرئيسي سعيد حمدين، بئر مراد رايس، الجزائر.</a:t>
            </a:r>
            <a:endParaRPr lang="fr-FR" sz="1600" dirty="0">
              <a:cs typeface="Arial" panose="020B0604020202020204" pitchFamily="34" charset="0"/>
            </a:endParaRPr>
          </a:p>
          <a:p>
            <a:pPr algn="just" rtl="1">
              <a:spcAft>
                <a:spcPts val="800"/>
              </a:spcAft>
            </a:pPr>
            <a:r>
              <a:rPr lang="ar-DZ" sz="1600" dirty="0">
                <a:cs typeface="Arial" panose="020B0604020202020204" pitchFamily="34" charset="0"/>
              </a:rPr>
              <a:t>الهاتف الثابت، الهاتف المحمول، البريد الالكتروني.</a:t>
            </a:r>
            <a:endParaRPr lang="fr-FR" sz="1600" dirty="0">
              <a:cs typeface="Arial" panose="020B0604020202020204" pitchFamily="34" charset="0"/>
            </a:endParaRPr>
          </a:p>
          <a:p>
            <a:pPr algn="just" rtl="1">
              <a:spcAft>
                <a:spcPts val="800"/>
              </a:spcAft>
            </a:pPr>
            <a:endParaRPr lang="fr-FR" sz="1600" dirty="0">
              <a:cs typeface="Arial" panose="020B0604020202020204" pitchFamily="34" charset="0"/>
            </a:endParaRPr>
          </a:p>
          <a:p>
            <a:pPr algn="just" rtl="1">
              <a:spcAft>
                <a:spcPts val="800"/>
              </a:spcAft>
            </a:pPr>
            <a:r>
              <a:rPr lang="ar-DZ" sz="16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rPr>
              <a:t>ملاحظة</a:t>
            </a:r>
            <a:r>
              <a:rPr lang="fr-FR" sz="16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r>
              <a:rPr lang="ar-DZ" sz="1600" b="1" u="sng" dirty="0">
                <a:solidFill>
                  <a:schemeClr val="bg1"/>
                </a:solidFill>
                <a:effectLst/>
                <a:latin typeface="Calibri" panose="020F0502020204030204" pitchFamily="34" charset="0"/>
                <a:ea typeface="Calibri" panose="020F0502020204030204" pitchFamily="34" charset="0"/>
                <a:cs typeface="Arial" panose="020B0604020202020204" pitchFamily="34" charset="0"/>
              </a:rPr>
              <a:t>: </a:t>
            </a:r>
            <a:r>
              <a:rPr lang="ar-DZ"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في حالة التحكيم التأسيسي، يجب الإشارة إلى القرار، أو القرارات التي صادقت على تعيين المحكمين و على المحكم الذي يتولى رئاسة المحكمة طبقا للنظام الداخلي لمركز التحكيم. يمكن مثلا، و نحن في الجزائر، الإشارة إلى المادة 10 من نظام مركز المصالحة، الوساطة و التحكيم للغرفة الجزائرية للتجارة و الصناعة. إذا كان التحكيم يتم وفقا لهذا النظام.</a:t>
            </a:r>
            <a:endParaRPr lang="fr-FR" sz="12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 rtl="1">
              <a:spcAft>
                <a:spcPts val="800"/>
              </a:spcAft>
            </a:pPr>
            <a:endParaRPr lang="fr-FR" sz="1600" dirty="0">
              <a:cs typeface="Arial" panose="020B0604020202020204" pitchFamily="34" charset="0"/>
            </a:endParaRPr>
          </a:p>
          <a:p>
            <a:pPr algn="just" rtl="1">
              <a:lnSpc>
                <a:spcPct val="107000"/>
              </a:lnSpc>
              <a:spcAft>
                <a:spcPts val="800"/>
              </a:spcAft>
            </a:pPr>
            <a:endParaRPr lang="fr-FR" sz="1100" dirty="0">
              <a:effectLst/>
              <a:ea typeface="Calibri" panose="020F0502020204030204" pitchFamily="34" charset="0"/>
              <a:cs typeface="Arial" panose="020B0604020202020204" pitchFamily="34" charset="0"/>
            </a:endParaRPr>
          </a:p>
        </p:txBody>
      </p:sp>
      <p:cxnSp>
        <p:nvCxnSpPr>
          <p:cNvPr id="6" name="Connecteur droit 5">
            <a:extLst>
              <a:ext uri="{FF2B5EF4-FFF2-40B4-BE49-F238E27FC236}">
                <a16:creationId xmlns:a16="http://schemas.microsoft.com/office/drawing/2014/main" id="{600B1C5E-1CD7-68CC-81C0-97441BF923EC}"/>
              </a:ext>
            </a:extLst>
          </p:cNvPr>
          <p:cNvCxnSpPr/>
          <p:nvPr/>
        </p:nvCxnSpPr>
        <p:spPr>
          <a:xfrm>
            <a:off x="6122126" y="2072640"/>
            <a:ext cx="0" cy="2577737"/>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6301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ZoneTexte 43">
            <a:extLst>
              <a:ext uri="{FF2B5EF4-FFF2-40B4-BE49-F238E27FC236}">
                <a16:creationId xmlns:a16="http://schemas.microsoft.com/office/drawing/2014/main" id="{2C1C2C28-695C-453C-A778-97697FC7C31B}"/>
              </a:ext>
            </a:extLst>
          </p:cNvPr>
          <p:cNvSpPr txBox="1"/>
          <p:nvPr/>
        </p:nvSpPr>
        <p:spPr>
          <a:xfrm>
            <a:off x="6096000" y="67839"/>
            <a:ext cx="6008913" cy="4121256"/>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cs typeface="Arial" panose="020B0604020202020204" pitchFamily="34" charset="0"/>
              </a:rPr>
              <a:t>ثالثا: التبليغات و المراسلات: </a:t>
            </a:r>
            <a:endParaRPr lang="fr-FR" sz="1600" b="1" dirty="0">
              <a:solidFill>
                <a:schemeClr val="bg1"/>
              </a:solidFill>
              <a:highlight>
                <a:srgbClr val="000080"/>
              </a:highlight>
              <a:cs typeface="Arial" panose="020B0604020202020204" pitchFamily="34" charset="0"/>
            </a:endParaRPr>
          </a:p>
          <a:p>
            <a:pPr algn="just" rtl="1">
              <a:lnSpc>
                <a:spcPct val="107000"/>
              </a:lnSpc>
              <a:spcAft>
                <a:spcPts val="800"/>
              </a:spcAft>
            </a:pPr>
            <a:r>
              <a:rPr lang="ar-DZ" sz="1600" b="1" dirty="0">
                <a:cs typeface="Arial" panose="020B0604020202020204" pitchFamily="34" charset="0"/>
              </a:rPr>
              <a:t>1</a:t>
            </a:r>
            <a:r>
              <a:rPr lang="ar-DZ" sz="1600" dirty="0">
                <a:cs typeface="Arial" panose="020B0604020202020204" pitchFamily="34" charset="0"/>
              </a:rPr>
              <a:t>-ان كل التبليغات و المراسلات المتعلقة بالتحكيم يجب ان تبلغ لكل طرف بواسطة مراسلة مع الاشعار بعلم الوصول او الاستلام، او فاكس او عبر  البريد الالكتروني .</a:t>
            </a:r>
            <a:endParaRPr lang="fr-FR" sz="1600" dirty="0">
              <a:cs typeface="Arial" panose="020B0604020202020204" pitchFamily="34" charset="0"/>
            </a:endParaRPr>
          </a:p>
          <a:p>
            <a:pPr algn="just" rtl="1">
              <a:lnSpc>
                <a:spcPct val="107000"/>
              </a:lnSpc>
              <a:spcAft>
                <a:spcPts val="800"/>
              </a:spcAft>
            </a:pPr>
            <a:r>
              <a:rPr lang="ar-DZ" sz="1600" b="1" dirty="0">
                <a:cs typeface="Arial" panose="020B0604020202020204" pitchFamily="34" charset="0"/>
              </a:rPr>
              <a:t>2</a:t>
            </a:r>
            <a:r>
              <a:rPr lang="ar-DZ" sz="1600" dirty="0">
                <a:cs typeface="Arial" panose="020B0604020202020204" pitchFamily="34" charset="0"/>
              </a:rPr>
              <a:t>- كل المراسلات و التبليغات الموجهة لمحكمة التحكيم تبلغ للمحكمين عبر بريدهم الالكتروني او الى عناوينهم مع الاشعار بالوصول.</a:t>
            </a:r>
            <a:endParaRPr lang="fr-FR" sz="1600" dirty="0">
              <a:cs typeface="Arial" panose="020B0604020202020204" pitchFamily="34" charset="0"/>
            </a:endParaRPr>
          </a:p>
          <a:p>
            <a:pPr algn="just" rtl="1">
              <a:lnSpc>
                <a:spcPct val="107000"/>
              </a:lnSpc>
              <a:spcAft>
                <a:spcPts val="800"/>
              </a:spcAft>
            </a:pPr>
            <a:r>
              <a:rPr lang="ar-DZ" sz="1600" b="1" dirty="0">
                <a:cs typeface="Arial" panose="020B0604020202020204" pitchFamily="34" charset="0"/>
              </a:rPr>
              <a:t>3</a:t>
            </a:r>
            <a:r>
              <a:rPr lang="ar-DZ" sz="1600" dirty="0">
                <a:cs typeface="Arial" panose="020B0604020202020204" pitchFamily="34" charset="0"/>
              </a:rPr>
              <a:t>-كل تبليغ او اشعار من اي طرف موجه لمحكمة التحكيم يبلغ بالموازاة الى الطرف الاخر.</a:t>
            </a:r>
            <a:endParaRPr lang="fr-FR" sz="1600" dirty="0">
              <a:cs typeface="Arial" panose="020B0604020202020204" pitchFamily="34" charset="0"/>
            </a:endParaRPr>
          </a:p>
          <a:p>
            <a:pPr algn="just" rtl="1">
              <a:lnSpc>
                <a:spcPct val="107000"/>
              </a:lnSpc>
              <a:spcAft>
                <a:spcPts val="800"/>
              </a:spcAft>
            </a:pPr>
            <a:r>
              <a:rPr lang="ar-DZ" sz="1600" b="1" dirty="0">
                <a:cs typeface="Arial" panose="020B0604020202020204" pitchFamily="34" charset="0"/>
              </a:rPr>
              <a:t>4</a:t>
            </a:r>
            <a:r>
              <a:rPr lang="ar-DZ" sz="1600" dirty="0">
                <a:cs typeface="Arial" panose="020B0604020202020204" pitchFamily="34" charset="0"/>
              </a:rPr>
              <a:t>-كل تغيير في اسم ، عنوان، الهاتف، الفاكس او البريد الكتروني لاي طرف يبلغ وجوبا الى الطرف الثاني و إلى المحكمين، و يطبق نفس الاجراء على المحكمين في حالة تغيير عناوينهم، هواتفهم، بريدهم الالكتروني، لاي منهم .</a:t>
            </a:r>
            <a:endParaRPr lang="fr-FR" sz="1600" dirty="0">
              <a:cs typeface="Arial" panose="020B0604020202020204" pitchFamily="34" charset="0"/>
            </a:endParaRPr>
          </a:p>
          <a:p>
            <a:pPr algn="just" rtl="1">
              <a:lnSpc>
                <a:spcPct val="107000"/>
              </a:lnSpc>
              <a:spcAft>
                <a:spcPts val="800"/>
              </a:spcAft>
            </a:pPr>
            <a:r>
              <a:rPr lang="ar-DZ" sz="1600" b="1" dirty="0">
                <a:cs typeface="Arial" panose="020B0604020202020204" pitchFamily="34" charset="0"/>
              </a:rPr>
              <a:t>5</a:t>
            </a:r>
            <a:r>
              <a:rPr lang="ar-DZ" sz="1600" dirty="0">
                <a:cs typeface="Arial" panose="020B0604020202020204" pitchFamily="34" charset="0"/>
              </a:rPr>
              <a:t>-لا يتطلب استبدال اي طرف لمحاميه المكلف بالدفاع في هذه القضية اي تعديل لهذا العقد، و يكتفي بتقديم الطرف المعني اشهادا على ذلك و يلحق هذا الاشهاد بصلب العقد ليصبح جزءا منه.</a:t>
            </a:r>
            <a:endParaRPr lang="fr-FR" sz="1600" dirty="0">
              <a:cs typeface="Arial" panose="020B0604020202020204" pitchFamily="34" charset="0"/>
            </a:endParaRPr>
          </a:p>
          <a:p>
            <a:pPr algn="just" rtl="1">
              <a:lnSpc>
                <a:spcPct val="107000"/>
              </a:lnSpc>
              <a:spcAft>
                <a:spcPts val="800"/>
              </a:spcAft>
            </a:pPr>
            <a:endParaRPr lang="fr-FR" sz="1600" dirty="0">
              <a:cs typeface="Arial" panose="020B0604020202020204" pitchFamily="34" charset="0"/>
            </a:endParaRPr>
          </a:p>
        </p:txBody>
      </p:sp>
      <p:sp>
        <p:nvSpPr>
          <p:cNvPr id="7" name="ZoneTexte 6">
            <a:extLst>
              <a:ext uri="{FF2B5EF4-FFF2-40B4-BE49-F238E27FC236}">
                <a16:creationId xmlns:a16="http://schemas.microsoft.com/office/drawing/2014/main" id="{509A391C-B029-447F-AF51-520A0F345FC6}"/>
              </a:ext>
            </a:extLst>
          </p:cNvPr>
          <p:cNvSpPr txBox="1"/>
          <p:nvPr/>
        </p:nvSpPr>
        <p:spPr>
          <a:xfrm>
            <a:off x="287383" y="642098"/>
            <a:ext cx="5669279" cy="2816284"/>
          </a:xfrm>
          <a:prstGeom prst="rect">
            <a:avLst/>
          </a:prstGeom>
          <a:noFill/>
        </p:spPr>
        <p:txBody>
          <a:bodyPr wrap="square">
            <a:spAutoFit/>
          </a:bodyPr>
          <a:lstStyle/>
          <a:p>
            <a:pPr algn="just" rtl="1">
              <a:lnSpc>
                <a:spcPct val="107000"/>
              </a:lnSpc>
              <a:spcAft>
                <a:spcPts val="800"/>
              </a:spcAft>
            </a:pPr>
            <a:r>
              <a:rPr lang="fr-FR" sz="1600" b="1" dirty="0"/>
              <a:t>6</a:t>
            </a:r>
            <a:r>
              <a:rPr lang="ar-DZ" sz="1600" dirty="0">
                <a:cs typeface="+mn-cs"/>
              </a:rPr>
              <a:t>-في حالة حدوث أي طارئ لأحد المحكمين المعينين من قبل الطرفين من شأنه أن يمنعه من مواصلة مهامه نهائيا، يقوم الطرف المعني، بعد اخطاره بحالة الشغور من طرف المحكمة التحكيمية، بتعيين محكم اخر مكانه بموجب رسالة تبلغ للمحكمة و للطرف الآخر وفقا لإجراءات التبليغ المذكورة اعلاه، و لا يتطلب ذلك تعديل العقد، و يكتفى بالحاق رسالة تعيين المحكم الجديد بصلب العقد.</a:t>
            </a:r>
            <a:endParaRPr lang="fr-FR" sz="1600" dirty="0">
              <a:cs typeface="+mn-cs"/>
            </a:endParaRPr>
          </a:p>
          <a:p>
            <a:pPr algn="just" rtl="1">
              <a:lnSpc>
                <a:spcPct val="107000"/>
              </a:lnSpc>
              <a:spcAft>
                <a:spcPts val="800"/>
              </a:spcAft>
            </a:pPr>
            <a:r>
              <a:rPr lang="ar-DZ" sz="1600" b="1" dirty="0">
                <a:cs typeface="+mn-cs"/>
              </a:rPr>
              <a:t>7</a:t>
            </a:r>
            <a:r>
              <a:rPr lang="ar-DZ" sz="1600" dirty="0">
                <a:cs typeface="+mn-cs"/>
              </a:rPr>
              <a:t>-في حالة حدوث طارئ لرئيس المحكمة المعين من طرف المحكمين المعينين بدورهما من طرفي النزاع يمنعه من مواصلة مهامه نهائيا، يخطر المحكمان الطرفين بحالة الشغور، و يقومان بتعيين محكم ثالث اخر يتولى رئاسة المحكمة، و يبلغان الطرفان بذلك، و لا يتطلب ذلك اي تعديل لهذا العقد، و يكتفي في هذه الحالة بمحضر استبدال المحكم الثالث المحرر من طرفهما الذي يلحق بصلب العقد.</a:t>
            </a:r>
            <a:endParaRPr lang="fr-FR" sz="1600" dirty="0">
              <a:cs typeface="+mn-cs"/>
            </a:endParaRPr>
          </a:p>
        </p:txBody>
      </p:sp>
      <p:cxnSp>
        <p:nvCxnSpPr>
          <p:cNvPr id="5" name="Connecteur droit 4">
            <a:extLst>
              <a:ext uri="{FF2B5EF4-FFF2-40B4-BE49-F238E27FC236}">
                <a16:creationId xmlns:a16="http://schemas.microsoft.com/office/drawing/2014/main" id="{EDD5A4F3-212D-7C7C-C32F-5C384D4A4778}"/>
              </a:ext>
            </a:extLst>
          </p:cNvPr>
          <p:cNvCxnSpPr/>
          <p:nvPr/>
        </p:nvCxnSpPr>
        <p:spPr>
          <a:xfrm>
            <a:off x="6043749" y="583475"/>
            <a:ext cx="0" cy="2804160"/>
          </a:xfrm>
          <a:prstGeom prst="line">
            <a:avLst/>
          </a:prstGeom>
        </p:spPr>
        <p:style>
          <a:lnRef idx="1">
            <a:schemeClr val="dk1"/>
          </a:lnRef>
          <a:fillRef idx="0">
            <a:schemeClr val="dk1"/>
          </a:fillRef>
          <a:effectRef idx="0">
            <a:schemeClr val="dk1"/>
          </a:effectRef>
          <a:fontRef idx="minor">
            <a:schemeClr val="tx1"/>
          </a:fontRef>
        </p:style>
      </p:cxnSp>
      <p:sp>
        <p:nvSpPr>
          <p:cNvPr id="6" name="ZoneTexte 5">
            <a:extLst>
              <a:ext uri="{FF2B5EF4-FFF2-40B4-BE49-F238E27FC236}">
                <a16:creationId xmlns:a16="http://schemas.microsoft.com/office/drawing/2014/main" id="{2C1C2C28-695C-453C-A778-97697FC7C31B}"/>
              </a:ext>
            </a:extLst>
          </p:cNvPr>
          <p:cNvSpPr txBox="1"/>
          <p:nvPr/>
        </p:nvSpPr>
        <p:spPr>
          <a:xfrm>
            <a:off x="235131" y="3847359"/>
            <a:ext cx="11791406" cy="3330848"/>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latin typeface="Calibri" panose="020F0502020204030204" pitchFamily="34" charset="0"/>
                <a:cs typeface="Arial" panose="020B0604020202020204" pitchFamily="34" charset="0"/>
              </a:rPr>
              <a:t>رابعا: شرط التحكيم و الاجراءات التحضيرية: </a:t>
            </a:r>
            <a:endParaRPr lang="fr-FR" sz="1600" b="1" dirty="0">
              <a:solidFill>
                <a:schemeClr val="bg1"/>
              </a:solidFill>
              <a:highlight>
                <a:srgbClr val="000080"/>
              </a:highlight>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1-تاسس هذا التحكيم بناء على نزاع متعلق بعقد أبرم بين الطرفين بالتاريخ (ذكر التاريخ)، قصد تسليم و تركيب و الشروع في تشغيل العتاد من أجل توسيع مصنع انتاج الأجور، و كذا الخدمات اللازمة من أجل تشغيل المصنع و تكوين المستخدمين بمبلغ إجمالي بمقدار 3.396.000 يورو موزعة كالتالي:</a:t>
            </a:r>
            <a:endParaRPr lang="fr-FR" sz="1600" dirty="0">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مبلغ 3.246.000 يورو في مقابل التجهيزات،</a:t>
            </a:r>
            <a:endParaRPr lang="fr-FR" sz="1600" dirty="0">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مبلغ 150.000 يورو في مقابل الخدمات لمدة 12 شهرا تسري ابتداء من تاريخ افتتاح رسالة القرض و تأكيد قبولها،</a:t>
            </a:r>
            <a:endParaRPr lang="fr-FR" sz="1600" dirty="0">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و قد سلمت المدعى عليها للمشتري ضمانا بنكيا صادرا عن بنك التنمية في الجزائر، و ضمانا مضادا من البنك التجاري البريطاني العربي، الذي وقع بدوره ضمانا مضادا من بنك برتغالي بمبلغ 169.800 يورو مقبول إلى غاية 2023/02/20.</a:t>
            </a:r>
            <a:endParaRPr lang="fr-FR" sz="1600" dirty="0">
              <a:latin typeface="Calibri" panose="020F0502020204030204" pitchFamily="34" charset="0"/>
              <a:cs typeface="Arial" panose="020B0604020202020204" pitchFamily="34" charset="0"/>
            </a:endParaRPr>
          </a:p>
          <a:p>
            <a:pPr algn="just" rtl="1">
              <a:lnSpc>
                <a:spcPct val="107000"/>
              </a:lnSpc>
              <a:spcAft>
                <a:spcPts val="800"/>
              </a:spcAft>
            </a:pPr>
            <a:r>
              <a:rPr lang="ar-DZ" sz="1600" dirty="0">
                <a:latin typeface="Calibri" panose="020F0502020204030204" pitchFamily="34" charset="0"/>
                <a:cs typeface="Arial" panose="020B0604020202020204" pitchFamily="34" charset="0"/>
              </a:rPr>
              <a:t>و ابتداء من نهاية جوان 2022، عبر المشتري عن استيائه فيما يخص التأخير في تسليم بعض المواد و غياب المساعدة التقنية، التأخير في تشغيل المصنع. و هذه الادعاءات مفندة من طرف المدعى عليها.</a:t>
            </a:r>
            <a:endParaRPr lang="fr-FR" sz="1600" dirty="0">
              <a:latin typeface="Calibri" panose="020F0502020204030204" pitchFamily="34" charset="0"/>
              <a:cs typeface="Arial" panose="020B0604020202020204" pitchFamily="34" charset="0"/>
            </a:endParaRPr>
          </a:p>
          <a:p>
            <a:pPr algn="just" rtl="1">
              <a:lnSpc>
                <a:spcPct val="107000"/>
              </a:lnSpc>
              <a:spcAft>
                <a:spcPts val="800"/>
              </a:spcAft>
            </a:pPr>
            <a:endParaRPr lang="fr-FR" sz="1600" dirty="0">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76867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7E225-32A3-BF4E-7F37-6ACEFAE4DD60}"/>
            </a:ext>
          </a:extLst>
        </p:cNvPr>
        <p:cNvGrpSpPr/>
        <p:nvPr/>
      </p:nvGrpSpPr>
      <p:grpSpPr>
        <a:xfrm>
          <a:off x="0" y="0"/>
          <a:ext cx="0" cy="0"/>
          <a:chOff x="0" y="0"/>
          <a:chExt cx="0" cy="0"/>
        </a:xfrm>
      </p:grpSpPr>
      <p:sp>
        <p:nvSpPr>
          <p:cNvPr id="15" name="Rectangle : coins arrondis 14">
            <a:extLst>
              <a:ext uri="{FF2B5EF4-FFF2-40B4-BE49-F238E27FC236}">
                <a16:creationId xmlns:a16="http://schemas.microsoft.com/office/drawing/2014/main" id="{BD5F03B7-E81A-051A-13C6-35FF565D44AF}"/>
              </a:ext>
            </a:extLst>
          </p:cNvPr>
          <p:cNvSpPr/>
          <p:nvPr/>
        </p:nvSpPr>
        <p:spPr>
          <a:xfrm>
            <a:off x="740229" y="5982789"/>
            <a:ext cx="10720251" cy="714102"/>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 name="Rectangle : coins arrondis 2">
            <a:extLst>
              <a:ext uri="{FF2B5EF4-FFF2-40B4-BE49-F238E27FC236}">
                <a16:creationId xmlns:a16="http://schemas.microsoft.com/office/drawing/2014/main" id="{63762D1F-8FC5-F92F-0ED7-471047E3585D}"/>
              </a:ext>
            </a:extLst>
          </p:cNvPr>
          <p:cNvSpPr/>
          <p:nvPr/>
        </p:nvSpPr>
        <p:spPr>
          <a:xfrm>
            <a:off x="6130834" y="2717073"/>
            <a:ext cx="5756366" cy="870857"/>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C7A45652-2E69-45D1-8C0F-87AEB3BE2066}"/>
              </a:ext>
            </a:extLst>
          </p:cNvPr>
          <p:cNvSpPr txBox="1"/>
          <p:nvPr/>
        </p:nvSpPr>
        <p:spPr>
          <a:xfrm>
            <a:off x="6104709" y="319569"/>
            <a:ext cx="5836504" cy="4177939"/>
          </a:xfrm>
          <a:prstGeom prst="rect">
            <a:avLst/>
          </a:prstGeom>
          <a:noFill/>
        </p:spPr>
        <p:txBody>
          <a:bodyPr wrap="square">
            <a:spAutoFit/>
          </a:bodyPr>
          <a:lstStyle/>
          <a:p>
            <a:pPr algn="just" rtl="1">
              <a:lnSpc>
                <a:spcPct val="107000"/>
              </a:lnSpc>
              <a:spcAft>
                <a:spcPts val="800"/>
              </a:spcAft>
            </a:pPr>
            <a:r>
              <a:rPr lang="fr-FR" sz="1600" dirty="0">
                <a:cs typeface="Arial" panose="020B0604020202020204" pitchFamily="34" charset="0"/>
              </a:rPr>
              <a:t>2-</a:t>
            </a:r>
            <a:r>
              <a:rPr lang="ar-DZ" sz="1600" dirty="0">
                <a:cs typeface="Arial" panose="020B0604020202020204" pitchFamily="34" charset="0"/>
              </a:rPr>
              <a:t> بناء على نص المادة 14 من العقد المبرم بين الطرفين المذكور اعلاه و التي تنص على : </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 كل نزاع ناتج او متعلق بالعقد لا يمكن فضه وديا بين الطرفين، تتم تسويته نهائيا عن طريق التحكيم طبقا للتنظيمات الجزائرية السارية المفعول. يعين كل طرف حكما، و يعين المحكمان محكما ثالثا، و يتم  التحكيم (بالمكان المختار)، و الاجراءات تتم باللغة (المختارة).</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اذا امتنع احد الطرفين عن تعيين محكم، تتولى المحكمة (المختارة) تعيين المحكم او المحكمون لتسوية النزاع ".</a:t>
            </a:r>
          </a:p>
          <a:p>
            <a:pPr algn="just" rtl="1">
              <a:lnSpc>
                <a:spcPct val="107000"/>
              </a:lnSpc>
              <a:spcAft>
                <a:spcPts val="800"/>
              </a:spcAft>
            </a:pPr>
            <a:r>
              <a:rPr lang="ar-DZ" sz="1600" b="1" u="sng" dirty="0">
                <a:solidFill>
                  <a:schemeClr val="bg1"/>
                </a:solidFill>
                <a:cs typeface="Arial" panose="020B0604020202020204" pitchFamily="34" charset="0"/>
              </a:rPr>
              <a:t>ملاحظة: </a:t>
            </a:r>
            <a:r>
              <a:rPr lang="ar-DZ" sz="1600" b="1" dirty="0">
                <a:solidFill>
                  <a:schemeClr val="bg1"/>
                </a:solidFill>
                <a:cs typeface="Arial" panose="020B0604020202020204" pitchFamily="34" charset="0"/>
              </a:rPr>
              <a:t>في حالة التحكيم التأسيسي، فإن شرط التحكيم يشير إلى النظام الخاص بالهيئة التحكيمية. و في هذه الحالة تتولى الهيئة أو مركز التحكيم تعيين المحكم أو المحكمين المتخلفين.</a:t>
            </a:r>
            <a:endParaRPr lang="fr-FR" sz="1600" b="1" dirty="0">
              <a:solidFill>
                <a:schemeClr val="bg1"/>
              </a:solidFill>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3- لقد تم طلب التحكيم فعليا من خلال تعيين طرفي النزاع للمحكمين المذكورين اعلاه، وكذلك تعيين المحكمين بدورهما للمحكم الثالث المذكور اعلاه، و تجسد ذلك بموجب</a:t>
            </a:r>
            <a:r>
              <a:rPr lang="fr-FR" sz="1600" dirty="0">
                <a:cs typeface="Arial" panose="020B0604020202020204" pitchFamily="34" charset="0"/>
              </a:rPr>
              <a:t> </a:t>
            </a:r>
            <a:r>
              <a:rPr lang="ar-DZ" sz="1600" dirty="0">
                <a:cs typeface="Arial" panose="020B0604020202020204" pitchFamily="34" charset="0"/>
              </a:rPr>
              <a:t>محضر الاجتماع الاول للمحكمين الثلاثة المؤرخ في (ذكر تاريخ المحضر و رقمه عند</a:t>
            </a:r>
            <a:r>
              <a:rPr lang="fr-FR" sz="1600" dirty="0">
                <a:cs typeface="Arial" panose="020B0604020202020204" pitchFamily="34" charset="0"/>
              </a:rPr>
              <a:t> </a:t>
            </a:r>
            <a:endParaRPr lang="fr-FR" sz="1600" dirty="0">
              <a:effectLst/>
              <a:ea typeface="Calibri" panose="020F0502020204030204" pitchFamily="34" charset="0"/>
              <a:cs typeface="Arial" panose="020B0604020202020204" pitchFamily="34" charset="0"/>
            </a:endParaRPr>
          </a:p>
        </p:txBody>
      </p:sp>
      <p:cxnSp>
        <p:nvCxnSpPr>
          <p:cNvPr id="10" name="Connecteur droit 9">
            <a:extLst>
              <a:ext uri="{FF2B5EF4-FFF2-40B4-BE49-F238E27FC236}">
                <a16:creationId xmlns:a16="http://schemas.microsoft.com/office/drawing/2014/main" id="{BB020AEA-D525-25BD-BE2D-EFFE8B9CB98C}"/>
              </a:ext>
            </a:extLst>
          </p:cNvPr>
          <p:cNvCxnSpPr>
            <a:cxnSpLocks/>
          </p:cNvCxnSpPr>
          <p:nvPr/>
        </p:nvCxnSpPr>
        <p:spPr>
          <a:xfrm>
            <a:off x="6052457" y="261257"/>
            <a:ext cx="0" cy="4014652"/>
          </a:xfrm>
          <a:prstGeom prst="line">
            <a:avLst/>
          </a:prstGeom>
        </p:spPr>
        <p:style>
          <a:lnRef idx="1">
            <a:schemeClr val="dk1"/>
          </a:lnRef>
          <a:fillRef idx="0">
            <a:schemeClr val="dk1"/>
          </a:fillRef>
          <a:effectRef idx="0">
            <a:schemeClr val="dk1"/>
          </a:effectRef>
          <a:fontRef idx="minor">
            <a:schemeClr val="tx1"/>
          </a:fontRef>
        </p:style>
      </p:cxnSp>
      <p:sp>
        <p:nvSpPr>
          <p:cNvPr id="11" name="ZoneTexte 10">
            <a:extLst>
              <a:ext uri="{FF2B5EF4-FFF2-40B4-BE49-F238E27FC236}">
                <a16:creationId xmlns:a16="http://schemas.microsoft.com/office/drawing/2014/main" id="{2C1C2C28-695C-453C-A778-97697FC7C31B}"/>
              </a:ext>
            </a:extLst>
          </p:cNvPr>
          <p:cNvSpPr txBox="1"/>
          <p:nvPr/>
        </p:nvSpPr>
        <p:spPr>
          <a:xfrm>
            <a:off x="78378" y="350295"/>
            <a:ext cx="5895403" cy="4487319"/>
          </a:xfrm>
          <a:prstGeom prst="rect">
            <a:avLst/>
          </a:prstGeom>
          <a:noFill/>
        </p:spPr>
        <p:txBody>
          <a:bodyPr wrap="square">
            <a:spAutoFit/>
          </a:bodyPr>
          <a:lstStyle/>
          <a:p>
            <a:pPr algn="just" rtl="1">
              <a:lnSpc>
                <a:spcPct val="107000"/>
              </a:lnSpc>
              <a:spcAft>
                <a:spcPts val="800"/>
              </a:spcAft>
            </a:pPr>
            <a:r>
              <a:rPr lang="ar-DZ" sz="1600" dirty="0">
                <a:cs typeface="Arial" panose="020B0604020202020204" pitchFamily="34" charset="0"/>
              </a:rPr>
              <a:t>الاقتضاء) المثبت بالمحضر المرسل للطرفين و هو ذات الاجتماع الذي تم فيه تنصيب محكمة التحكيم.</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4- اجتمع المحكمون الثلاثة بتاريخ (ذكر تاريخ الاجتماع) بمكتب (تحديد مكان الاجتماع)،</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4-1. بتاريخ (ذكر التاريخ) امرت المحكمة الطرفين بتمكينها من عريضة تتضمن عرض موجز لموضوع النزاع، و تقديم الطلبات، ترسل في البريد الالكتروني لكل محكم لتتمكن المحكمة من اعداد عقد التكليف بالمهمة.</a:t>
            </a:r>
            <a:endParaRPr lang="fr-FR" sz="1600" dirty="0">
              <a:effectLst/>
              <a:ea typeface="Calibri" panose="020F0502020204030204" pitchFamily="34" charset="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4-2. اعداد عقد التكليف بالمهمة من طرف المحكمة بعد استلام عريضة كل طرف.</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4-3. اعداد امر لتحديد الاجراءات لتسيير محكمة التحكيم.</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4-4. على الطرفين تعيين محاميهما اذا رغبا في ذلك، و في هذه الحالة عليهما ذكر بريدهما الالكتروني في مذكرتهما.</a:t>
            </a:r>
            <a:endParaRPr lang="fr-FR" sz="1600" dirty="0">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4-5. تحديد يوم (تحديد التاريخ) للجلسة الاولية لحضور الاطراف من اجل توقيع عقد التكليف بالمهمة و استلام الأمر المحدد للإجراءات، و ذلك بمكتب رئيس محكمة التحكيم الاستاذ (تحديد الاسم) الكائن بـ (تحديد المقر).</a:t>
            </a:r>
            <a:endParaRPr lang="fr-FR" sz="1600" dirty="0">
              <a:cs typeface="Arial" panose="020B0604020202020204" pitchFamily="34" charset="0"/>
            </a:endParaRPr>
          </a:p>
          <a:p>
            <a:pPr algn="just" rtl="1">
              <a:lnSpc>
                <a:spcPct val="107000"/>
              </a:lnSpc>
              <a:spcAft>
                <a:spcPts val="800"/>
              </a:spcAft>
            </a:pPr>
            <a:endParaRPr lang="fr-FR" sz="1600" dirty="0">
              <a:cs typeface="Arial" panose="020B0604020202020204" pitchFamily="34" charset="0"/>
            </a:endParaRPr>
          </a:p>
        </p:txBody>
      </p:sp>
      <p:sp>
        <p:nvSpPr>
          <p:cNvPr id="13" name="ZoneTexte 12">
            <a:extLst>
              <a:ext uri="{FF2B5EF4-FFF2-40B4-BE49-F238E27FC236}">
                <a16:creationId xmlns:a16="http://schemas.microsoft.com/office/drawing/2014/main" id="{A1013FC1-D94F-4F98-B196-894316729E94}"/>
              </a:ext>
            </a:extLst>
          </p:cNvPr>
          <p:cNvSpPr txBox="1"/>
          <p:nvPr/>
        </p:nvSpPr>
        <p:spPr>
          <a:xfrm>
            <a:off x="182880" y="4512388"/>
            <a:ext cx="11686903" cy="2540439"/>
          </a:xfrm>
          <a:prstGeom prst="rect">
            <a:avLst/>
          </a:prstGeom>
          <a:noFill/>
        </p:spPr>
        <p:txBody>
          <a:bodyPr wrap="square">
            <a:spAutoFit/>
          </a:bodyPr>
          <a:lstStyle/>
          <a:p>
            <a:pPr algn="just" rtl="1">
              <a:lnSpc>
                <a:spcPct val="107000"/>
              </a:lnSpc>
              <a:spcAft>
                <a:spcPts val="800"/>
              </a:spcAft>
            </a:pPr>
            <a:endParaRPr lang="fr-FR" sz="1600" dirty="0">
              <a:cs typeface="Arial" panose="020B0604020202020204" pitchFamily="34" charset="0"/>
            </a:endParaRPr>
          </a:p>
          <a:p>
            <a:pPr algn="just" rtl="1">
              <a:lnSpc>
                <a:spcPct val="107000"/>
              </a:lnSpc>
              <a:spcAft>
                <a:spcPts val="800"/>
              </a:spcAft>
            </a:pPr>
            <a:r>
              <a:rPr lang="ar-DZ" sz="1600" b="1" dirty="0">
                <a:solidFill>
                  <a:schemeClr val="bg1"/>
                </a:solidFill>
                <a:highlight>
                  <a:srgbClr val="000080"/>
                </a:highlight>
                <a:cs typeface="Arial" panose="020B0604020202020204" pitchFamily="34" charset="0"/>
              </a:rPr>
              <a:t>خامسا: القانون الواجب التطبيق: </a:t>
            </a:r>
            <a:endParaRPr lang="fr-FR" sz="1600" b="1" dirty="0">
              <a:solidFill>
                <a:schemeClr val="bg1"/>
              </a:solidFill>
              <a:highlight>
                <a:srgbClr val="000080"/>
              </a:highlight>
              <a:cs typeface="Arial" panose="020B0604020202020204" pitchFamily="34" charset="0"/>
            </a:endParaRPr>
          </a:p>
          <a:p>
            <a:pPr algn="just" rtl="1">
              <a:lnSpc>
                <a:spcPct val="107000"/>
              </a:lnSpc>
              <a:spcAft>
                <a:spcPts val="800"/>
              </a:spcAft>
            </a:pPr>
            <a:r>
              <a:rPr lang="ar-DZ" sz="1600" dirty="0">
                <a:cs typeface="Arial" panose="020B0604020202020204" pitchFamily="34" charset="0"/>
              </a:rPr>
              <a:t>طبقا لنص المادة 14 من العقد المبرم بين الطرفين فان اجراءات التحكيم تخضع للتنظيمات و القوانين الجزائرية.</a:t>
            </a:r>
            <a:endParaRPr lang="fr-FR" sz="1600" dirty="0">
              <a:cs typeface="Arial" panose="020B0604020202020204" pitchFamily="34" charset="0"/>
            </a:endParaRPr>
          </a:p>
          <a:p>
            <a:pPr algn="just" rtl="1">
              <a:lnSpc>
                <a:spcPct val="107000"/>
              </a:lnSpc>
              <a:spcAft>
                <a:spcPts val="800"/>
              </a:spcAft>
            </a:pPr>
            <a:endParaRPr lang="fr-FR" sz="1600" dirty="0">
              <a:cs typeface="Arial" panose="020B0604020202020204" pitchFamily="34" charset="0"/>
            </a:endParaRPr>
          </a:p>
          <a:p>
            <a:pPr algn="ctr" rtl="1">
              <a:lnSpc>
                <a:spcPct val="107000"/>
              </a:lnSpc>
              <a:spcAft>
                <a:spcPts val="800"/>
              </a:spcAft>
            </a:pPr>
            <a:r>
              <a:rPr lang="ar-AE" sz="1600" b="1" u="sng" dirty="0">
                <a:solidFill>
                  <a:schemeClr val="bg1"/>
                </a:solidFill>
                <a:cs typeface="Arial" panose="020B0604020202020204" pitchFamily="34" charset="0"/>
              </a:rPr>
              <a:t>ملاحظة</a:t>
            </a:r>
            <a:r>
              <a:rPr lang="fr-FR" sz="1600" b="1" u="sng" dirty="0">
                <a:solidFill>
                  <a:schemeClr val="bg1"/>
                </a:solidFill>
                <a:cs typeface="Arial" panose="020B0604020202020204" pitchFamily="34" charset="0"/>
              </a:rPr>
              <a:t>:</a:t>
            </a:r>
            <a:r>
              <a:rPr lang="ar-AE" sz="1600" dirty="0">
                <a:solidFill>
                  <a:schemeClr val="bg1"/>
                </a:solidFill>
                <a:cs typeface="Arial" panose="020B0604020202020204" pitchFamily="34" charset="0"/>
              </a:rPr>
              <a:t> </a:t>
            </a:r>
            <a:r>
              <a:rPr lang="ar-AE" sz="1600" b="1" dirty="0">
                <a:solidFill>
                  <a:schemeClr val="bg1"/>
                </a:solidFill>
                <a:cs typeface="Arial" panose="020B0604020202020204" pitchFamily="34" charset="0"/>
              </a:rPr>
              <a:t>عندما يصاغ الشرط بهذه الكيفية تفهم المحكمة أن نية الطرفين انصرفت إلى تحديد القانون الواجب التطبيق على الإجراءات و ليس على موضوع النزاع.</a:t>
            </a:r>
          </a:p>
          <a:p>
            <a:pPr algn="ctr" rtl="1">
              <a:lnSpc>
                <a:spcPct val="107000"/>
              </a:lnSpc>
              <a:spcAft>
                <a:spcPts val="800"/>
              </a:spcAft>
            </a:pPr>
            <a:r>
              <a:rPr lang="ar-AE" sz="1600" b="1" dirty="0">
                <a:solidFill>
                  <a:schemeClr val="bg1"/>
                </a:solidFill>
                <a:cs typeface="Arial" panose="020B0604020202020204" pitchFamily="34" charset="0"/>
              </a:rPr>
              <a:t>و في حالة عدم تحديد القانون الواجب التطبيق، فإن هذه المهمة نقع على عاتق محكمة التحكيم.</a:t>
            </a:r>
            <a:endParaRPr lang="fr-FR" sz="1600" b="1" dirty="0">
              <a:solidFill>
                <a:schemeClr val="bg1"/>
              </a:solidFill>
              <a:cs typeface="Arial" panose="020B0604020202020204" pitchFamily="34" charset="0"/>
            </a:endParaRPr>
          </a:p>
          <a:p>
            <a:pPr marL="457200" algn="just" rtl="1">
              <a:lnSpc>
                <a:spcPct val="107000"/>
              </a:lnSpc>
              <a:spcAft>
                <a:spcPts val="800"/>
              </a:spcAft>
            </a:pPr>
            <a:endParaRPr lang="fr-FR" sz="1600" b="1" dirty="0">
              <a:solidFill>
                <a:srgbClr val="0070C0"/>
              </a:solidFill>
              <a:cs typeface="Arial" panose="020B0604020202020204" pitchFamily="34" charset="0"/>
            </a:endParaRPr>
          </a:p>
        </p:txBody>
      </p:sp>
    </p:spTree>
    <p:extLst>
      <p:ext uri="{BB962C8B-B14F-4D97-AF65-F5344CB8AC3E}">
        <p14:creationId xmlns:p14="http://schemas.microsoft.com/office/powerpoint/2010/main" val="988036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 coins arrondis 7">
            <a:extLst>
              <a:ext uri="{FF2B5EF4-FFF2-40B4-BE49-F238E27FC236}">
                <a16:creationId xmlns:a16="http://schemas.microsoft.com/office/drawing/2014/main" id="{81D4EC85-4A32-0720-DFDF-62C93D29C2E5}"/>
              </a:ext>
            </a:extLst>
          </p:cNvPr>
          <p:cNvSpPr/>
          <p:nvPr/>
        </p:nvSpPr>
        <p:spPr>
          <a:xfrm>
            <a:off x="0" y="3326674"/>
            <a:ext cx="5782491" cy="1088571"/>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a:extLst>
              <a:ext uri="{FF2B5EF4-FFF2-40B4-BE49-F238E27FC236}">
                <a16:creationId xmlns:a16="http://schemas.microsoft.com/office/drawing/2014/main" id="{9F606447-4EFC-7D62-8676-4D04EB1D1CC2}"/>
              </a:ext>
            </a:extLst>
          </p:cNvPr>
          <p:cNvSpPr txBox="1"/>
          <p:nvPr/>
        </p:nvSpPr>
        <p:spPr>
          <a:xfrm>
            <a:off x="5947954" y="180385"/>
            <a:ext cx="6244046" cy="7483011"/>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cs typeface="Arial" panose="020B0604020202020204" pitchFamily="34" charset="0"/>
              </a:rPr>
              <a:t>سادسا: عرض موجز لادعاءات و دفوع الطرفين:</a:t>
            </a:r>
            <a:endParaRPr lang="fr-FR" sz="1600" b="1" dirty="0">
              <a:solidFill>
                <a:schemeClr val="bg1"/>
              </a:solidFill>
              <a:highlight>
                <a:srgbClr val="000080"/>
              </a:highlight>
              <a:cs typeface="Arial" panose="020B0604020202020204" pitchFamily="34" charset="0"/>
            </a:endParaRPr>
          </a:p>
          <a:p>
            <a:pPr algn="just" rtl="1">
              <a:lnSpc>
                <a:spcPct val="107000"/>
              </a:lnSpc>
              <a:spcAft>
                <a:spcPts val="800"/>
              </a:spcAft>
            </a:pPr>
            <a:r>
              <a:rPr lang="ar-DZ" sz="1600" b="1" dirty="0">
                <a:cs typeface="Arial" panose="020B0604020202020204" pitchFamily="34" charset="0"/>
              </a:rPr>
              <a:t>أ/ </a:t>
            </a:r>
            <a:r>
              <a:rPr lang="ar-DZ" sz="1600" dirty="0">
                <a:cs typeface="Arial" panose="020B0604020202020204" pitchFamily="34" charset="0"/>
              </a:rPr>
              <a:t>عرض موجز لادعاءات شركة صناعة الأجور، الكائن مقرها بالبليدة، الجزائر.                                    </a:t>
            </a:r>
            <a:endParaRPr lang="fr-FR" sz="1600" dirty="0">
              <a:cs typeface="Arial" panose="020B0604020202020204" pitchFamily="34" charset="0"/>
            </a:endParaRPr>
          </a:p>
          <a:p>
            <a:pPr algn="just" rtl="1">
              <a:lnSpc>
                <a:spcPct val="107000"/>
              </a:lnSpc>
              <a:spcAft>
                <a:spcPts val="800"/>
              </a:spcAft>
            </a:pPr>
            <a:r>
              <a:rPr lang="ar-DZ" sz="1600" b="1" dirty="0">
                <a:cs typeface="Arial" panose="020B0604020202020204" pitchFamily="34" charset="0"/>
              </a:rPr>
              <a:t>ب/ </a:t>
            </a:r>
            <a:r>
              <a:rPr lang="ar-DZ" sz="1600" dirty="0">
                <a:cs typeface="Arial" panose="020B0604020202020204" pitchFamily="34" charset="0"/>
              </a:rPr>
              <a:t>عرض موجز لادعاءات الشركة ذات الأسهم ميتال </a:t>
            </a:r>
            <a:r>
              <a:rPr lang="ar-DZ" sz="1600" dirty="0" err="1">
                <a:cs typeface="Arial" panose="020B0604020202020204" pitchFamily="34" charset="0"/>
              </a:rPr>
              <a:t>سرتيما</a:t>
            </a:r>
            <a:r>
              <a:rPr lang="ar-DZ" sz="1600" dirty="0">
                <a:cs typeface="Arial" panose="020B0604020202020204" pitchFamily="34" charset="0"/>
              </a:rPr>
              <a:t>، الكائن مقرها بلشبونة البرتغال</a:t>
            </a:r>
            <a:endParaRPr lang="fr-FR" sz="1600" dirty="0">
              <a:cs typeface="Arial" panose="020B0604020202020204" pitchFamily="34" charset="0"/>
            </a:endParaRPr>
          </a:p>
          <a:p>
            <a:pPr algn="just" rtl="1">
              <a:lnSpc>
                <a:spcPct val="107000"/>
              </a:lnSpc>
              <a:spcAft>
                <a:spcPts val="800"/>
              </a:spcAft>
            </a:pPr>
            <a:r>
              <a:rPr lang="ar-DZ" sz="1600" b="1" dirty="0">
                <a:solidFill>
                  <a:schemeClr val="bg1"/>
                </a:solidFill>
                <a:highlight>
                  <a:srgbClr val="000080"/>
                </a:highlight>
                <a:cs typeface="+mn-cs"/>
              </a:rPr>
              <a:t>سابعا: طلبات الطرفين:</a:t>
            </a:r>
            <a:endParaRPr lang="fr-FR" sz="1600" b="1" dirty="0">
              <a:solidFill>
                <a:schemeClr val="accent1">
                  <a:lumMod val="75000"/>
                </a:schemeClr>
              </a:solidFill>
              <a:highlight>
                <a:srgbClr val="000080"/>
              </a:highlight>
              <a:cs typeface="+mn-cs"/>
            </a:endParaRPr>
          </a:p>
          <a:p>
            <a:pPr algn="just" rtl="1">
              <a:lnSpc>
                <a:spcPct val="107000"/>
              </a:lnSpc>
              <a:spcAft>
                <a:spcPts val="800"/>
              </a:spcAft>
            </a:pPr>
            <a:r>
              <a:rPr lang="ar-DZ" sz="1600" b="1" dirty="0">
                <a:solidFill>
                  <a:schemeClr val="accent1">
                    <a:lumMod val="75000"/>
                  </a:schemeClr>
                </a:solidFill>
                <a:effectLst/>
                <a:ea typeface="Calibri" panose="020F0502020204030204" pitchFamily="34" charset="0"/>
                <a:cs typeface="+mn-cs"/>
              </a:rPr>
              <a:t>1 / طلبات شركة صناعة الأجور.</a:t>
            </a:r>
            <a:endParaRPr lang="fr-FR" sz="1600" b="1" dirty="0">
              <a:solidFill>
                <a:schemeClr val="accent1">
                  <a:lumMod val="75000"/>
                </a:schemeClr>
              </a:solidFill>
              <a:effectLst/>
              <a:ea typeface="Calibri" panose="020F0502020204030204" pitchFamily="34" charset="0"/>
              <a:cs typeface="+mn-cs"/>
            </a:endParaRPr>
          </a:p>
          <a:p>
            <a:pPr algn="just" rtl="1">
              <a:spcAft>
                <a:spcPts val="800"/>
              </a:spcAft>
            </a:pPr>
            <a:r>
              <a:rPr lang="ar-DZ" sz="1600" dirty="0">
                <a:effectLst/>
                <a:ea typeface="AR PL SungtiL GB"/>
                <a:cs typeface="+mn-cs"/>
              </a:rPr>
              <a:t>تلتمس المدعية، إلزام المدعى عليها:</a:t>
            </a:r>
            <a:endParaRPr lang="fr-FR" sz="1600" dirty="0">
              <a:effectLst/>
              <a:ea typeface="AR PL SungtiL GB"/>
              <a:cs typeface="+mn-cs"/>
            </a:endParaRPr>
          </a:p>
          <a:p>
            <a:pPr algn="just" rtl="1">
              <a:spcAft>
                <a:spcPts val="800"/>
              </a:spcAft>
            </a:pPr>
            <a:r>
              <a:rPr lang="ar-DZ" sz="1600" dirty="0">
                <a:effectLst/>
                <a:ea typeface="AR PL SungtiL GB"/>
                <a:cs typeface="+mn-cs"/>
              </a:rPr>
              <a:t>- إمضاء محضر الاستلام المؤقت مع التحفظات المدونة فيه، و الاعتراف بالتأخير في إنجاز المشروع.</a:t>
            </a:r>
            <a:endParaRPr lang="fr-FR" sz="1600" dirty="0">
              <a:effectLst/>
              <a:ea typeface="AR PL SungtiL GB"/>
              <a:cs typeface="+mn-cs"/>
            </a:endParaRPr>
          </a:p>
          <a:p>
            <a:pPr algn="just" rtl="1">
              <a:spcAft>
                <a:spcPts val="800"/>
              </a:spcAft>
            </a:pPr>
            <a:r>
              <a:rPr lang="ar-DZ" sz="1600" dirty="0">
                <a:effectLst/>
                <a:ea typeface="AR PL SungtiL GB"/>
                <a:cs typeface="+mn-cs"/>
              </a:rPr>
              <a:t>- تسديد مبلغ (تحديد المبلغ) في مقابل الضرر الحاصل و ما فاتها من كسب من جراء التأخير.</a:t>
            </a:r>
            <a:endParaRPr lang="fr-FR" sz="1600" dirty="0">
              <a:effectLst/>
              <a:ea typeface="AR PL SungtiL GB"/>
              <a:cs typeface="+mn-cs"/>
            </a:endParaRPr>
          </a:p>
          <a:p>
            <a:pPr algn="just" rtl="1">
              <a:spcAft>
                <a:spcPts val="800"/>
              </a:spcAft>
            </a:pPr>
            <a:r>
              <a:rPr lang="ar-DZ" sz="1600" dirty="0">
                <a:effectLst/>
                <a:ea typeface="AR PL SungtiL GB"/>
                <a:cs typeface="+mn-cs"/>
              </a:rPr>
              <a:t>- إلزام المدعى عليها بتسديد مبلغ (تحديد المبلغ) يوميا ابتداء من (تحديد التاريخ) إلى غاية إمضاء المحضر.</a:t>
            </a:r>
            <a:endParaRPr lang="fr-FR" sz="1600" dirty="0">
              <a:effectLst/>
              <a:ea typeface="AR PL SungtiL GB"/>
              <a:cs typeface="+mn-cs"/>
            </a:endParaRPr>
          </a:p>
          <a:p>
            <a:pPr algn="just" rtl="1">
              <a:spcAft>
                <a:spcPts val="800"/>
              </a:spcAft>
              <a:buFontTx/>
              <a:buChar char="-"/>
            </a:pPr>
            <a:r>
              <a:rPr lang="ar-DZ" sz="1600" dirty="0">
                <a:cs typeface="+mn-cs"/>
              </a:rPr>
              <a:t>الحكم على المدعى عليها بالمصاريف.</a:t>
            </a:r>
            <a:endParaRPr lang="fr-FR" sz="1600" dirty="0">
              <a:cs typeface="+mn-cs"/>
            </a:endParaRPr>
          </a:p>
          <a:p>
            <a:pPr algn="just" rtl="1">
              <a:lnSpc>
                <a:spcPct val="107000"/>
              </a:lnSpc>
              <a:spcAft>
                <a:spcPts val="800"/>
              </a:spcAft>
            </a:pPr>
            <a:r>
              <a:rPr lang="ar-DZ" sz="1600" b="1" dirty="0">
                <a:solidFill>
                  <a:schemeClr val="accent1">
                    <a:lumMod val="75000"/>
                  </a:schemeClr>
                </a:solidFill>
                <a:effectLst/>
                <a:latin typeface="Calibri" panose="020F0502020204030204" pitchFamily="34" charset="0"/>
                <a:ea typeface="Calibri" panose="020F0502020204030204" pitchFamily="34" charset="0"/>
                <a:cs typeface="+mn-cs"/>
              </a:rPr>
              <a:t>2 / طلبات شركة ميتال </a:t>
            </a:r>
            <a:r>
              <a:rPr lang="ar-DZ" sz="1600" b="1" dirty="0" err="1">
                <a:solidFill>
                  <a:schemeClr val="accent1">
                    <a:lumMod val="75000"/>
                  </a:schemeClr>
                </a:solidFill>
                <a:effectLst/>
                <a:latin typeface="Calibri" panose="020F0502020204030204" pitchFamily="34" charset="0"/>
                <a:ea typeface="Calibri" panose="020F0502020204030204" pitchFamily="34" charset="0"/>
                <a:cs typeface="+mn-cs"/>
              </a:rPr>
              <a:t>سرتيما</a:t>
            </a:r>
            <a:r>
              <a:rPr lang="ar-DZ" sz="1600" b="1" dirty="0">
                <a:solidFill>
                  <a:schemeClr val="accent1">
                    <a:lumMod val="75000"/>
                  </a:schemeClr>
                </a:solidFill>
                <a:effectLst/>
                <a:latin typeface="Calibri" panose="020F0502020204030204" pitchFamily="34" charset="0"/>
                <a:ea typeface="Calibri" panose="020F0502020204030204" pitchFamily="34" charset="0"/>
                <a:cs typeface="+mn-cs"/>
              </a:rPr>
              <a:t>.</a:t>
            </a:r>
            <a:endParaRPr lang="fr-FR" sz="1600" b="1" dirty="0">
              <a:solidFill>
                <a:schemeClr val="accent1">
                  <a:lumMod val="75000"/>
                </a:schemeClr>
              </a:solidFill>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تلتمس المدعى عليها:</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القول بأن</a:t>
            </a:r>
            <a:r>
              <a:rPr lang="fr-FR" sz="1600" dirty="0">
                <a:effectLst/>
                <a:latin typeface="Calibri" panose="020F0502020204030204" pitchFamily="34" charset="0"/>
                <a:ea typeface="Calibri" panose="020F0502020204030204" pitchFamily="34" charset="0"/>
                <a:cs typeface="+mn-cs"/>
              </a:rPr>
              <a:t>  </a:t>
            </a:r>
            <a:r>
              <a:rPr lang="ar-DZ" sz="1600" dirty="0">
                <a:effectLst/>
                <a:latin typeface="Calibri" panose="020F0502020204030204" pitchFamily="34" charset="0"/>
                <a:ea typeface="Calibri" panose="020F0502020204030204" pitchFamily="34" charset="0"/>
                <a:cs typeface="+mn-cs"/>
              </a:rPr>
              <a:t> إثارة و تحريك الضمان البنكي المقدر بـ (تحديده) غير مبرر، و الحكم على المدعية برد مبلغ الضمان.</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الحكم على المدعية بتسديد مبلغ (تحديده).</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الزام المدعية بتسديد ما تبقى في ذمتها بمبلغ بمقدار (تحديده)،</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الحكم على المدعى عليها بتسديد مبلغ (تحديده) بعنوان التعويض جبرا للضرر المالي و المعنوي.</a:t>
            </a:r>
            <a:endParaRPr lang="fr-FR" sz="1600" dirty="0">
              <a:effectLst/>
              <a:latin typeface="Calibri" panose="020F0502020204030204" pitchFamily="34" charset="0"/>
              <a:ea typeface="Calibri" panose="020F0502020204030204" pitchFamily="34" charset="0"/>
              <a:cs typeface="+mn-cs"/>
            </a:endParaRPr>
          </a:p>
          <a:p>
            <a:pPr algn="just" rtl="1">
              <a:spcAft>
                <a:spcPts val="800"/>
              </a:spcAft>
              <a:buFontTx/>
              <a:buChar char="-"/>
            </a:pPr>
            <a:endParaRPr lang="fr-FR" sz="1600" dirty="0">
              <a:effectLst/>
              <a:ea typeface="AR PL SungtiL GB"/>
              <a:cs typeface="+mn-cs"/>
            </a:endParaRPr>
          </a:p>
          <a:p>
            <a:pPr algn="just" rtl="1">
              <a:lnSpc>
                <a:spcPct val="107000"/>
              </a:lnSpc>
              <a:spcAft>
                <a:spcPts val="800"/>
              </a:spcAft>
            </a:pPr>
            <a:endParaRPr lang="fr-FR" sz="1600" dirty="0">
              <a:cs typeface="Arial" panose="020B0604020202020204" pitchFamily="34" charset="0"/>
            </a:endParaRPr>
          </a:p>
        </p:txBody>
      </p:sp>
      <p:sp>
        <p:nvSpPr>
          <p:cNvPr id="6" name="ZoneTexte 5">
            <a:extLst>
              <a:ext uri="{FF2B5EF4-FFF2-40B4-BE49-F238E27FC236}">
                <a16:creationId xmlns:a16="http://schemas.microsoft.com/office/drawing/2014/main" id="{2C1C2C28-695C-453C-A778-97697FC7C31B}"/>
              </a:ext>
            </a:extLst>
          </p:cNvPr>
          <p:cNvSpPr txBox="1"/>
          <p:nvPr/>
        </p:nvSpPr>
        <p:spPr>
          <a:xfrm>
            <a:off x="0" y="209005"/>
            <a:ext cx="5758831" cy="6316024"/>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cs typeface="+mn-cs"/>
              </a:rPr>
              <a:t>ثامنا: مقر محكمة التحكيم:</a:t>
            </a:r>
            <a:endParaRPr lang="fr-FR" sz="1600" b="1" dirty="0">
              <a:solidFill>
                <a:schemeClr val="bg1"/>
              </a:solidFill>
              <a:highlight>
                <a:srgbClr val="000080"/>
              </a:highlight>
              <a:cs typeface="+mn-cs"/>
            </a:endParaRPr>
          </a:p>
          <a:p>
            <a:pPr algn="just" rtl="1">
              <a:lnSpc>
                <a:spcPct val="107000"/>
              </a:lnSpc>
              <a:spcAft>
                <a:spcPts val="800"/>
              </a:spcAft>
            </a:pPr>
            <a:r>
              <a:rPr lang="ar-DZ" sz="1600" dirty="0">
                <a:effectLst/>
                <a:ea typeface="Calibri" panose="020F0502020204030204" pitchFamily="34" charset="0"/>
                <a:cs typeface="+mn-cs"/>
              </a:rPr>
              <a:t>طبقا لنص المادة 14 من العقد، تخضع إجراءات التحكيم للقوانين و التنظيمات الجزائرية، و يكون مقر التحكيم بـ (تحديد المكان).</a:t>
            </a:r>
            <a:endParaRPr lang="fr-FR" sz="1600" dirty="0">
              <a:effectLst/>
              <a:ea typeface="Calibri" panose="020F0502020204030204" pitchFamily="34" charset="0"/>
              <a:cs typeface="+mn-cs"/>
            </a:endParaRPr>
          </a:p>
          <a:p>
            <a:pPr algn="just" rtl="1">
              <a:lnSpc>
                <a:spcPct val="107000"/>
              </a:lnSpc>
              <a:spcAft>
                <a:spcPts val="800"/>
              </a:spcAft>
            </a:pPr>
            <a:r>
              <a:rPr lang="ar-DZ" sz="1600" b="1" dirty="0">
                <a:solidFill>
                  <a:schemeClr val="bg1"/>
                </a:solidFill>
                <a:highlight>
                  <a:srgbClr val="000080"/>
                </a:highlight>
                <a:cs typeface="+mn-cs"/>
              </a:rPr>
              <a:t>تاسعا : رزنامة الإجراءات.</a:t>
            </a:r>
            <a:endParaRPr lang="fr-FR" sz="1600" b="1" dirty="0">
              <a:solidFill>
                <a:schemeClr val="bg1"/>
              </a:solidFill>
              <a:highlight>
                <a:srgbClr val="000080"/>
              </a:highlight>
              <a:cs typeface="+mn-cs"/>
            </a:endParaRPr>
          </a:p>
          <a:p>
            <a:pPr algn="just" rtl="1">
              <a:lnSpc>
                <a:spcPct val="107000"/>
              </a:lnSpc>
              <a:spcAft>
                <a:spcPts val="800"/>
              </a:spcAft>
            </a:pPr>
            <a:r>
              <a:rPr lang="ar-DZ" sz="1600" dirty="0">
                <a:effectLst/>
                <a:ea typeface="Calibri" panose="020F0502020204030204" pitchFamily="34" charset="0"/>
                <a:cs typeface="+mn-cs"/>
              </a:rPr>
              <a:t>إن رزنامة الإجراءات محددة في أمر إجراءات التحكيم الصادر عن محكمة التحكيم بتاريخ (الإشارة إلى الأمر)، و المبلغ للطرفين بتاريخ (تحديد تاريخ التبليغ).</a:t>
            </a:r>
            <a:endParaRPr lang="fr-FR" sz="1600" dirty="0">
              <a:effectLst/>
              <a:ea typeface="Calibri" panose="020F0502020204030204" pitchFamily="34" charset="0"/>
              <a:cs typeface="+mn-cs"/>
            </a:endParaRPr>
          </a:p>
          <a:p>
            <a:pPr algn="just" rtl="1">
              <a:lnSpc>
                <a:spcPct val="107000"/>
              </a:lnSpc>
              <a:spcAft>
                <a:spcPts val="800"/>
              </a:spcAft>
            </a:pPr>
            <a:r>
              <a:rPr lang="ar-DZ" sz="1600" b="1" dirty="0">
                <a:solidFill>
                  <a:schemeClr val="bg1"/>
                </a:solidFill>
                <a:highlight>
                  <a:srgbClr val="000080"/>
                </a:highlight>
                <a:cs typeface="+mn-cs"/>
              </a:rPr>
              <a:t>عاشرا : لغة التحكيم:</a:t>
            </a:r>
            <a:endParaRPr lang="fr-FR" sz="1600" b="1" dirty="0">
              <a:solidFill>
                <a:schemeClr val="bg1"/>
              </a:solidFill>
              <a:highlight>
                <a:srgbClr val="000080"/>
              </a:highlight>
              <a:cs typeface="+mn-cs"/>
            </a:endParaRPr>
          </a:p>
          <a:p>
            <a:pPr algn="just" rtl="1">
              <a:lnSpc>
                <a:spcPct val="107000"/>
              </a:lnSpc>
              <a:spcAft>
                <a:spcPts val="800"/>
              </a:spcAft>
            </a:pPr>
            <a:r>
              <a:rPr lang="ar-DZ" sz="1600" dirty="0">
                <a:effectLst/>
                <a:ea typeface="Calibri" panose="020F0502020204030204" pitchFamily="34" charset="0"/>
                <a:cs typeface="+mn-cs"/>
              </a:rPr>
              <a:t>إن لغة التحكيم هي اللغة التي يحددها أطراف الدعوى التحكيمية.</a:t>
            </a:r>
            <a:endParaRPr lang="fr-FR" sz="1600" dirty="0">
              <a:effectLst/>
              <a:ea typeface="Calibri" panose="020F0502020204030204" pitchFamily="34" charset="0"/>
              <a:cs typeface="+mn-cs"/>
            </a:endParaRPr>
          </a:p>
          <a:p>
            <a:pPr algn="just" rtl="1">
              <a:lnSpc>
                <a:spcPct val="107000"/>
              </a:lnSpc>
              <a:spcAft>
                <a:spcPts val="800"/>
              </a:spcAft>
            </a:pPr>
            <a:endParaRPr lang="ar-DZ" sz="1600" dirty="0">
              <a:effectLst/>
              <a:ea typeface="Calibri" panose="020F0502020204030204" pitchFamily="34" charset="0"/>
              <a:cs typeface="+mn-cs"/>
            </a:endParaRPr>
          </a:p>
          <a:p>
            <a:pPr algn="just" rtl="1">
              <a:lnSpc>
                <a:spcPct val="107000"/>
              </a:lnSpc>
              <a:spcAft>
                <a:spcPts val="800"/>
              </a:spcAft>
            </a:pPr>
            <a:r>
              <a:rPr lang="ar-DZ" sz="1600" b="1" u="sng" dirty="0">
                <a:solidFill>
                  <a:schemeClr val="bg1"/>
                </a:solidFill>
                <a:ea typeface="Calibri" panose="020F0502020204030204" pitchFamily="34" charset="0"/>
              </a:rPr>
              <a:t>ملاحظة</a:t>
            </a:r>
            <a:r>
              <a:rPr lang="fr-FR" sz="1600" b="1" u="sng" dirty="0">
                <a:solidFill>
                  <a:schemeClr val="bg1"/>
                </a:solidFill>
                <a:ea typeface="Calibri" panose="020F0502020204030204" pitchFamily="34" charset="0"/>
              </a:rPr>
              <a:t>:</a:t>
            </a:r>
            <a:r>
              <a:rPr lang="ar-DZ" sz="1600" b="1" dirty="0">
                <a:solidFill>
                  <a:schemeClr val="bg1"/>
                </a:solidFill>
                <a:ea typeface="Calibri" panose="020F0502020204030204" pitchFamily="34" charset="0"/>
              </a:rPr>
              <a:t> قد يحدث أن يعبر أحد الطرفين أو محاميه عن رفضه أن تكون لغة التحكيم غير اللغة العربية، متحججا أن موكله لم يمض على عقد التكليف بمهمة بل أمضاه المحامي السابق بدون استشارته. مثل هذا الدفع غير مقبول بعد إمضاء العقد لا سيما إذا كان المحامي السابق يحمل وكالة خاصة.</a:t>
            </a:r>
            <a:endParaRPr lang="fr-FR" sz="1600" b="1" dirty="0">
              <a:solidFill>
                <a:schemeClr val="bg1"/>
              </a:solidFill>
              <a:ea typeface="Calibri" panose="020F0502020204030204" pitchFamily="34" charset="0"/>
            </a:endParaRPr>
          </a:p>
          <a:p>
            <a:pPr algn="just" rtl="1">
              <a:lnSpc>
                <a:spcPct val="107000"/>
              </a:lnSpc>
              <a:spcAft>
                <a:spcPts val="800"/>
              </a:spcAft>
            </a:pPr>
            <a:endParaRPr lang="fr-FR" sz="1600" b="1" dirty="0">
              <a:effectLst/>
              <a:ea typeface="Calibri" panose="020F0502020204030204" pitchFamily="34" charset="0"/>
              <a:cs typeface="+mn-cs"/>
            </a:endParaRPr>
          </a:p>
          <a:p>
            <a:pPr algn="just" rtl="1">
              <a:lnSpc>
                <a:spcPct val="107000"/>
              </a:lnSpc>
              <a:spcAft>
                <a:spcPts val="800"/>
              </a:spcAft>
            </a:pPr>
            <a:r>
              <a:rPr lang="ar-DZ" sz="1600" b="1" dirty="0">
                <a:solidFill>
                  <a:schemeClr val="bg1"/>
                </a:solidFill>
                <a:highlight>
                  <a:srgbClr val="000080"/>
                </a:highlight>
                <a:cs typeface="+mn-cs"/>
              </a:rPr>
              <a:t>حادي عشر : مبدأ السرية:</a:t>
            </a:r>
            <a:endParaRPr lang="fr-FR" sz="1600" b="1" dirty="0">
              <a:solidFill>
                <a:schemeClr val="bg1"/>
              </a:solidFill>
              <a:highlight>
                <a:srgbClr val="000080"/>
              </a:highlight>
              <a:cs typeface="+mn-cs"/>
            </a:endParaRPr>
          </a:p>
          <a:p>
            <a:pPr algn="just" rtl="1">
              <a:lnSpc>
                <a:spcPct val="107000"/>
              </a:lnSpc>
              <a:spcAft>
                <a:spcPts val="800"/>
              </a:spcAft>
            </a:pPr>
            <a:r>
              <a:rPr lang="ar-DZ" sz="1600" dirty="0">
                <a:effectLst/>
                <a:ea typeface="Calibri" panose="020F0502020204030204" pitchFamily="34" charset="0"/>
                <a:cs typeface="+mn-cs"/>
              </a:rPr>
              <a:t>يلتزم الطرفان و محكمة التحكيم بالطابع الخاص و السري لهذا التحكيم، و بعدم الادلاء بالمعلومات الخاصة به، خاصة الإجراءات المتبعة و الوثائق المتبادلة.</a:t>
            </a:r>
            <a:endParaRPr lang="fr-FR" sz="1600" dirty="0">
              <a:effectLst/>
              <a:ea typeface="Calibri" panose="020F0502020204030204" pitchFamily="34" charset="0"/>
              <a:cs typeface="+mn-cs"/>
            </a:endParaRPr>
          </a:p>
          <a:p>
            <a:pPr algn="just" rtl="1">
              <a:lnSpc>
                <a:spcPct val="107000"/>
              </a:lnSpc>
              <a:spcAft>
                <a:spcPts val="800"/>
              </a:spcAft>
            </a:pPr>
            <a:r>
              <a:rPr lang="ar-DZ" sz="1600" dirty="0">
                <a:effectLst/>
                <a:ea typeface="Calibri" panose="020F0502020204030204" pitchFamily="34" charset="0"/>
                <a:cs typeface="+mn-cs"/>
              </a:rPr>
              <a:t>غير أنه يجوز لكل طرف أن يقدم هذه المعلومات لأي شخص خاضع لإجراءات السرية.</a:t>
            </a:r>
            <a:endParaRPr lang="fr-FR" sz="1600" dirty="0">
              <a:effectLst/>
              <a:ea typeface="Calibri" panose="020F0502020204030204" pitchFamily="34" charset="0"/>
              <a:cs typeface="+mn-cs"/>
            </a:endParaRPr>
          </a:p>
          <a:p>
            <a:pPr algn="just" rtl="1">
              <a:lnSpc>
                <a:spcPct val="107000"/>
              </a:lnSpc>
              <a:spcAft>
                <a:spcPts val="800"/>
              </a:spcAft>
            </a:pPr>
            <a:r>
              <a:rPr lang="ar-DZ" sz="1600" dirty="0">
                <a:effectLst/>
                <a:ea typeface="Calibri" panose="020F0502020204030204" pitchFamily="34" charset="0"/>
                <a:cs typeface="+mn-cs"/>
              </a:rPr>
              <a:t>يخطر الشهود و الخبراء بمقتضيات شرط السرية.</a:t>
            </a:r>
            <a:endParaRPr lang="fr-FR" sz="1600" dirty="0">
              <a:effectLst/>
              <a:ea typeface="Calibri" panose="020F0502020204030204" pitchFamily="34" charset="0"/>
              <a:cs typeface="+mn-cs"/>
            </a:endParaRPr>
          </a:p>
        </p:txBody>
      </p:sp>
      <p:cxnSp>
        <p:nvCxnSpPr>
          <p:cNvPr id="9" name="Connecteur droit 8">
            <a:extLst>
              <a:ext uri="{FF2B5EF4-FFF2-40B4-BE49-F238E27FC236}">
                <a16:creationId xmlns:a16="http://schemas.microsoft.com/office/drawing/2014/main" id="{535B93AA-098C-B086-E0B1-C8079B85502E}"/>
              </a:ext>
            </a:extLst>
          </p:cNvPr>
          <p:cNvCxnSpPr>
            <a:cxnSpLocks/>
          </p:cNvCxnSpPr>
          <p:nvPr/>
        </p:nvCxnSpPr>
        <p:spPr>
          <a:xfrm>
            <a:off x="5904412" y="1071154"/>
            <a:ext cx="0" cy="4014652"/>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62934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BF0BFD-8991-CB07-C401-F2E1C2FE4D4F}"/>
            </a:ext>
          </a:extLst>
        </p:cNvPr>
        <p:cNvGrpSpPr/>
        <p:nvPr/>
      </p:nvGrpSpPr>
      <p:grpSpPr>
        <a:xfrm>
          <a:off x="0" y="0"/>
          <a:ext cx="0" cy="0"/>
          <a:chOff x="0" y="0"/>
          <a:chExt cx="0" cy="0"/>
        </a:xfrm>
      </p:grpSpPr>
      <p:sp>
        <p:nvSpPr>
          <p:cNvPr id="7" name="Rectangle : coins arrondis 6">
            <a:extLst>
              <a:ext uri="{FF2B5EF4-FFF2-40B4-BE49-F238E27FC236}">
                <a16:creationId xmlns:a16="http://schemas.microsoft.com/office/drawing/2014/main" id="{5C86189A-6A45-4C09-98DD-15EF12789407}"/>
              </a:ext>
            </a:extLst>
          </p:cNvPr>
          <p:cNvSpPr/>
          <p:nvPr/>
        </p:nvSpPr>
        <p:spPr>
          <a:xfrm>
            <a:off x="104503" y="3596640"/>
            <a:ext cx="5921828" cy="818606"/>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 coins arrondis 2">
            <a:extLst>
              <a:ext uri="{FF2B5EF4-FFF2-40B4-BE49-F238E27FC236}">
                <a16:creationId xmlns:a16="http://schemas.microsoft.com/office/drawing/2014/main" id="{0B4D62CD-AA13-DE2A-F981-9CEE68F22AA3}"/>
              </a:ext>
            </a:extLst>
          </p:cNvPr>
          <p:cNvSpPr/>
          <p:nvPr/>
        </p:nvSpPr>
        <p:spPr>
          <a:xfrm>
            <a:off x="6183086" y="5347063"/>
            <a:ext cx="5878285" cy="757646"/>
          </a:xfrm>
          <a:prstGeom prst="roundRect">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 coins arrondis 1">
            <a:extLst>
              <a:ext uri="{FF2B5EF4-FFF2-40B4-BE49-F238E27FC236}">
                <a16:creationId xmlns:a16="http://schemas.microsoft.com/office/drawing/2014/main" id="{773EE41D-2A88-787D-AD42-A829ABCAE90B}"/>
              </a:ext>
            </a:extLst>
          </p:cNvPr>
          <p:cNvSpPr/>
          <p:nvPr/>
        </p:nvSpPr>
        <p:spPr>
          <a:xfrm>
            <a:off x="6183086" y="3248297"/>
            <a:ext cx="5930537" cy="522514"/>
          </a:xfrm>
          <a:prstGeom prst="roundRec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ZoneTexte 3">
            <a:extLst>
              <a:ext uri="{FF2B5EF4-FFF2-40B4-BE49-F238E27FC236}">
                <a16:creationId xmlns:a16="http://schemas.microsoft.com/office/drawing/2014/main" id="{CC187AF8-AF8A-452E-AB92-92AA338BFB87}"/>
              </a:ext>
            </a:extLst>
          </p:cNvPr>
          <p:cNvSpPr txBox="1"/>
          <p:nvPr/>
        </p:nvSpPr>
        <p:spPr>
          <a:xfrm>
            <a:off x="6104709" y="0"/>
            <a:ext cx="5966679" cy="6576929"/>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rPr>
              <a:t>ثاني عشر : إتلاف وثائق التحكيم:</a:t>
            </a:r>
            <a:endParaRPr lang="fr-FR" sz="1600" b="1" dirty="0">
              <a:solidFill>
                <a:schemeClr val="bg1"/>
              </a:solidFill>
              <a:highlight>
                <a:srgbClr val="000080"/>
              </a:highlight>
            </a:endParaRPr>
          </a:p>
          <a:p>
            <a:pPr algn="just" rtl="1">
              <a:lnSpc>
                <a:spcPct val="107000"/>
              </a:lnSpc>
              <a:spcAft>
                <a:spcPts val="800"/>
              </a:spcAft>
            </a:pPr>
            <a:r>
              <a:rPr lang="ar-DZ" sz="1600" dirty="0"/>
              <a:t>يجوز لطرفي النزاع طلب استرجاع الوثائق و المستندات المدفوعة لمحكمة التحكيم شريطة أن يتم بموجب طلب مبلغ للمحكمين خلال الشهر الموالي للنطق بالقرار </a:t>
            </a:r>
            <a:r>
              <a:rPr lang="ar-DZ" sz="1600" dirty="0" err="1"/>
              <a:t>التحكيمي</a:t>
            </a:r>
            <a:r>
              <a:rPr lang="ar-DZ" sz="1600" dirty="0"/>
              <a:t>، و أن يكون ذلك على نفقتهما الخاصة.</a:t>
            </a:r>
            <a:endParaRPr lang="fr-FR" sz="1600" dirty="0"/>
          </a:p>
          <a:p>
            <a:pPr algn="just" rtl="1">
              <a:lnSpc>
                <a:spcPct val="107000"/>
              </a:lnSpc>
              <a:spcAft>
                <a:spcPts val="800"/>
              </a:spcAft>
            </a:pPr>
            <a:r>
              <a:rPr lang="ar-DZ" sz="1600" dirty="0"/>
              <a:t>يجوز لمحكمة التحكيم بعد شهرين من تاريخ النطق بالقرار </a:t>
            </a:r>
            <a:r>
              <a:rPr lang="ar-DZ" sz="1600" dirty="0" err="1"/>
              <a:t>التحكيمي</a:t>
            </a:r>
            <a:r>
              <a:rPr lang="ar-DZ" sz="1600" dirty="0"/>
              <a:t> النهائي إتلاف كل الوثائق و المستندات المقدمة لها خلال إجراءات التحكيم.</a:t>
            </a:r>
            <a:endParaRPr lang="fr-FR" sz="1600" b="1" dirty="0">
              <a:solidFill>
                <a:srgbClr val="0070C0"/>
              </a:solidFill>
            </a:endParaRPr>
          </a:p>
          <a:p>
            <a:pPr algn="just" rtl="1">
              <a:lnSpc>
                <a:spcPct val="107000"/>
              </a:lnSpc>
              <a:spcAft>
                <a:spcPts val="800"/>
              </a:spcAft>
            </a:pPr>
            <a:r>
              <a:rPr lang="ar-DZ" sz="1600" b="1" dirty="0">
                <a:solidFill>
                  <a:schemeClr val="bg1"/>
                </a:solidFill>
                <a:highlight>
                  <a:srgbClr val="000080"/>
                </a:highlight>
              </a:rPr>
              <a:t>ثالث عشر : أتعاب المحكمين:</a:t>
            </a:r>
            <a:endParaRPr lang="fr-FR" sz="1600" b="1" dirty="0">
              <a:solidFill>
                <a:schemeClr val="bg1"/>
              </a:solidFill>
              <a:highlight>
                <a:srgbClr val="000080"/>
              </a:highlight>
            </a:endParaRPr>
          </a:p>
          <a:p>
            <a:pPr marL="285750" indent="-285750" algn="just" rtl="1">
              <a:buFont typeface="Arial" panose="020B0604020202020204" pitchFamily="34" charset="0"/>
              <a:buChar char="•"/>
            </a:pPr>
            <a:r>
              <a:rPr lang="ar-DZ" sz="1600" dirty="0"/>
              <a:t>تحدد أتعاب المحكمين بالكيفية التالية:</a:t>
            </a:r>
            <a:endParaRPr lang="fr-FR" sz="1600" dirty="0"/>
          </a:p>
          <a:p>
            <a:pPr marL="285750" indent="-285750" algn="just" rtl="1">
              <a:buFont typeface="Arial" panose="020B0604020202020204" pitchFamily="34" charset="0"/>
              <a:buChar char="•"/>
            </a:pPr>
            <a:r>
              <a:rPr lang="ar-DZ" sz="1600" dirty="0"/>
              <a:t>مبلغ (تحديده) بالنسبة لرئيس محكمة التحكيم.</a:t>
            </a:r>
            <a:endParaRPr lang="fr-FR" sz="1600" dirty="0"/>
          </a:p>
          <a:p>
            <a:pPr marL="285750" indent="-285750" algn="just" rtl="1">
              <a:buFont typeface="Arial" panose="020B0604020202020204" pitchFamily="34" charset="0"/>
              <a:buChar char="•"/>
            </a:pPr>
            <a:r>
              <a:rPr lang="ar-DZ" sz="1600" dirty="0"/>
              <a:t>مبلغ (تحديده) بالنسبة لكل محكم.</a:t>
            </a:r>
            <a:endParaRPr lang="fr-FR" sz="1600" dirty="0"/>
          </a:p>
          <a:p>
            <a:pPr marL="285750" indent="-285750" algn="just" rtl="1">
              <a:buFont typeface="Arial" panose="020B0604020202020204" pitchFamily="34" charset="0"/>
              <a:buChar char="•"/>
            </a:pPr>
            <a:endParaRPr lang="fr-FR" sz="1600" dirty="0"/>
          </a:p>
          <a:p>
            <a:pPr algn="just" rtl="1"/>
            <a:r>
              <a:rPr lang="ar-DZ" sz="1600" b="1" dirty="0">
                <a:solidFill>
                  <a:schemeClr val="bg1"/>
                </a:solidFill>
              </a:rPr>
              <a:t>ملاحظة: هذه المادة تصبح بدون موضوع في حالة التحكيم التأسيسي. لأن المركز هو الذي يحدد تكلفة التحكيم و من بينها أتعاب المحكمين.</a:t>
            </a:r>
            <a:endParaRPr lang="fr-FR" sz="1600" b="1" dirty="0">
              <a:solidFill>
                <a:schemeClr val="bg1"/>
              </a:solidFill>
            </a:endParaRPr>
          </a:p>
          <a:p>
            <a:pPr algn="just" rtl="1"/>
            <a:endParaRPr lang="fr-FR" sz="1600" b="1" dirty="0"/>
          </a:p>
          <a:p>
            <a:pPr algn="just" rtl="1">
              <a:lnSpc>
                <a:spcPct val="107000"/>
              </a:lnSpc>
              <a:spcAft>
                <a:spcPts val="800"/>
              </a:spcAft>
            </a:pPr>
            <a:r>
              <a:rPr lang="ar-DZ" sz="1600" dirty="0"/>
              <a:t>تدفع أتعاب المحكمين مناصفة بين طرفي النزاع بموجب سند عن طريق شيك يسلم لكل محكم.</a:t>
            </a:r>
            <a:endParaRPr lang="fr-FR" sz="1600" dirty="0"/>
          </a:p>
          <a:p>
            <a:pPr algn="just" rtl="1">
              <a:lnSpc>
                <a:spcPct val="107000"/>
              </a:lnSpc>
              <a:spcAft>
                <a:spcPts val="800"/>
              </a:spcAft>
            </a:pPr>
            <a:r>
              <a:rPr lang="ar-DZ" sz="1600" dirty="0"/>
              <a:t>يلتزم طرفي النزاع بدفع أتعاب المحكمين قبل تاريخ (تحديده).</a:t>
            </a:r>
            <a:endParaRPr lang="fr-FR" sz="1600" dirty="0"/>
          </a:p>
          <a:p>
            <a:pPr algn="just" rtl="1">
              <a:lnSpc>
                <a:spcPct val="107000"/>
              </a:lnSpc>
              <a:spcAft>
                <a:spcPts val="800"/>
              </a:spcAft>
            </a:pPr>
            <a:endParaRPr lang="fr-FR" sz="1600" dirty="0"/>
          </a:p>
          <a:p>
            <a:pPr algn="just" rtl="1">
              <a:lnSpc>
                <a:spcPct val="107000"/>
              </a:lnSpc>
              <a:spcAft>
                <a:spcPts val="800"/>
              </a:spcAft>
            </a:pPr>
            <a:r>
              <a:rPr lang="ar-DZ" sz="1600" b="1" dirty="0">
                <a:solidFill>
                  <a:schemeClr val="bg1"/>
                </a:solidFill>
                <a:effectLst/>
                <a:latin typeface="Calibri" panose="020F0502020204030204" pitchFamily="34" charset="0"/>
                <a:ea typeface="Calibri" panose="020F0502020204030204" pitchFamily="34" charset="0"/>
                <a:cs typeface="Arial" panose="020B0604020202020204" pitchFamily="34" charset="0"/>
              </a:rPr>
              <a:t>ملاحظة: عندما يتعلق الأمر بتحكيم تأسيسي، فإن النظام الخاص بالمؤسسة التحكيمية هو الذي يحدد أتعاب المحكمين. و يؤخذ في الحسبان المصالح محل النزاع، كلما كانت كبيرة كلما كانت أتعاب المحكمين باهظة.</a:t>
            </a:r>
            <a:endParaRPr lang="fr-FR" sz="1600"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endParaRPr lang="fr-FR" sz="1600" dirty="0"/>
          </a:p>
        </p:txBody>
      </p:sp>
      <p:sp>
        <p:nvSpPr>
          <p:cNvPr id="44" name="ZoneTexte 43">
            <a:extLst>
              <a:ext uri="{FF2B5EF4-FFF2-40B4-BE49-F238E27FC236}">
                <a16:creationId xmlns:a16="http://schemas.microsoft.com/office/drawing/2014/main" id="{2C1C2C28-695C-453C-A778-97697FC7C31B}"/>
              </a:ext>
            </a:extLst>
          </p:cNvPr>
          <p:cNvSpPr txBox="1"/>
          <p:nvPr/>
        </p:nvSpPr>
        <p:spPr>
          <a:xfrm>
            <a:off x="60960" y="78377"/>
            <a:ext cx="5974080" cy="6798656"/>
          </a:xfrm>
          <a:prstGeom prst="rect">
            <a:avLst/>
          </a:prstGeom>
          <a:noFill/>
        </p:spPr>
        <p:txBody>
          <a:bodyPr wrap="square">
            <a:spAutoFit/>
          </a:bodyPr>
          <a:lstStyle/>
          <a:p>
            <a:pPr algn="just" rtl="1">
              <a:lnSpc>
                <a:spcPct val="107000"/>
              </a:lnSpc>
              <a:spcAft>
                <a:spcPts val="800"/>
              </a:spcAft>
            </a:pPr>
            <a:r>
              <a:rPr lang="ar-DZ" sz="1600" b="1" dirty="0">
                <a:solidFill>
                  <a:schemeClr val="bg1"/>
                </a:solidFill>
                <a:highlight>
                  <a:srgbClr val="000080"/>
                </a:highlight>
                <a:latin typeface="Calibri" panose="020F0502020204030204" pitchFamily="34" charset="0"/>
                <a:cs typeface="+mn-cs"/>
              </a:rPr>
              <a:t>رابع عشر : مصاريف تسيير محكمة التحكيم.</a:t>
            </a:r>
            <a:endParaRPr lang="fr-FR" sz="1600" b="1" dirty="0">
              <a:solidFill>
                <a:schemeClr val="bg1"/>
              </a:solidFill>
              <a:highlight>
                <a:srgbClr val="000080"/>
              </a:highlight>
              <a:latin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تم تحديد تسبيق أولي للمصاريف المتعلقة بإجراءات تسيير محكمة التحكيم خارج أتعاب المحكمين بمبلغ (تحديده) يدفع مناصفة بين الطرفين، يتم وضعه تحت تصرف المحكمة بعد توقيع عقد التكليف بمهمة من جميع الأطراف، في أجل اقصاه (تحديد التاريخ).</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في حالة استنفاذ التسبيق الأولي خلال سير إجراءات التحكيم، تتقدم المحكمة بطلب مبلغ إضافي لتغطية مصاريف باقي إجراءات التحكيم.</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في حالة عدم استنفاد التسبيق الأولي بعد استكمال إجراءات التحكيم بصدور القرار النهائي للمحكمة، ترجع المحكمة المبلغ المتبقي من التسبيق الأولي مناصفة إلى طرفي النزاع بموجب وصل استلام موقع و مختوم من الطرف المستلم.</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في جميع الحالات تقدم المحكمة لطرفي النزاع بيان تصفية مصاريف تسيير إجراءاتها.</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endParaRPr lang="ar-DZ" sz="1600" b="1"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b="1" dirty="0">
                <a:solidFill>
                  <a:schemeClr val="bg1"/>
                </a:solidFill>
                <a:latin typeface="Calibri" panose="020F0502020204030204" pitchFamily="34" charset="0"/>
                <a:ea typeface="Calibri" panose="020F0502020204030204" pitchFamily="34" charset="0"/>
              </a:rPr>
              <a:t>ملاحظة: هذا البند يصبح بدوره بدون موضوع في حالة التحكيم التأسيسي، لأنه عمليا يحدد مركز التحكيم مبلغا جزافيا أوليا يدفعه المدعي قصد تغطية المصاريف الإدارية للتكفل بالمنازعة.</a:t>
            </a:r>
            <a:endParaRPr lang="fr-FR" sz="1600" b="1" dirty="0">
              <a:solidFill>
                <a:schemeClr val="bg1"/>
              </a:solidFill>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b="1" dirty="0">
                <a:solidFill>
                  <a:schemeClr val="bg1"/>
                </a:solidFill>
                <a:highlight>
                  <a:srgbClr val="000080"/>
                </a:highlight>
                <a:latin typeface="Calibri" panose="020F0502020204030204" pitchFamily="34" charset="0"/>
                <a:cs typeface="+mn-cs"/>
              </a:rPr>
              <a:t>خامس عشر : أحكام ختامية:</a:t>
            </a:r>
            <a:endParaRPr lang="fr-FR" sz="1600" b="1" dirty="0">
              <a:solidFill>
                <a:schemeClr val="bg1"/>
              </a:solidFill>
              <a:highlight>
                <a:srgbClr val="000080"/>
              </a:highlight>
              <a:latin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يحتفظ طرفي النزاع بحقهما في رد المحكم إذا ظهرت لاحقا أسباب جدية تبرر ذلك.</a:t>
            </a:r>
            <a:endParaRPr lang="fr-FR" sz="1600" dirty="0">
              <a:effectLst/>
              <a:latin typeface="Calibri" panose="020F0502020204030204" pitchFamily="34" charset="0"/>
              <a:ea typeface="Calibri" panose="020F0502020204030204" pitchFamily="34" charset="0"/>
              <a:cs typeface="+mn-cs"/>
            </a:endParaRPr>
          </a:p>
          <a:p>
            <a:pPr algn="just" rtl="1">
              <a:lnSpc>
                <a:spcPct val="107000"/>
              </a:lnSpc>
              <a:spcAft>
                <a:spcPts val="800"/>
              </a:spcAft>
            </a:pPr>
            <a:r>
              <a:rPr lang="ar-DZ" sz="1600" dirty="0">
                <a:effectLst/>
                <a:latin typeface="Calibri" panose="020F0502020204030204" pitchFamily="34" charset="0"/>
                <a:ea typeface="Calibri" panose="020F0502020204030204" pitchFamily="34" charset="0"/>
                <a:cs typeface="+mn-cs"/>
              </a:rPr>
              <a:t>إذا امتنع أحد الأطراف تسديد ما عليه من أتعاب المحكمين أو مصاريف إجراءات التحكيم في الآجال المحددة من طرف المحكمة يجوز لهذه الأخيرة أن تصرف النظر عن طلباته و تفصل فقط  في طلبات الطرف الذي تخلص من التزاماته المالية اتجاه المحكمة، و في هذه الحالة يلتزم الطرف الآخر بدفع تكلفة التحكيم كاملة، و تلزم المحكمة عند إصدارها للقرار </a:t>
            </a:r>
            <a:r>
              <a:rPr lang="ar-DZ" sz="1600" dirty="0" err="1">
                <a:effectLst/>
                <a:latin typeface="Calibri" panose="020F0502020204030204" pitchFamily="34" charset="0"/>
                <a:ea typeface="Calibri" panose="020F0502020204030204" pitchFamily="34" charset="0"/>
                <a:cs typeface="+mn-cs"/>
              </a:rPr>
              <a:t>التحكيمي</a:t>
            </a:r>
            <a:r>
              <a:rPr lang="ar-DZ" sz="1600" dirty="0">
                <a:effectLst/>
                <a:latin typeface="Calibri" panose="020F0502020204030204" pitchFamily="34" charset="0"/>
                <a:ea typeface="Calibri" panose="020F0502020204030204" pitchFamily="34" charset="0"/>
                <a:cs typeface="+mn-cs"/>
              </a:rPr>
              <a:t> الطرف الممتنع  بأن يدفع للطرف الآخر حصته من تكلفة التحكيم الذي امتنع عن دفعه.</a:t>
            </a:r>
            <a:endParaRPr lang="fr-FR" sz="1600" dirty="0">
              <a:effectLst/>
              <a:latin typeface="Calibri" panose="020F0502020204030204" pitchFamily="34" charset="0"/>
              <a:ea typeface="Calibri" panose="020F0502020204030204" pitchFamily="34" charset="0"/>
              <a:cs typeface="+mn-cs"/>
            </a:endParaRPr>
          </a:p>
        </p:txBody>
      </p:sp>
      <p:cxnSp>
        <p:nvCxnSpPr>
          <p:cNvPr id="9" name="Connecteur droit 8">
            <a:extLst>
              <a:ext uri="{FF2B5EF4-FFF2-40B4-BE49-F238E27FC236}">
                <a16:creationId xmlns:a16="http://schemas.microsoft.com/office/drawing/2014/main" id="{1E59E609-F45E-BAA7-5314-BE214902DEC5}"/>
              </a:ext>
            </a:extLst>
          </p:cNvPr>
          <p:cNvCxnSpPr>
            <a:cxnSpLocks/>
          </p:cNvCxnSpPr>
          <p:nvPr/>
        </p:nvCxnSpPr>
        <p:spPr>
          <a:xfrm>
            <a:off x="6096000" y="496388"/>
            <a:ext cx="0" cy="595666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985617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C9C547-E226-E1C5-7630-6A984FAB4EA6}"/>
            </a:ext>
          </a:extLst>
        </p:cNvPr>
        <p:cNvGrpSpPr/>
        <p:nvPr/>
      </p:nvGrpSpPr>
      <p:grpSpPr>
        <a:xfrm>
          <a:off x="0" y="0"/>
          <a:ext cx="0" cy="0"/>
          <a:chOff x="0" y="0"/>
          <a:chExt cx="0" cy="0"/>
        </a:xfrm>
      </p:grpSpPr>
      <p:sp>
        <p:nvSpPr>
          <p:cNvPr id="5" name="ZoneTexte 4">
            <a:extLst>
              <a:ext uri="{FF2B5EF4-FFF2-40B4-BE49-F238E27FC236}">
                <a16:creationId xmlns:a16="http://schemas.microsoft.com/office/drawing/2014/main" id="{2C1C2C28-695C-453C-A778-97697FC7C31B}"/>
              </a:ext>
            </a:extLst>
          </p:cNvPr>
          <p:cNvSpPr txBox="1"/>
          <p:nvPr/>
        </p:nvSpPr>
        <p:spPr>
          <a:xfrm>
            <a:off x="505098" y="159114"/>
            <a:ext cx="10968446" cy="4735207"/>
          </a:xfrm>
          <a:prstGeom prst="rect">
            <a:avLst/>
          </a:prstGeom>
          <a:noFill/>
        </p:spPr>
        <p:txBody>
          <a:bodyPr wrap="square">
            <a:spAutoFit/>
          </a:bodyPr>
          <a:lstStyle/>
          <a:p>
            <a:pPr algn="just" rtl="1">
              <a:lnSpc>
                <a:spcPct val="107000"/>
              </a:lnSpc>
              <a:spcAft>
                <a:spcPts val="800"/>
              </a:spcAft>
            </a:pPr>
            <a:r>
              <a:rPr lang="ar-DZ" sz="1600" dirty="0">
                <a:effectLst/>
                <a:ea typeface="Calibri" panose="020F0502020204030204" pitchFamily="34" charset="0"/>
                <a:cs typeface="+mn-cs"/>
              </a:rPr>
              <a:t>حرر هذا العقد في خمس نسخ بمدينة الجزائر بتاريخ .............</a:t>
            </a:r>
            <a:endParaRPr lang="fr-FR" sz="1600" dirty="0">
              <a:effectLst/>
              <a:ea typeface="Calibri" panose="020F0502020204030204" pitchFamily="34" charset="0"/>
              <a:cs typeface="+mn-cs"/>
            </a:endParaRPr>
          </a:p>
          <a:p>
            <a:pPr algn="just" rtl="1">
              <a:lnSpc>
                <a:spcPct val="107000"/>
              </a:lnSpc>
              <a:spcAft>
                <a:spcPts val="800"/>
              </a:spcAft>
            </a:pPr>
            <a:r>
              <a:rPr lang="ar-DZ" sz="1600" dirty="0">
                <a:effectLst/>
                <a:ea typeface="Calibri" panose="020F0502020204030204" pitchFamily="34" charset="0"/>
                <a:cs typeface="+mn-cs"/>
              </a:rPr>
              <a:t>تم توقيع هذا العقد من طرفي النزاع و أعضاء محكمة التحكيم بنفس تاريخ تحريره.</a:t>
            </a:r>
            <a:endParaRPr lang="fr-FR" sz="1600" dirty="0">
              <a:effectLst/>
              <a:ea typeface="Calibri" panose="020F0502020204030204" pitchFamily="34" charset="0"/>
              <a:cs typeface="+mn-cs"/>
            </a:endParaRPr>
          </a:p>
          <a:p>
            <a:pPr algn="just" rtl="1">
              <a:lnSpc>
                <a:spcPct val="107000"/>
              </a:lnSpc>
              <a:spcAft>
                <a:spcPts val="800"/>
              </a:spcAft>
            </a:pPr>
            <a:r>
              <a:rPr lang="ar-DZ" sz="1600" dirty="0">
                <a:effectLst/>
                <a:ea typeface="Calibri" panose="020F0502020204030204" pitchFamily="34" charset="0"/>
                <a:cs typeface="+mn-cs"/>
              </a:rPr>
              <a:t>الأطراف : </a:t>
            </a:r>
            <a:endParaRPr lang="fr-FR" sz="1600" dirty="0">
              <a:effectLst/>
              <a:ea typeface="Calibri" panose="020F0502020204030204" pitchFamily="34" charset="0"/>
              <a:cs typeface="+mn-cs"/>
            </a:endParaRPr>
          </a:p>
          <a:p>
            <a:pPr algn="just" rtl="1">
              <a:lnSpc>
                <a:spcPct val="107000"/>
              </a:lnSpc>
              <a:spcAft>
                <a:spcPts val="800"/>
              </a:spcAft>
            </a:pPr>
            <a:r>
              <a:rPr lang="ar-DZ" sz="1600" b="1" dirty="0">
                <a:effectLst/>
                <a:ea typeface="Calibri" panose="020F0502020204030204" pitchFamily="34" charset="0"/>
                <a:cs typeface="+mn-cs"/>
              </a:rPr>
              <a:t>شركة صناعة الأجور، شركة ذات مسؤولية محدودة، خاضعة للقانون الجزائري، الممثلة من طرف مسيرها السيد </a:t>
            </a:r>
            <a:r>
              <a:rPr lang="ar-DZ" sz="1600" b="1" dirty="0">
                <a:solidFill>
                  <a:schemeClr val="accent1">
                    <a:lumMod val="75000"/>
                  </a:schemeClr>
                </a:solidFill>
                <a:effectLst/>
                <a:ea typeface="Calibri" panose="020F0502020204030204" pitchFamily="34" charset="0"/>
                <a:cs typeface="+mn-cs"/>
              </a:rPr>
              <a:t>محمد</a:t>
            </a:r>
            <a:r>
              <a:rPr lang="ar-DZ" sz="1600" b="1" dirty="0">
                <a:solidFill>
                  <a:srgbClr val="FF0000"/>
                </a:solidFill>
                <a:effectLst/>
                <a:ea typeface="Calibri" panose="020F0502020204030204" pitchFamily="34" charset="0"/>
                <a:cs typeface="+mn-cs"/>
              </a:rPr>
              <a:t> </a:t>
            </a:r>
            <a:r>
              <a:rPr lang="ar-DZ" sz="1600" b="1" dirty="0">
                <a:solidFill>
                  <a:schemeClr val="accent1">
                    <a:lumMod val="75000"/>
                  </a:schemeClr>
                </a:solidFill>
                <a:effectLst/>
                <a:ea typeface="Calibri" panose="020F0502020204030204" pitchFamily="34" charset="0"/>
                <a:cs typeface="+mn-cs"/>
              </a:rPr>
              <a:t>أحمد</a:t>
            </a:r>
            <a:r>
              <a:rPr lang="ar-DZ" sz="1600" b="1" dirty="0">
                <a:effectLst/>
                <a:ea typeface="Calibri" panose="020F0502020204030204" pitchFamily="34" charset="0"/>
                <a:cs typeface="+mn-cs"/>
              </a:rPr>
              <a:t> الكائن مقره </a:t>
            </a:r>
            <a:r>
              <a:rPr lang="ar-DZ" sz="1600" b="1" dirty="0">
                <a:solidFill>
                  <a:schemeClr val="accent1">
                    <a:lumMod val="75000"/>
                  </a:schemeClr>
                </a:solidFill>
                <a:effectLst/>
                <a:ea typeface="Calibri" panose="020F0502020204030204" pitchFamily="34" charset="0"/>
                <a:cs typeface="+mn-cs"/>
              </a:rPr>
              <a:t>بالبليدة</a:t>
            </a:r>
            <a:r>
              <a:rPr lang="ar-DZ" sz="1600" b="1" dirty="0">
                <a:effectLst/>
                <a:ea typeface="Calibri" panose="020F0502020204030204" pitchFamily="34" charset="0"/>
                <a:cs typeface="+mn-cs"/>
              </a:rPr>
              <a:t>.</a:t>
            </a:r>
            <a:endParaRPr lang="fr-FR" sz="1600" dirty="0">
              <a:effectLst/>
              <a:ea typeface="Calibri" panose="020F0502020204030204" pitchFamily="34" charset="0"/>
              <a:cs typeface="+mn-cs"/>
            </a:endParaRPr>
          </a:p>
          <a:p>
            <a:pPr algn="just" rtl="1">
              <a:lnSpc>
                <a:spcPct val="107000"/>
              </a:lnSpc>
              <a:spcAft>
                <a:spcPts val="800"/>
              </a:spcAft>
            </a:pPr>
            <a:r>
              <a:rPr lang="ar-DZ" sz="1600" b="1" dirty="0">
                <a:effectLst/>
                <a:ea typeface="Calibri" panose="020F0502020204030204" pitchFamily="34" charset="0"/>
                <a:cs typeface="+mn-cs"/>
              </a:rPr>
              <a:t>                                                    </a:t>
            </a:r>
            <a:endParaRPr lang="fr-FR" sz="1600" b="1" dirty="0">
              <a:effectLst/>
              <a:ea typeface="Calibri" panose="020F0502020204030204" pitchFamily="34" charset="0"/>
              <a:cs typeface="+mn-cs"/>
            </a:endParaRPr>
          </a:p>
          <a:p>
            <a:pPr algn="ctr" rtl="1">
              <a:lnSpc>
                <a:spcPct val="107000"/>
              </a:lnSpc>
              <a:spcAft>
                <a:spcPts val="800"/>
              </a:spcAft>
            </a:pPr>
            <a:r>
              <a:rPr lang="ar-DZ" sz="1600" b="1" dirty="0">
                <a:effectLst/>
                <a:ea typeface="Calibri" panose="020F0502020204030204" pitchFamily="34" charset="0"/>
                <a:cs typeface="+mn-cs"/>
              </a:rPr>
              <a:t>   و</a:t>
            </a:r>
            <a:endParaRPr lang="fr-FR" sz="1600" b="1" dirty="0">
              <a:effectLst/>
              <a:ea typeface="Calibri" panose="020F0502020204030204" pitchFamily="34" charset="0"/>
              <a:cs typeface="+mn-cs"/>
            </a:endParaRPr>
          </a:p>
          <a:p>
            <a:pPr algn="just" rtl="1">
              <a:lnSpc>
                <a:spcPct val="107000"/>
              </a:lnSpc>
              <a:spcAft>
                <a:spcPts val="800"/>
              </a:spcAft>
            </a:pPr>
            <a:endParaRPr lang="fr-FR" sz="1600" dirty="0">
              <a:effectLst/>
              <a:ea typeface="Calibri" panose="020F0502020204030204" pitchFamily="34" charset="0"/>
              <a:cs typeface="+mn-cs"/>
            </a:endParaRPr>
          </a:p>
          <a:p>
            <a:pPr algn="just" rtl="1">
              <a:lnSpc>
                <a:spcPct val="107000"/>
              </a:lnSpc>
              <a:spcAft>
                <a:spcPts val="800"/>
              </a:spcAft>
            </a:pPr>
            <a:r>
              <a:rPr lang="ar-DZ" sz="1600" b="1" dirty="0">
                <a:effectLst/>
                <a:ea typeface="Calibri" panose="020F0502020204030204" pitchFamily="34" charset="0"/>
                <a:cs typeface="+mn-cs"/>
              </a:rPr>
              <a:t>الشركة ذات الأسهم </a:t>
            </a:r>
            <a:r>
              <a:rPr lang="ar-DZ" sz="1600" b="1" dirty="0">
                <a:solidFill>
                  <a:schemeClr val="accent1">
                    <a:lumMod val="75000"/>
                  </a:schemeClr>
                </a:solidFill>
                <a:effectLst/>
                <a:ea typeface="Calibri" panose="020F0502020204030204" pitchFamily="34" charset="0"/>
                <a:cs typeface="+mn-cs"/>
              </a:rPr>
              <a:t>ميتال </a:t>
            </a:r>
            <a:r>
              <a:rPr lang="ar-DZ" sz="1600" b="1" dirty="0" err="1">
                <a:solidFill>
                  <a:schemeClr val="accent1">
                    <a:lumMod val="75000"/>
                  </a:schemeClr>
                </a:solidFill>
                <a:effectLst/>
                <a:ea typeface="Calibri" panose="020F0502020204030204" pitchFamily="34" charset="0"/>
                <a:cs typeface="+mn-cs"/>
              </a:rPr>
              <a:t>سرتيما</a:t>
            </a:r>
            <a:r>
              <a:rPr lang="ar-DZ" sz="1600" b="1" dirty="0">
                <a:effectLst/>
                <a:ea typeface="Calibri" panose="020F0502020204030204" pitchFamily="34" charset="0"/>
                <a:cs typeface="+mn-cs"/>
              </a:rPr>
              <a:t>، خاضعة للقانون البرتغالي، ممثلة بالسيد </a:t>
            </a:r>
            <a:r>
              <a:rPr lang="ar-DZ" sz="1600" b="1" dirty="0">
                <a:solidFill>
                  <a:schemeClr val="accent1">
                    <a:lumMod val="75000"/>
                  </a:schemeClr>
                </a:solidFill>
                <a:effectLst/>
                <a:ea typeface="Calibri" panose="020F0502020204030204" pitchFamily="34" charset="0"/>
                <a:cs typeface="+mn-cs"/>
              </a:rPr>
              <a:t>الان </a:t>
            </a:r>
            <a:r>
              <a:rPr lang="ar-DZ" sz="1600" b="1" dirty="0" err="1">
                <a:solidFill>
                  <a:schemeClr val="accent1">
                    <a:lumMod val="75000"/>
                  </a:schemeClr>
                </a:solidFill>
                <a:effectLst/>
                <a:ea typeface="Calibri" panose="020F0502020204030204" pitchFamily="34" charset="0"/>
                <a:cs typeface="+mn-cs"/>
              </a:rPr>
              <a:t>باريار</a:t>
            </a:r>
            <a:r>
              <a:rPr lang="ar-DZ" sz="1600" b="1" dirty="0">
                <a:solidFill>
                  <a:schemeClr val="accent1">
                    <a:lumMod val="75000"/>
                  </a:schemeClr>
                </a:solidFill>
                <a:effectLst/>
                <a:ea typeface="Calibri" panose="020F0502020204030204" pitchFamily="34" charset="0"/>
                <a:cs typeface="+mn-cs"/>
              </a:rPr>
              <a:t> </a:t>
            </a:r>
            <a:r>
              <a:rPr lang="ar-DZ" sz="1600" b="1" dirty="0">
                <a:effectLst/>
                <a:ea typeface="Calibri" panose="020F0502020204030204" pitchFamily="34" charset="0"/>
                <a:cs typeface="+mn-cs"/>
              </a:rPr>
              <a:t>الرئيس المدير العام الكائن مقرها الاجتماعي لشبونة البرتغال.</a:t>
            </a:r>
            <a:endParaRPr lang="fr-FR" sz="1600" dirty="0">
              <a:effectLst/>
              <a:ea typeface="Calibri" panose="020F0502020204030204" pitchFamily="34" charset="0"/>
              <a:cs typeface="+mn-cs"/>
            </a:endParaRPr>
          </a:p>
          <a:p>
            <a:pPr algn="just" rtl="1">
              <a:lnSpc>
                <a:spcPct val="107000"/>
              </a:lnSpc>
              <a:spcAft>
                <a:spcPts val="800"/>
              </a:spcAft>
            </a:pPr>
            <a:r>
              <a:rPr lang="ar-DZ" sz="1600" b="1" dirty="0">
                <a:effectLst/>
                <a:ea typeface="Calibri" panose="020F0502020204030204" pitchFamily="34" charset="0"/>
                <a:cs typeface="+mn-cs"/>
              </a:rPr>
              <a:t>محكمة التحكيم :</a:t>
            </a:r>
            <a:endParaRPr lang="fr-FR" sz="1600" b="1" dirty="0">
              <a:effectLst/>
              <a:ea typeface="Calibri" panose="020F0502020204030204" pitchFamily="34" charset="0"/>
              <a:cs typeface="+mn-cs"/>
            </a:endParaRPr>
          </a:p>
          <a:p>
            <a:pPr algn="just" rtl="1">
              <a:lnSpc>
                <a:spcPct val="107000"/>
              </a:lnSpc>
              <a:spcAft>
                <a:spcPts val="800"/>
              </a:spcAft>
            </a:pPr>
            <a:endParaRPr lang="fr-FR" sz="1600" dirty="0">
              <a:effectLst/>
              <a:ea typeface="Calibri" panose="020F0502020204030204" pitchFamily="34" charset="0"/>
              <a:cs typeface="+mn-cs"/>
            </a:endParaRPr>
          </a:p>
          <a:p>
            <a:pPr algn="just" rtl="1">
              <a:lnSpc>
                <a:spcPct val="107000"/>
              </a:lnSpc>
              <a:spcAft>
                <a:spcPts val="800"/>
              </a:spcAft>
            </a:pPr>
            <a:r>
              <a:rPr lang="ar-DZ" sz="1600" dirty="0">
                <a:effectLst/>
                <a:ea typeface="Calibri" panose="020F0502020204030204" pitchFamily="34" charset="0"/>
                <a:cs typeface="+mn-cs"/>
              </a:rPr>
              <a:t>السيد (تحديد الاسم) محكم رئيس المحكمة .......</a:t>
            </a:r>
            <a:endParaRPr lang="fr-FR" sz="1600" dirty="0">
              <a:effectLst/>
              <a:ea typeface="Calibri" panose="020F0502020204030204" pitchFamily="34" charset="0"/>
              <a:cs typeface="+mn-cs"/>
            </a:endParaRPr>
          </a:p>
          <a:p>
            <a:pPr algn="just" rtl="1">
              <a:lnSpc>
                <a:spcPct val="107000"/>
              </a:lnSpc>
              <a:spcAft>
                <a:spcPts val="800"/>
              </a:spcAft>
            </a:pPr>
            <a:r>
              <a:rPr lang="ar-DZ" sz="1600" dirty="0">
                <a:effectLst/>
                <a:ea typeface="Calibri" panose="020F0502020204030204" pitchFamily="34" charset="0"/>
                <a:cs typeface="+mn-cs"/>
              </a:rPr>
              <a:t>السيد (تحديد الاسم) محكم عضو المحكمة ..........</a:t>
            </a:r>
            <a:endParaRPr lang="fr-FR" sz="1600" dirty="0">
              <a:effectLst/>
              <a:ea typeface="Calibri" panose="020F0502020204030204" pitchFamily="34" charset="0"/>
              <a:cs typeface="+mn-cs"/>
            </a:endParaRPr>
          </a:p>
          <a:p>
            <a:pPr algn="just" rtl="1">
              <a:lnSpc>
                <a:spcPct val="107000"/>
              </a:lnSpc>
              <a:spcAft>
                <a:spcPts val="800"/>
              </a:spcAft>
            </a:pPr>
            <a:r>
              <a:rPr lang="ar-DZ" sz="1600" dirty="0">
                <a:effectLst/>
                <a:ea typeface="Calibri" panose="020F0502020204030204" pitchFamily="34" charset="0"/>
                <a:cs typeface="+mn-cs"/>
              </a:rPr>
              <a:t>السيد (تحديد الاسم) محكم عضو المحكمة ..........</a:t>
            </a:r>
            <a:endParaRPr lang="fr-FR" sz="1600" dirty="0">
              <a:effectLst/>
              <a:ea typeface="Calibri" panose="020F0502020204030204" pitchFamily="34" charset="0"/>
              <a:cs typeface="+mn-cs"/>
            </a:endParaRPr>
          </a:p>
        </p:txBody>
      </p:sp>
    </p:spTree>
    <p:extLst>
      <p:ext uri="{BB962C8B-B14F-4D97-AF65-F5344CB8AC3E}">
        <p14:creationId xmlns:p14="http://schemas.microsoft.com/office/powerpoint/2010/main" val="42007400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250</TotalTime>
  <Words>2195</Words>
  <Application>Microsoft Office PowerPoint</Application>
  <PresentationFormat>Grand écran</PresentationFormat>
  <Paragraphs>122</Paragraphs>
  <Slides>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7</vt:i4>
      </vt:variant>
    </vt:vector>
  </HeadingPairs>
  <TitlesOfParts>
    <vt:vector size="11" baseType="lpstr">
      <vt:lpstr>Arial</vt:lpstr>
      <vt:lpstr>Calibri</vt:lpstr>
      <vt:lpstr>Calibri Light</vt:lpstr>
      <vt:lpstr>Thème Office</vt:lpstr>
      <vt:lpstr>تحكيم خاص   بين </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تحكيم خاص   بين</dc:title>
  <dc:creator>Walid Bey</dc:creator>
  <cp:lastModifiedBy>Noureddine BENCHEIKH</cp:lastModifiedBy>
  <cp:revision>5</cp:revision>
  <dcterms:created xsi:type="dcterms:W3CDTF">2024-02-29T15:46:58Z</dcterms:created>
  <dcterms:modified xsi:type="dcterms:W3CDTF">2024-03-01T19:02:13Z</dcterms:modified>
</cp:coreProperties>
</file>