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5" autoAdjust="0"/>
    <p:restoredTop sz="94662" autoAdjust="0"/>
  </p:normalViewPr>
  <p:slideViewPr>
    <p:cSldViewPr>
      <p:cViewPr varScale="1">
        <p:scale>
          <a:sx n="85" d="100"/>
          <a:sy n="85" d="100"/>
        </p:scale>
        <p:origin x="-78"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162298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56420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47083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207483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212504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138647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68425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114937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81158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410817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D90DB56-EB28-471F-9625-C66601DDA617}"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389600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0DB56-EB28-471F-9625-C66601DDA617}" type="datetimeFigureOut">
              <a:rPr lang="fr-FR" smtClean="0"/>
              <a:pPr/>
              <a:t>04/03/2024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94066-9840-44AD-AB55-C84B4887D5F3}" type="slidenum">
              <a:rPr lang="fr-FR" smtClean="0"/>
              <a:pPr/>
              <a:t>‹N°›</a:t>
            </a:fld>
            <a:endParaRPr lang="fr-FR"/>
          </a:p>
        </p:txBody>
      </p:sp>
    </p:spTree>
    <p:extLst>
      <p:ext uri="{BB962C8B-B14F-4D97-AF65-F5344CB8AC3E}">
        <p14:creationId xmlns:p14="http://schemas.microsoft.com/office/powerpoint/2010/main" xmlns="" val="3270169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27.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_Microsoft_Office_Word1.docx"/><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188640"/>
            <a:ext cx="5022304" cy="1323439"/>
          </a:xfrm>
          <a:prstGeom prst="rect">
            <a:avLst/>
          </a:prstGeom>
        </p:spPr>
        <p:txBody>
          <a:bodyPr wrap="square">
            <a:spAutoFit/>
          </a:bodyPr>
          <a:lstStyle/>
          <a:p>
            <a:pPr algn="ctr"/>
            <a:r>
              <a:rPr lang="ar-DZ" sz="2000" b="1" u="sng" dirty="0">
                <a:solidFill>
                  <a:schemeClr val="tx2">
                    <a:lumMod val="60000"/>
                    <a:lumOff val="40000"/>
                  </a:schemeClr>
                </a:solidFill>
                <a:cs typeface="+mj-cs"/>
              </a:rPr>
              <a:t>الجمهورية الجزائرية الديمقراطية الشعبية</a:t>
            </a:r>
            <a:endParaRPr lang="fr-FR" sz="2000" dirty="0">
              <a:solidFill>
                <a:schemeClr val="tx2">
                  <a:lumMod val="60000"/>
                  <a:lumOff val="40000"/>
                </a:schemeClr>
              </a:solidFill>
              <a:cs typeface="+mj-cs"/>
            </a:endParaRPr>
          </a:p>
          <a:p>
            <a:pPr algn="ctr"/>
            <a:r>
              <a:rPr lang="ar-DZ" sz="2000" b="1" u="sng" dirty="0">
                <a:solidFill>
                  <a:schemeClr val="tx2">
                    <a:lumMod val="60000"/>
                    <a:lumOff val="40000"/>
                  </a:schemeClr>
                </a:solidFill>
                <a:cs typeface="+mj-cs"/>
              </a:rPr>
              <a:t>وزارة العدل</a:t>
            </a:r>
            <a:endParaRPr lang="fr-FR" sz="2000" dirty="0">
              <a:solidFill>
                <a:schemeClr val="tx2">
                  <a:lumMod val="60000"/>
                  <a:lumOff val="40000"/>
                </a:schemeClr>
              </a:solidFill>
              <a:cs typeface="+mj-cs"/>
            </a:endParaRPr>
          </a:p>
          <a:p>
            <a:pPr algn="ctr"/>
            <a:r>
              <a:rPr lang="ar-DZ" sz="2000" b="1" dirty="0">
                <a:solidFill>
                  <a:schemeClr val="tx2">
                    <a:lumMod val="60000"/>
                    <a:lumOff val="40000"/>
                  </a:schemeClr>
                </a:solidFill>
                <a:cs typeface="+mj-cs"/>
              </a:rPr>
              <a:t> </a:t>
            </a:r>
            <a:endParaRPr lang="fr-FR" sz="2000" dirty="0">
              <a:solidFill>
                <a:schemeClr val="tx2">
                  <a:lumMod val="60000"/>
                  <a:lumOff val="40000"/>
                </a:schemeClr>
              </a:solidFill>
              <a:cs typeface="+mj-cs"/>
            </a:endParaRPr>
          </a:p>
          <a:p>
            <a:pPr algn="ctr"/>
            <a:r>
              <a:rPr lang="ar-DZ" sz="2000" b="1" u="sng" dirty="0">
                <a:solidFill>
                  <a:schemeClr val="tx2">
                    <a:lumMod val="60000"/>
                    <a:lumOff val="40000"/>
                  </a:schemeClr>
                </a:solidFill>
                <a:cs typeface="+mj-cs"/>
              </a:rPr>
              <a:t>مجلس قضاء </a:t>
            </a:r>
            <a:r>
              <a:rPr lang="ar-DZ" sz="2000" b="1" u="sng" dirty="0" err="1" smtClean="0">
                <a:solidFill>
                  <a:schemeClr val="tx2">
                    <a:lumMod val="60000"/>
                    <a:lumOff val="40000"/>
                  </a:schemeClr>
                </a:solidFill>
                <a:cs typeface="+mj-cs"/>
              </a:rPr>
              <a:t>سطيف</a:t>
            </a:r>
            <a:endParaRPr lang="fr-FR" sz="2000" dirty="0">
              <a:solidFill>
                <a:schemeClr val="tx2">
                  <a:lumMod val="60000"/>
                  <a:lumOff val="40000"/>
                </a:schemeClr>
              </a:solidFill>
              <a:cs typeface="+mj-cs"/>
            </a:endParaRPr>
          </a:p>
        </p:txBody>
      </p:sp>
      <p:sp>
        <p:nvSpPr>
          <p:cNvPr id="8" name="Rectangle 7"/>
          <p:cNvSpPr/>
          <p:nvPr/>
        </p:nvSpPr>
        <p:spPr>
          <a:xfrm>
            <a:off x="7308304" y="1665968"/>
            <a:ext cx="1301959" cy="369332"/>
          </a:xfrm>
          <a:prstGeom prst="rect">
            <a:avLst/>
          </a:prstGeom>
        </p:spPr>
        <p:txBody>
          <a:bodyPr wrap="none">
            <a:spAutoFit/>
          </a:bodyPr>
          <a:lstStyle/>
          <a:p>
            <a:r>
              <a:rPr lang="ar-DZ" b="1" dirty="0" smtClean="0">
                <a:cs typeface="+mj-cs"/>
              </a:rPr>
              <a:t>مداخلة بعنوان:</a:t>
            </a:r>
            <a:endParaRPr lang="fr-FR" b="1" dirty="0">
              <a:cs typeface="+mj-cs"/>
            </a:endParaRPr>
          </a:p>
        </p:txBody>
      </p:sp>
      <p:sp>
        <p:nvSpPr>
          <p:cNvPr id="9" name="Ruban vers le haut 8"/>
          <p:cNvSpPr/>
          <p:nvPr/>
        </p:nvSpPr>
        <p:spPr>
          <a:xfrm>
            <a:off x="1085850" y="2492896"/>
            <a:ext cx="6972300" cy="1647825"/>
          </a:xfrm>
          <a:prstGeom prst="ribbon2">
            <a:avLst>
              <a:gd name="adj1" fmla="val 16667"/>
              <a:gd name="adj2" fmla="val 73243"/>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ar-DZ" sz="2200" b="1" i="1" u="none" strike="noStrike" kern="0" cap="none" spc="0" normalizeH="0" baseline="0" noProof="0" dirty="0">
                <a:ln>
                  <a:noFill/>
                </a:ln>
                <a:solidFill>
                  <a:sysClr val="windowText" lastClr="000000"/>
                </a:solidFill>
                <a:effectLst/>
                <a:uLnTx/>
                <a:uFillTx/>
                <a:latin typeface="Calibri"/>
                <a:ea typeface="Calibri"/>
                <a:cs typeface="Sakkal Majalla"/>
              </a:rPr>
              <a:t>ا</a:t>
            </a:r>
            <a:r>
              <a:rPr kumimoji="0" lang="ar-DZ" sz="2600" b="1" i="1" u="none" strike="noStrike" kern="0" cap="none" spc="0" normalizeH="0" baseline="0" noProof="0" dirty="0">
                <a:ln>
                  <a:noFill/>
                </a:ln>
                <a:solidFill>
                  <a:sysClr val="windowText" lastClr="000000"/>
                </a:solidFill>
                <a:effectLst/>
                <a:uLnTx/>
                <a:uFillTx/>
                <a:latin typeface="Calibri"/>
                <a:ea typeface="Calibri"/>
                <a:cs typeface="Sakkal Majalla"/>
              </a:rPr>
              <a:t>لنظام القانوني و التسيير المستدام المطبق على </a:t>
            </a:r>
            <a:r>
              <a:rPr kumimoji="0" lang="ar-DZ" sz="2600" b="1" i="1" u="none" strike="noStrike" kern="0" cap="none" spc="0" normalizeH="0" baseline="0" noProof="0" dirty="0" smtClean="0">
                <a:ln>
                  <a:noFill/>
                </a:ln>
                <a:solidFill>
                  <a:sysClr val="windowText" lastClr="000000"/>
                </a:solidFill>
                <a:effectLst/>
                <a:uLnTx/>
                <a:uFillTx/>
                <a:latin typeface="Calibri"/>
                <a:ea typeface="Calibri"/>
                <a:cs typeface="Sakkal Majalla"/>
              </a:rPr>
              <a:t>إدارة أراضي </a:t>
            </a:r>
            <a:r>
              <a:rPr kumimoji="0" lang="ar-DZ" sz="2600" b="1" i="1" u="none" strike="noStrike" kern="0" cap="none" spc="0" normalizeH="0" baseline="0" noProof="0" dirty="0">
                <a:ln>
                  <a:noFill/>
                </a:ln>
                <a:solidFill>
                  <a:sysClr val="windowText" lastClr="000000"/>
                </a:solidFill>
                <a:effectLst/>
                <a:uLnTx/>
                <a:uFillTx/>
                <a:latin typeface="Calibri"/>
                <a:ea typeface="Calibri"/>
                <a:cs typeface="Sakkal Majalla"/>
              </a:rPr>
              <a:t>الملك العمومي الغابي </a:t>
            </a:r>
            <a:endParaRPr kumimoji="0" lang="fr-FR"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10" name="Rectangle 9"/>
          <p:cNvSpPr/>
          <p:nvPr/>
        </p:nvSpPr>
        <p:spPr>
          <a:xfrm>
            <a:off x="2143108" y="5000636"/>
            <a:ext cx="4714892" cy="1631216"/>
          </a:xfrm>
          <a:prstGeom prst="rect">
            <a:avLst/>
          </a:prstGeom>
        </p:spPr>
        <p:txBody>
          <a:bodyPr wrap="square">
            <a:spAutoFit/>
          </a:bodyPr>
          <a:lstStyle/>
          <a:p>
            <a:pPr algn="ctr"/>
            <a:r>
              <a:rPr lang="ar-DZ" sz="2000" b="1" dirty="0" smtClean="0">
                <a:solidFill>
                  <a:schemeClr val="tx2">
                    <a:lumMod val="75000"/>
                  </a:schemeClr>
                </a:solidFill>
                <a:cs typeface="+mj-cs"/>
              </a:rPr>
              <a:t>من اعداد السيد </a:t>
            </a:r>
            <a:r>
              <a:rPr lang="ar-DZ" sz="2000" dirty="0" smtClean="0">
                <a:solidFill>
                  <a:schemeClr val="tx2">
                    <a:lumMod val="75000"/>
                  </a:schemeClr>
                </a:solidFill>
              </a:rPr>
              <a:t>:</a:t>
            </a:r>
          </a:p>
          <a:p>
            <a:r>
              <a:rPr lang="ar-DZ" sz="2000" b="1" dirty="0" smtClean="0">
                <a:solidFill>
                  <a:schemeClr val="tx2">
                    <a:lumMod val="75000"/>
                  </a:schemeClr>
                </a:solidFill>
                <a:effectLst>
                  <a:outerShdw blurRad="38100" dist="38100" dir="2700000" algn="tl">
                    <a:srgbClr val="000000">
                      <a:alpha val="43137"/>
                    </a:srgbClr>
                  </a:outerShdw>
                </a:effectLst>
                <a:cs typeface="+mj-cs"/>
              </a:rPr>
              <a:t>صديقي كمـــــال وكيل الجمهورية لدى محكمة عين أزال</a:t>
            </a:r>
            <a:endParaRPr lang="fr-FR" sz="2000" b="1" dirty="0" smtClean="0">
              <a:solidFill>
                <a:schemeClr val="tx2">
                  <a:lumMod val="75000"/>
                </a:schemeClr>
              </a:solidFill>
              <a:effectLst>
                <a:outerShdw blurRad="38100" dist="38100" dir="2700000" algn="tl">
                  <a:srgbClr val="000000">
                    <a:alpha val="43137"/>
                  </a:srgbClr>
                </a:outerShdw>
              </a:effectLst>
              <a:cs typeface="+mj-cs"/>
            </a:endParaRPr>
          </a:p>
          <a:p>
            <a:endParaRPr lang="fr-FR" sz="2000" b="1" dirty="0" smtClean="0">
              <a:solidFill>
                <a:schemeClr val="tx2">
                  <a:lumMod val="75000"/>
                </a:schemeClr>
              </a:solidFill>
              <a:cs typeface="+mj-cs"/>
            </a:endParaRPr>
          </a:p>
          <a:p>
            <a:endParaRPr lang="fr-FR" sz="2000" b="1" dirty="0" smtClean="0">
              <a:solidFill>
                <a:schemeClr val="tx2">
                  <a:lumMod val="75000"/>
                </a:schemeClr>
              </a:solidFill>
              <a:cs typeface="+mj-cs"/>
            </a:endParaRPr>
          </a:p>
          <a:p>
            <a:endParaRPr lang="ar-DZ" sz="2000" b="1" dirty="0">
              <a:solidFill>
                <a:schemeClr val="tx2">
                  <a:lumMod val="75000"/>
                </a:schemeClr>
              </a:solidFill>
              <a:cs typeface="+mj-cs"/>
            </a:endParaRPr>
          </a:p>
        </p:txBody>
      </p:sp>
      <p:pic>
        <p:nvPicPr>
          <p:cNvPr id="6" name="Picture 5" descr="Algerie"/>
          <p:cNvPicPr>
            <a:picLocks noChangeAspect="1" noChangeArrowheads="1" noCrop="1"/>
          </p:cNvPicPr>
          <p:nvPr/>
        </p:nvPicPr>
        <p:blipFill>
          <a:blip r:embed="rId2"/>
          <a:srcRect/>
          <a:stretch>
            <a:fillRect/>
          </a:stretch>
        </p:blipFill>
        <p:spPr bwMode="auto">
          <a:xfrm>
            <a:off x="7286644" y="0"/>
            <a:ext cx="1643074" cy="1376406"/>
          </a:xfrm>
          <a:prstGeom prst="rect">
            <a:avLst/>
          </a:prstGeom>
          <a:noFill/>
          <a:ln w="9525">
            <a:noFill/>
            <a:miter lim="800000"/>
            <a:headEnd/>
            <a:tailEnd/>
          </a:ln>
        </p:spPr>
      </p:pic>
      <p:pic>
        <p:nvPicPr>
          <p:cNvPr id="7" name="Image 6" descr="f2.png"/>
          <p:cNvPicPr>
            <a:picLocks noChangeAspect="1"/>
          </p:cNvPicPr>
          <p:nvPr/>
        </p:nvPicPr>
        <p:blipFill>
          <a:blip r:embed="rId3"/>
          <a:srcRect/>
          <a:stretch>
            <a:fillRect/>
          </a:stretch>
        </p:blipFill>
        <p:spPr bwMode="auto">
          <a:xfrm>
            <a:off x="285750" y="142875"/>
            <a:ext cx="1838325" cy="1701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241" name="Rectangle 1"/>
          <p:cNvSpPr>
            <a:spLocks noChangeArrowheads="1"/>
          </p:cNvSpPr>
          <p:nvPr/>
        </p:nvSpPr>
        <p:spPr bwMode="auto">
          <a:xfrm>
            <a:off x="785786" y="5929330"/>
            <a:ext cx="685804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يوم الأربعاء 06/03/2024</a:t>
            </a:r>
            <a:endParaRPr kumimoji="0" lang="en-US" sz="18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11" name="Image 10" descr="images (1).jpeg"/>
          <p:cNvPicPr>
            <a:picLocks noChangeAspect="1"/>
          </p:cNvPicPr>
          <p:nvPr/>
        </p:nvPicPr>
        <p:blipFill>
          <a:blip r:embed="rId4"/>
          <a:stretch>
            <a:fillRect/>
          </a:stretch>
        </p:blipFill>
        <p:spPr>
          <a:xfrm>
            <a:off x="6929454" y="4429132"/>
            <a:ext cx="1585918" cy="2062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descr="images (2).jpeg"/>
          <p:cNvPicPr>
            <a:picLocks noChangeAspect="1"/>
          </p:cNvPicPr>
          <p:nvPr/>
        </p:nvPicPr>
        <p:blipFill>
          <a:blip r:embed="rId5"/>
          <a:stretch>
            <a:fillRect/>
          </a:stretch>
        </p:blipFill>
        <p:spPr>
          <a:xfrm>
            <a:off x="428596" y="4286256"/>
            <a:ext cx="1371604" cy="2061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41863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14290"/>
            <a:ext cx="8143900" cy="1846659"/>
          </a:xfrm>
          <a:prstGeom prst="rect">
            <a:avLst/>
          </a:prstGeom>
        </p:spPr>
        <p:txBody>
          <a:bodyPr wrap="square">
            <a:spAutoFit/>
          </a:bodyPr>
          <a:lstStyle/>
          <a:p>
            <a:pPr algn="r"/>
            <a:r>
              <a:rPr lang="ar-DZ" dirty="0" smtClean="0"/>
              <a:t>	</a:t>
            </a:r>
            <a:r>
              <a:rPr lang="ar-DZ" u="sng" dirty="0" smtClean="0">
                <a:solidFill>
                  <a:schemeClr val="tx2">
                    <a:lumMod val="60000"/>
                    <a:lumOff val="40000"/>
                  </a:schemeClr>
                </a:solidFill>
              </a:rPr>
              <a:t>3.</a:t>
            </a:r>
            <a:r>
              <a:rPr lang="ar-DZ" b="1" u="sng" dirty="0" smtClean="0">
                <a:solidFill>
                  <a:schemeClr val="accent1">
                    <a:lumMod val="75000"/>
                  </a:schemeClr>
                </a:solidFill>
                <a:cs typeface="+mj-cs"/>
              </a:rPr>
              <a:t>التصريح بالمنفعة العمومية</a:t>
            </a:r>
          </a:p>
          <a:p>
            <a:pPr algn="r">
              <a:lnSpc>
                <a:spcPct val="150000"/>
              </a:lnSpc>
            </a:pPr>
            <a:r>
              <a:rPr lang="ar-DZ" sz="1600" dirty="0" smtClean="0">
                <a:cs typeface="+mj-cs"/>
              </a:rPr>
              <a:t>إن أسلوب نزع الملكية من اجل المنفعة العامة هو أسلوب من أساليب الإدارة لتحقيق الفائدة العامة و وفقا للمادة 02 من القانون 91/11 المتعلق بنزع الملكية من أجل المنفعة العامة فإن نزع الملكية من أجل المنفعة العامة هي طريقة استثنائية لاكتساب املاك أو حقوق عقارية , و هو عبارة عن امتياز من امتيازات السلطة العامة تجبر بواسطتها الدولة  أيا كان على التنازل لها عن ملكة عقارة بهدف تحقيق منفعة عامة مقابل تعويض عادل و بالرجوع للمادة 30 من هدا القانون يصرح بالمنفعة العمومية</a:t>
            </a:r>
            <a:endParaRPr lang="ar-DZ" sz="1600" dirty="0">
              <a:cs typeface="+mj-cs"/>
            </a:endParaRPr>
          </a:p>
        </p:txBody>
      </p:sp>
      <p:sp>
        <p:nvSpPr>
          <p:cNvPr id="3" name="Rectangle 2"/>
          <p:cNvSpPr/>
          <p:nvPr/>
        </p:nvSpPr>
        <p:spPr>
          <a:xfrm>
            <a:off x="2699792" y="2035299"/>
            <a:ext cx="5958408" cy="369332"/>
          </a:xfrm>
          <a:prstGeom prst="rect">
            <a:avLst/>
          </a:prstGeom>
        </p:spPr>
        <p:txBody>
          <a:bodyPr wrap="square">
            <a:spAutoFit/>
          </a:bodyPr>
          <a:lstStyle/>
          <a:p>
            <a:pPr marL="742950" lvl="1" indent="-285750" algn="l" rtl="1">
              <a:buFont typeface="Wingdings" pitchFamily="2" charset="2"/>
              <a:buChar char="v"/>
            </a:pPr>
            <a:r>
              <a:rPr lang="ar-DZ" b="1" dirty="0" smtClean="0">
                <a:cs typeface="+mj-cs"/>
              </a:rPr>
              <a:t>	الأشغال و أعمال التهيئة المنجزة داخل الأملاك العمومية الغابية.</a:t>
            </a:r>
            <a:endParaRPr lang="fr-FR" b="1" dirty="0">
              <a:cs typeface="+mj-cs"/>
            </a:endParaRPr>
          </a:p>
        </p:txBody>
      </p:sp>
      <p:sp>
        <p:nvSpPr>
          <p:cNvPr id="4" name="Rectangle 3"/>
          <p:cNvSpPr/>
          <p:nvPr/>
        </p:nvSpPr>
        <p:spPr>
          <a:xfrm>
            <a:off x="2699792" y="2404631"/>
            <a:ext cx="5697760" cy="369332"/>
          </a:xfrm>
          <a:prstGeom prst="rect">
            <a:avLst/>
          </a:prstGeom>
        </p:spPr>
        <p:txBody>
          <a:bodyPr wrap="square">
            <a:spAutoFit/>
          </a:bodyPr>
          <a:lstStyle/>
          <a:p>
            <a:pPr marL="285750" indent="-285750" algn="l" rtl="1">
              <a:buFont typeface="Wingdings" pitchFamily="2" charset="2"/>
              <a:buChar char="v"/>
            </a:pPr>
            <a:r>
              <a:rPr lang="ar-DZ" b="1" dirty="0" err="1" smtClean="0">
                <a:cs typeface="+mj-cs"/>
              </a:rPr>
              <a:t>التهيئات</a:t>
            </a:r>
            <a:r>
              <a:rPr lang="ar-DZ" b="1" dirty="0" smtClean="0">
                <a:cs typeface="+mj-cs"/>
              </a:rPr>
              <a:t> و التجهيزات الموجهة لضمان حماية و/أو استفادة الغابات</a:t>
            </a:r>
            <a:endParaRPr lang="fr-FR" b="1" dirty="0">
              <a:cs typeface="+mj-cs"/>
            </a:endParaRPr>
          </a:p>
        </p:txBody>
      </p:sp>
      <p:sp>
        <p:nvSpPr>
          <p:cNvPr id="5" name="Rectangle 4"/>
          <p:cNvSpPr/>
          <p:nvPr/>
        </p:nvSpPr>
        <p:spPr>
          <a:xfrm>
            <a:off x="486296" y="2804726"/>
            <a:ext cx="7632848" cy="923330"/>
          </a:xfrm>
          <a:prstGeom prst="rect">
            <a:avLst/>
          </a:prstGeom>
        </p:spPr>
        <p:txBody>
          <a:bodyPr wrap="square">
            <a:spAutoFit/>
          </a:bodyPr>
          <a:lstStyle/>
          <a:p>
            <a:pPr marL="285750" indent="-285750" algn="r" rtl="1">
              <a:buFont typeface="Wingdings" pitchFamily="2" charset="2"/>
              <a:buChar char="v"/>
            </a:pPr>
            <a:r>
              <a:rPr lang="ar-DZ" b="1" dirty="0" err="1" smtClean="0">
                <a:cs typeface="+mj-cs"/>
              </a:rPr>
              <a:t>التهيئات</a:t>
            </a:r>
            <a:r>
              <a:rPr lang="ar-DZ" b="1" dirty="0" smtClean="0">
                <a:cs typeface="+mj-cs"/>
              </a:rPr>
              <a:t> و التجهيزات الموجهة لضمان حماية الأحواض المتدفقة و المحيطات ,المحافظة على المياه و التربة و تثبيت الكثبان الرملية و أيضا المتعلقة بالحماية من التوحل و الفيضانات و الانجراف وزحف الرمال وفقا لما هو منصوص عليه في الاستراتيجية الوطنية للغابات </a:t>
            </a:r>
            <a:endParaRPr lang="fr-FR" b="1" dirty="0">
              <a:cs typeface="+mj-cs"/>
            </a:endParaRPr>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53" y="3676902"/>
            <a:ext cx="2705645"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99792" y="3728056"/>
            <a:ext cx="333375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10300" y="3728056"/>
            <a:ext cx="29337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3811893" y="5833224"/>
            <a:ext cx="5328592" cy="646331"/>
          </a:xfrm>
          <a:prstGeom prst="rect">
            <a:avLst/>
          </a:prstGeom>
        </p:spPr>
        <p:txBody>
          <a:bodyPr wrap="square">
            <a:spAutoFit/>
          </a:bodyPr>
          <a:lstStyle/>
          <a:p>
            <a:pPr marL="285750" indent="-285750" algn="r" rtl="1">
              <a:buFont typeface="Wingdings" pitchFamily="2" charset="2"/>
              <a:buChar char="v"/>
            </a:pPr>
            <a:r>
              <a:rPr lang="ar-DZ" b="1" dirty="0" smtClean="0">
                <a:cs typeface="+mj-cs"/>
              </a:rPr>
              <a:t>أعمال التهيئة و التجهيز للحماية من مخاطر حرائق الغابات و أشغال و اعمال إعادة توسيع السد الأخضر</a:t>
            </a:r>
            <a:endParaRPr lang="fr-FR" b="1" dirty="0">
              <a:cs typeface="+mj-cs"/>
            </a:endParaRPr>
          </a:p>
        </p:txBody>
      </p:sp>
      <p:pic>
        <p:nvPicPr>
          <p:cNvPr id="11" name="Imag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10432" y="5442556"/>
            <a:ext cx="2592288" cy="1571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853" y="5448552"/>
            <a:ext cx="17145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descr="f2.png"/>
          <p:cNvPicPr>
            <a:picLocks noChangeAspect="1"/>
          </p:cNvPicPr>
          <p:nvPr/>
        </p:nvPicPr>
        <p:blipFill>
          <a:blip r:embed="rId7"/>
          <a:srcRect/>
          <a:stretch>
            <a:fillRect/>
          </a:stretch>
        </p:blipFill>
        <p:spPr bwMode="auto">
          <a:xfrm rot="19844451">
            <a:off x="-173594" y="7927"/>
            <a:ext cx="1500188" cy="114300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5757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80">
                                          <p:stCondLst>
                                            <p:cond delay="0"/>
                                          </p:stCondLst>
                                        </p:cTn>
                                        <p:tgtEl>
                                          <p:spTgt spid="4">
                                            <p:txEl>
                                              <p:pRg st="0" end="0"/>
                                            </p:txEl>
                                          </p:spTgt>
                                        </p:tgtEl>
                                      </p:cBhvr>
                                    </p:animEffect>
                                    <p:anim calcmode="lin" valueType="num">
                                      <p:cBhvr>
                                        <p:cTn id="3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0" end="0"/>
                                            </p:txEl>
                                          </p:spTgt>
                                        </p:tgtEl>
                                      </p:cBhvr>
                                      <p:to x="100000" y="60000"/>
                                    </p:animScale>
                                    <p:animScale>
                                      <p:cBhvr>
                                        <p:cTn id="39" dur="166" decel="50000">
                                          <p:stCondLst>
                                            <p:cond delay="676"/>
                                          </p:stCondLst>
                                        </p:cTn>
                                        <p:tgtEl>
                                          <p:spTgt spid="4">
                                            <p:txEl>
                                              <p:pRg st="0" end="0"/>
                                            </p:txEl>
                                          </p:spTgt>
                                        </p:tgtEl>
                                      </p:cBhvr>
                                      <p:to x="100000" y="100000"/>
                                    </p:animScale>
                                    <p:animScale>
                                      <p:cBhvr>
                                        <p:cTn id="40" dur="26">
                                          <p:stCondLst>
                                            <p:cond delay="1312"/>
                                          </p:stCondLst>
                                        </p:cTn>
                                        <p:tgtEl>
                                          <p:spTgt spid="4">
                                            <p:txEl>
                                              <p:pRg st="0" end="0"/>
                                            </p:txEl>
                                          </p:spTgt>
                                        </p:tgtEl>
                                      </p:cBhvr>
                                      <p:to x="100000" y="80000"/>
                                    </p:animScale>
                                    <p:animScale>
                                      <p:cBhvr>
                                        <p:cTn id="41" dur="166" decel="50000">
                                          <p:stCondLst>
                                            <p:cond delay="1338"/>
                                          </p:stCondLst>
                                        </p:cTn>
                                        <p:tgtEl>
                                          <p:spTgt spid="4">
                                            <p:txEl>
                                              <p:pRg st="0" end="0"/>
                                            </p:txEl>
                                          </p:spTgt>
                                        </p:tgtEl>
                                      </p:cBhvr>
                                      <p:to x="100000" y="100000"/>
                                    </p:animScale>
                                    <p:animScale>
                                      <p:cBhvr>
                                        <p:cTn id="42" dur="26">
                                          <p:stCondLst>
                                            <p:cond delay="1642"/>
                                          </p:stCondLst>
                                        </p:cTn>
                                        <p:tgtEl>
                                          <p:spTgt spid="4">
                                            <p:txEl>
                                              <p:pRg st="0" end="0"/>
                                            </p:txEl>
                                          </p:spTgt>
                                        </p:tgtEl>
                                      </p:cBhvr>
                                      <p:to x="100000" y="90000"/>
                                    </p:animScale>
                                    <p:animScale>
                                      <p:cBhvr>
                                        <p:cTn id="43" dur="166" decel="50000">
                                          <p:stCondLst>
                                            <p:cond delay="1668"/>
                                          </p:stCondLst>
                                        </p:cTn>
                                        <p:tgtEl>
                                          <p:spTgt spid="4">
                                            <p:txEl>
                                              <p:pRg st="0" end="0"/>
                                            </p:txEl>
                                          </p:spTgt>
                                        </p:tgtEl>
                                      </p:cBhvr>
                                      <p:to x="100000" y="100000"/>
                                    </p:animScale>
                                    <p:animScale>
                                      <p:cBhvr>
                                        <p:cTn id="44" dur="26">
                                          <p:stCondLst>
                                            <p:cond delay="1808"/>
                                          </p:stCondLst>
                                        </p:cTn>
                                        <p:tgtEl>
                                          <p:spTgt spid="4">
                                            <p:txEl>
                                              <p:pRg st="0" end="0"/>
                                            </p:txEl>
                                          </p:spTgt>
                                        </p:tgtEl>
                                      </p:cBhvr>
                                      <p:to x="100000" y="95000"/>
                                    </p:animScale>
                                    <p:animScale>
                                      <p:cBhvr>
                                        <p:cTn id="45" dur="166" decel="50000">
                                          <p:stCondLst>
                                            <p:cond delay="1834"/>
                                          </p:stCondLst>
                                        </p:cTn>
                                        <p:tgtEl>
                                          <p:spTgt spid="4">
                                            <p:txEl>
                                              <p:pRg st="0" end="0"/>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80">
                                          <p:stCondLst>
                                            <p:cond delay="0"/>
                                          </p:stCondLst>
                                        </p:cTn>
                                        <p:tgtEl>
                                          <p:spTgt spid="8"/>
                                        </p:tgtEl>
                                      </p:cBhvr>
                                    </p:animEffect>
                                    <p:anim calcmode="lin" valueType="num">
                                      <p:cBhvr>
                                        <p:cTn id="6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gtEl>
                                      </p:cBhvr>
                                      <p:to x="100000" y="60000"/>
                                    </p:animScale>
                                    <p:animScale>
                                      <p:cBhvr>
                                        <p:cTn id="73" dur="166" decel="50000">
                                          <p:stCondLst>
                                            <p:cond delay="676"/>
                                          </p:stCondLst>
                                        </p:cTn>
                                        <p:tgtEl>
                                          <p:spTgt spid="8"/>
                                        </p:tgtEl>
                                      </p:cBhvr>
                                      <p:to x="100000" y="100000"/>
                                    </p:animScale>
                                    <p:animScale>
                                      <p:cBhvr>
                                        <p:cTn id="74" dur="26">
                                          <p:stCondLst>
                                            <p:cond delay="1312"/>
                                          </p:stCondLst>
                                        </p:cTn>
                                        <p:tgtEl>
                                          <p:spTgt spid="8"/>
                                        </p:tgtEl>
                                      </p:cBhvr>
                                      <p:to x="100000" y="80000"/>
                                    </p:animScale>
                                    <p:animScale>
                                      <p:cBhvr>
                                        <p:cTn id="75" dur="166" decel="50000">
                                          <p:stCondLst>
                                            <p:cond delay="1338"/>
                                          </p:stCondLst>
                                        </p:cTn>
                                        <p:tgtEl>
                                          <p:spTgt spid="8"/>
                                        </p:tgtEl>
                                      </p:cBhvr>
                                      <p:to x="100000" y="100000"/>
                                    </p:animScale>
                                    <p:animScale>
                                      <p:cBhvr>
                                        <p:cTn id="76" dur="26">
                                          <p:stCondLst>
                                            <p:cond delay="1642"/>
                                          </p:stCondLst>
                                        </p:cTn>
                                        <p:tgtEl>
                                          <p:spTgt spid="8"/>
                                        </p:tgtEl>
                                      </p:cBhvr>
                                      <p:to x="100000" y="90000"/>
                                    </p:animScale>
                                    <p:animScale>
                                      <p:cBhvr>
                                        <p:cTn id="77" dur="166" decel="50000">
                                          <p:stCondLst>
                                            <p:cond delay="1668"/>
                                          </p:stCondLst>
                                        </p:cTn>
                                        <p:tgtEl>
                                          <p:spTgt spid="8"/>
                                        </p:tgtEl>
                                      </p:cBhvr>
                                      <p:to x="100000" y="100000"/>
                                    </p:animScale>
                                    <p:animScale>
                                      <p:cBhvr>
                                        <p:cTn id="78" dur="26">
                                          <p:stCondLst>
                                            <p:cond delay="1808"/>
                                          </p:stCondLst>
                                        </p:cTn>
                                        <p:tgtEl>
                                          <p:spTgt spid="8"/>
                                        </p:tgtEl>
                                      </p:cBhvr>
                                      <p:to x="100000" y="95000"/>
                                    </p:animScale>
                                    <p:animScale>
                                      <p:cBhvr>
                                        <p:cTn id="79" dur="166" decel="50000">
                                          <p:stCondLst>
                                            <p:cond delay="1834"/>
                                          </p:stCondLst>
                                        </p:cTn>
                                        <p:tgtEl>
                                          <p:spTgt spid="8"/>
                                        </p:tgtEl>
                                      </p:cBhvr>
                                      <p:to x="100000" y="100000"/>
                                    </p:animScale>
                                  </p:childTnLst>
                                </p:cTn>
                              </p:par>
                              <p:par>
                                <p:cTn id="80" presetID="26"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down)">
                                      <p:cBhvr>
                                        <p:cTn id="82" dur="580">
                                          <p:stCondLst>
                                            <p:cond delay="0"/>
                                          </p:stCondLst>
                                        </p:cTn>
                                        <p:tgtEl>
                                          <p:spTgt spid="9"/>
                                        </p:tgtEl>
                                      </p:cBhvr>
                                    </p:animEffect>
                                    <p:anim calcmode="lin" valueType="num">
                                      <p:cBhvr>
                                        <p:cTn id="8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8" dur="26">
                                          <p:stCondLst>
                                            <p:cond delay="650"/>
                                          </p:stCondLst>
                                        </p:cTn>
                                        <p:tgtEl>
                                          <p:spTgt spid="9"/>
                                        </p:tgtEl>
                                      </p:cBhvr>
                                      <p:to x="100000" y="60000"/>
                                    </p:animScale>
                                    <p:animScale>
                                      <p:cBhvr>
                                        <p:cTn id="89" dur="166" decel="50000">
                                          <p:stCondLst>
                                            <p:cond delay="676"/>
                                          </p:stCondLst>
                                        </p:cTn>
                                        <p:tgtEl>
                                          <p:spTgt spid="9"/>
                                        </p:tgtEl>
                                      </p:cBhvr>
                                      <p:to x="100000" y="100000"/>
                                    </p:animScale>
                                    <p:animScale>
                                      <p:cBhvr>
                                        <p:cTn id="90" dur="26">
                                          <p:stCondLst>
                                            <p:cond delay="1312"/>
                                          </p:stCondLst>
                                        </p:cTn>
                                        <p:tgtEl>
                                          <p:spTgt spid="9"/>
                                        </p:tgtEl>
                                      </p:cBhvr>
                                      <p:to x="100000" y="80000"/>
                                    </p:animScale>
                                    <p:animScale>
                                      <p:cBhvr>
                                        <p:cTn id="91" dur="166" decel="50000">
                                          <p:stCondLst>
                                            <p:cond delay="1338"/>
                                          </p:stCondLst>
                                        </p:cTn>
                                        <p:tgtEl>
                                          <p:spTgt spid="9"/>
                                        </p:tgtEl>
                                      </p:cBhvr>
                                      <p:to x="100000" y="100000"/>
                                    </p:animScale>
                                    <p:animScale>
                                      <p:cBhvr>
                                        <p:cTn id="92" dur="26">
                                          <p:stCondLst>
                                            <p:cond delay="1642"/>
                                          </p:stCondLst>
                                        </p:cTn>
                                        <p:tgtEl>
                                          <p:spTgt spid="9"/>
                                        </p:tgtEl>
                                      </p:cBhvr>
                                      <p:to x="100000" y="90000"/>
                                    </p:animScale>
                                    <p:animScale>
                                      <p:cBhvr>
                                        <p:cTn id="93" dur="166" decel="50000">
                                          <p:stCondLst>
                                            <p:cond delay="1668"/>
                                          </p:stCondLst>
                                        </p:cTn>
                                        <p:tgtEl>
                                          <p:spTgt spid="9"/>
                                        </p:tgtEl>
                                      </p:cBhvr>
                                      <p:to x="100000" y="100000"/>
                                    </p:animScale>
                                    <p:animScale>
                                      <p:cBhvr>
                                        <p:cTn id="94" dur="26">
                                          <p:stCondLst>
                                            <p:cond delay="1808"/>
                                          </p:stCondLst>
                                        </p:cTn>
                                        <p:tgtEl>
                                          <p:spTgt spid="9"/>
                                        </p:tgtEl>
                                      </p:cBhvr>
                                      <p:to x="100000" y="95000"/>
                                    </p:animScale>
                                    <p:animScale>
                                      <p:cBhvr>
                                        <p:cTn id="95" dur="166" decel="50000">
                                          <p:stCondLst>
                                            <p:cond delay="1834"/>
                                          </p:stCondLst>
                                        </p:cTn>
                                        <p:tgtEl>
                                          <p:spTgt spid="9"/>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down)">
                                      <p:cBhvr>
                                        <p:cTn id="98" dur="580">
                                          <p:stCondLst>
                                            <p:cond delay="0"/>
                                          </p:stCondLst>
                                        </p:cTn>
                                        <p:tgtEl>
                                          <p:spTgt spid="5"/>
                                        </p:tgtEl>
                                      </p:cBhvr>
                                    </p:animEffect>
                                    <p:anim calcmode="lin" valueType="num">
                                      <p:cBhvr>
                                        <p:cTn id="9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4" dur="26">
                                          <p:stCondLst>
                                            <p:cond delay="650"/>
                                          </p:stCondLst>
                                        </p:cTn>
                                        <p:tgtEl>
                                          <p:spTgt spid="5"/>
                                        </p:tgtEl>
                                      </p:cBhvr>
                                      <p:to x="100000" y="60000"/>
                                    </p:animScale>
                                    <p:animScale>
                                      <p:cBhvr>
                                        <p:cTn id="105" dur="166" decel="50000">
                                          <p:stCondLst>
                                            <p:cond delay="676"/>
                                          </p:stCondLst>
                                        </p:cTn>
                                        <p:tgtEl>
                                          <p:spTgt spid="5"/>
                                        </p:tgtEl>
                                      </p:cBhvr>
                                      <p:to x="100000" y="100000"/>
                                    </p:animScale>
                                    <p:animScale>
                                      <p:cBhvr>
                                        <p:cTn id="106" dur="26">
                                          <p:stCondLst>
                                            <p:cond delay="1312"/>
                                          </p:stCondLst>
                                        </p:cTn>
                                        <p:tgtEl>
                                          <p:spTgt spid="5"/>
                                        </p:tgtEl>
                                      </p:cBhvr>
                                      <p:to x="100000" y="80000"/>
                                    </p:animScale>
                                    <p:animScale>
                                      <p:cBhvr>
                                        <p:cTn id="107" dur="166" decel="50000">
                                          <p:stCondLst>
                                            <p:cond delay="1338"/>
                                          </p:stCondLst>
                                        </p:cTn>
                                        <p:tgtEl>
                                          <p:spTgt spid="5"/>
                                        </p:tgtEl>
                                      </p:cBhvr>
                                      <p:to x="100000" y="100000"/>
                                    </p:animScale>
                                    <p:animScale>
                                      <p:cBhvr>
                                        <p:cTn id="108" dur="26">
                                          <p:stCondLst>
                                            <p:cond delay="1642"/>
                                          </p:stCondLst>
                                        </p:cTn>
                                        <p:tgtEl>
                                          <p:spTgt spid="5"/>
                                        </p:tgtEl>
                                      </p:cBhvr>
                                      <p:to x="100000" y="90000"/>
                                    </p:animScale>
                                    <p:animScale>
                                      <p:cBhvr>
                                        <p:cTn id="109" dur="166" decel="50000">
                                          <p:stCondLst>
                                            <p:cond delay="1668"/>
                                          </p:stCondLst>
                                        </p:cTn>
                                        <p:tgtEl>
                                          <p:spTgt spid="5"/>
                                        </p:tgtEl>
                                      </p:cBhvr>
                                      <p:to x="100000" y="100000"/>
                                    </p:animScale>
                                    <p:animScale>
                                      <p:cBhvr>
                                        <p:cTn id="110" dur="26">
                                          <p:stCondLst>
                                            <p:cond delay="1808"/>
                                          </p:stCondLst>
                                        </p:cTn>
                                        <p:tgtEl>
                                          <p:spTgt spid="5"/>
                                        </p:tgtEl>
                                      </p:cBhvr>
                                      <p:to x="100000" y="95000"/>
                                    </p:animScale>
                                    <p:animScale>
                                      <p:cBhvr>
                                        <p:cTn id="111" dur="166" decel="50000">
                                          <p:stCondLst>
                                            <p:cond delay="1834"/>
                                          </p:stCondLst>
                                        </p:cTn>
                                        <p:tgtEl>
                                          <p:spTgt spid="5"/>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down)">
                                      <p:cBhvr>
                                        <p:cTn id="116" dur="580">
                                          <p:stCondLst>
                                            <p:cond delay="0"/>
                                          </p:stCondLst>
                                        </p:cTn>
                                        <p:tgtEl>
                                          <p:spTgt spid="10"/>
                                        </p:tgtEl>
                                      </p:cBhvr>
                                    </p:animEffect>
                                    <p:anim calcmode="lin" valueType="num">
                                      <p:cBhvr>
                                        <p:cTn id="1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2" dur="26">
                                          <p:stCondLst>
                                            <p:cond delay="650"/>
                                          </p:stCondLst>
                                        </p:cTn>
                                        <p:tgtEl>
                                          <p:spTgt spid="10"/>
                                        </p:tgtEl>
                                      </p:cBhvr>
                                      <p:to x="100000" y="60000"/>
                                    </p:animScale>
                                    <p:animScale>
                                      <p:cBhvr>
                                        <p:cTn id="123" dur="166" decel="50000">
                                          <p:stCondLst>
                                            <p:cond delay="676"/>
                                          </p:stCondLst>
                                        </p:cTn>
                                        <p:tgtEl>
                                          <p:spTgt spid="10"/>
                                        </p:tgtEl>
                                      </p:cBhvr>
                                      <p:to x="100000" y="100000"/>
                                    </p:animScale>
                                    <p:animScale>
                                      <p:cBhvr>
                                        <p:cTn id="124" dur="26">
                                          <p:stCondLst>
                                            <p:cond delay="1312"/>
                                          </p:stCondLst>
                                        </p:cTn>
                                        <p:tgtEl>
                                          <p:spTgt spid="10"/>
                                        </p:tgtEl>
                                      </p:cBhvr>
                                      <p:to x="100000" y="80000"/>
                                    </p:animScale>
                                    <p:animScale>
                                      <p:cBhvr>
                                        <p:cTn id="125" dur="166" decel="50000">
                                          <p:stCondLst>
                                            <p:cond delay="1338"/>
                                          </p:stCondLst>
                                        </p:cTn>
                                        <p:tgtEl>
                                          <p:spTgt spid="10"/>
                                        </p:tgtEl>
                                      </p:cBhvr>
                                      <p:to x="100000" y="100000"/>
                                    </p:animScale>
                                    <p:animScale>
                                      <p:cBhvr>
                                        <p:cTn id="126" dur="26">
                                          <p:stCondLst>
                                            <p:cond delay="1642"/>
                                          </p:stCondLst>
                                        </p:cTn>
                                        <p:tgtEl>
                                          <p:spTgt spid="10"/>
                                        </p:tgtEl>
                                      </p:cBhvr>
                                      <p:to x="100000" y="90000"/>
                                    </p:animScale>
                                    <p:animScale>
                                      <p:cBhvr>
                                        <p:cTn id="127" dur="166" decel="50000">
                                          <p:stCondLst>
                                            <p:cond delay="1668"/>
                                          </p:stCondLst>
                                        </p:cTn>
                                        <p:tgtEl>
                                          <p:spTgt spid="10"/>
                                        </p:tgtEl>
                                      </p:cBhvr>
                                      <p:to x="100000" y="100000"/>
                                    </p:animScale>
                                    <p:animScale>
                                      <p:cBhvr>
                                        <p:cTn id="128" dur="26">
                                          <p:stCondLst>
                                            <p:cond delay="1808"/>
                                          </p:stCondLst>
                                        </p:cTn>
                                        <p:tgtEl>
                                          <p:spTgt spid="10"/>
                                        </p:tgtEl>
                                      </p:cBhvr>
                                      <p:to x="100000" y="95000"/>
                                    </p:animScale>
                                    <p:animScale>
                                      <p:cBhvr>
                                        <p:cTn id="129" dur="166" decel="50000">
                                          <p:stCondLst>
                                            <p:cond delay="1834"/>
                                          </p:stCondLst>
                                        </p:cTn>
                                        <p:tgtEl>
                                          <p:spTgt spid="10"/>
                                        </p:tgtEl>
                                      </p:cBhvr>
                                      <p:to x="100000" y="100000"/>
                                    </p:animScale>
                                  </p:childTnLst>
                                </p:cTn>
                              </p:par>
                              <p:par>
                                <p:cTn id="130" presetID="26" presetClass="entr" presetSubtype="0" fill="hold" nodeType="with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wipe(down)">
                                      <p:cBhvr>
                                        <p:cTn id="132" dur="580">
                                          <p:stCondLst>
                                            <p:cond delay="0"/>
                                          </p:stCondLst>
                                        </p:cTn>
                                        <p:tgtEl>
                                          <p:spTgt spid="11"/>
                                        </p:tgtEl>
                                      </p:cBhvr>
                                    </p:animEffect>
                                    <p:anim calcmode="lin" valueType="num">
                                      <p:cBhvr>
                                        <p:cTn id="1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8" dur="26">
                                          <p:stCondLst>
                                            <p:cond delay="650"/>
                                          </p:stCondLst>
                                        </p:cTn>
                                        <p:tgtEl>
                                          <p:spTgt spid="11"/>
                                        </p:tgtEl>
                                      </p:cBhvr>
                                      <p:to x="100000" y="60000"/>
                                    </p:animScale>
                                    <p:animScale>
                                      <p:cBhvr>
                                        <p:cTn id="139" dur="166" decel="50000">
                                          <p:stCondLst>
                                            <p:cond delay="676"/>
                                          </p:stCondLst>
                                        </p:cTn>
                                        <p:tgtEl>
                                          <p:spTgt spid="11"/>
                                        </p:tgtEl>
                                      </p:cBhvr>
                                      <p:to x="100000" y="100000"/>
                                    </p:animScale>
                                    <p:animScale>
                                      <p:cBhvr>
                                        <p:cTn id="140" dur="26">
                                          <p:stCondLst>
                                            <p:cond delay="1312"/>
                                          </p:stCondLst>
                                        </p:cTn>
                                        <p:tgtEl>
                                          <p:spTgt spid="11"/>
                                        </p:tgtEl>
                                      </p:cBhvr>
                                      <p:to x="100000" y="80000"/>
                                    </p:animScale>
                                    <p:animScale>
                                      <p:cBhvr>
                                        <p:cTn id="141" dur="166" decel="50000">
                                          <p:stCondLst>
                                            <p:cond delay="1338"/>
                                          </p:stCondLst>
                                        </p:cTn>
                                        <p:tgtEl>
                                          <p:spTgt spid="11"/>
                                        </p:tgtEl>
                                      </p:cBhvr>
                                      <p:to x="100000" y="100000"/>
                                    </p:animScale>
                                    <p:animScale>
                                      <p:cBhvr>
                                        <p:cTn id="142" dur="26">
                                          <p:stCondLst>
                                            <p:cond delay="1642"/>
                                          </p:stCondLst>
                                        </p:cTn>
                                        <p:tgtEl>
                                          <p:spTgt spid="11"/>
                                        </p:tgtEl>
                                      </p:cBhvr>
                                      <p:to x="100000" y="90000"/>
                                    </p:animScale>
                                    <p:animScale>
                                      <p:cBhvr>
                                        <p:cTn id="143" dur="166" decel="50000">
                                          <p:stCondLst>
                                            <p:cond delay="1668"/>
                                          </p:stCondLst>
                                        </p:cTn>
                                        <p:tgtEl>
                                          <p:spTgt spid="11"/>
                                        </p:tgtEl>
                                      </p:cBhvr>
                                      <p:to x="100000" y="100000"/>
                                    </p:animScale>
                                    <p:animScale>
                                      <p:cBhvr>
                                        <p:cTn id="144" dur="26">
                                          <p:stCondLst>
                                            <p:cond delay="1808"/>
                                          </p:stCondLst>
                                        </p:cTn>
                                        <p:tgtEl>
                                          <p:spTgt spid="11"/>
                                        </p:tgtEl>
                                      </p:cBhvr>
                                      <p:to x="100000" y="95000"/>
                                    </p:animScale>
                                    <p:animScale>
                                      <p:cBhvr>
                                        <p:cTn id="145" dur="166" decel="50000">
                                          <p:stCondLst>
                                            <p:cond delay="1834"/>
                                          </p:stCondLst>
                                        </p:cTn>
                                        <p:tgtEl>
                                          <p:spTgt spid="11"/>
                                        </p:tgtEl>
                                      </p:cBhvr>
                                      <p:to x="100000" y="100000"/>
                                    </p:animScale>
                                  </p:childTnLst>
                                </p:cTn>
                              </p:par>
                              <p:par>
                                <p:cTn id="146" presetID="26" presetClass="entr" presetSubtype="0" fill="hold" nodeType="withEffect">
                                  <p:stCondLst>
                                    <p:cond delay="0"/>
                                  </p:stCondLst>
                                  <p:childTnLst>
                                    <p:set>
                                      <p:cBhvr>
                                        <p:cTn id="147" dur="1" fill="hold">
                                          <p:stCondLst>
                                            <p:cond delay="0"/>
                                          </p:stCondLst>
                                        </p:cTn>
                                        <p:tgtEl>
                                          <p:spTgt spid="12"/>
                                        </p:tgtEl>
                                        <p:attrNameLst>
                                          <p:attrName>style.visibility</p:attrName>
                                        </p:attrNameLst>
                                      </p:cBhvr>
                                      <p:to>
                                        <p:strVal val="visible"/>
                                      </p:to>
                                    </p:set>
                                    <p:animEffect transition="in" filter="wipe(down)">
                                      <p:cBhvr>
                                        <p:cTn id="148" dur="580">
                                          <p:stCondLst>
                                            <p:cond delay="0"/>
                                          </p:stCondLst>
                                        </p:cTn>
                                        <p:tgtEl>
                                          <p:spTgt spid="12"/>
                                        </p:tgtEl>
                                      </p:cBhvr>
                                    </p:animEffect>
                                    <p:anim calcmode="lin" valueType="num">
                                      <p:cBhvr>
                                        <p:cTn id="14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4" dur="26">
                                          <p:stCondLst>
                                            <p:cond delay="650"/>
                                          </p:stCondLst>
                                        </p:cTn>
                                        <p:tgtEl>
                                          <p:spTgt spid="12"/>
                                        </p:tgtEl>
                                      </p:cBhvr>
                                      <p:to x="100000" y="60000"/>
                                    </p:animScale>
                                    <p:animScale>
                                      <p:cBhvr>
                                        <p:cTn id="155" dur="166" decel="50000">
                                          <p:stCondLst>
                                            <p:cond delay="676"/>
                                          </p:stCondLst>
                                        </p:cTn>
                                        <p:tgtEl>
                                          <p:spTgt spid="12"/>
                                        </p:tgtEl>
                                      </p:cBhvr>
                                      <p:to x="100000" y="100000"/>
                                    </p:animScale>
                                    <p:animScale>
                                      <p:cBhvr>
                                        <p:cTn id="156" dur="26">
                                          <p:stCondLst>
                                            <p:cond delay="1312"/>
                                          </p:stCondLst>
                                        </p:cTn>
                                        <p:tgtEl>
                                          <p:spTgt spid="12"/>
                                        </p:tgtEl>
                                      </p:cBhvr>
                                      <p:to x="100000" y="80000"/>
                                    </p:animScale>
                                    <p:animScale>
                                      <p:cBhvr>
                                        <p:cTn id="157" dur="166" decel="50000">
                                          <p:stCondLst>
                                            <p:cond delay="1338"/>
                                          </p:stCondLst>
                                        </p:cTn>
                                        <p:tgtEl>
                                          <p:spTgt spid="12"/>
                                        </p:tgtEl>
                                      </p:cBhvr>
                                      <p:to x="100000" y="100000"/>
                                    </p:animScale>
                                    <p:animScale>
                                      <p:cBhvr>
                                        <p:cTn id="158" dur="26">
                                          <p:stCondLst>
                                            <p:cond delay="1642"/>
                                          </p:stCondLst>
                                        </p:cTn>
                                        <p:tgtEl>
                                          <p:spTgt spid="12"/>
                                        </p:tgtEl>
                                      </p:cBhvr>
                                      <p:to x="100000" y="90000"/>
                                    </p:animScale>
                                    <p:animScale>
                                      <p:cBhvr>
                                        <p:cTn id="159" dur="166" decel="50000">
                                          <p:stCondLst>
                                            <p:cond delay="1668"/>
                                          </p:stCondLst>
                                        </p:cTn>
                                        <p:tgtEl>
                                          <p:spTgt spid="12"/>
                                        </p:tgtEl>
                                      </p:cBhvr>
                                      <p:to x="100000" y="100000"/>
                                    </p:animScale>
                                    <p:animScale>
                                      <p:cBhvr>
                                        <p:cTn id="160" dur="26">
                                          <p:stCondLst>
                                            <p:cond delay="1808"/>
                                          </p:stCondLst>
                                        </p:cTn>
                                        <p:tgtEl>
                                          <p:spTgt spid="12"/>
                                        </p:tgtEl>
                                      </p:cBhvr>
                                      <p:to x="100000" y="95000"/>
                                    </p:animScale>
                                    <p:animScale>
                                      <p:cBhvr>
                                        <p:cTn id="16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260648"/>
            <a:ext cx="4023858" cy="369332"/>
          </a:xfrm>
          <a:prstGeom prst="rect">
            <a:avLst/>
          </a:prstGeom>
        </p:spPr>
        <p:txBody>
          <a:bodyPr wrap="none">
            <a:spAutoFit/>
          </a:bodyPr>
          <a:lstStyle/>
          <a:p>
            <a:r>
              <a:rPr lang="ar-DZ" b="1" u="sng" dirty="0" smtClean="0">
                <a:solidFill>
                  <a:schemeClr val="accent1">
                    <a:lumMod val="75000"/>
                  </a:schemeClr>
                </a:solidFill>
                <a:cs typeface="+mj-cs"/>
              </a:rPr>
              <a:t>التسيير المستدام للغابات و الارض ذات الطابع الغابي</a:t>
            </a:r>
            <a:endParaRPr lang="fr-FR" b="1" u="sng" dirty="0">
              <a:solidFill>
                <a:schemeClr val="accent1">
                  <a:lumMod val="75000"/>
                </a:schemeClr>
              </a:solidFill>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012201">
            <a:off x="313220" y="-196888"/>
            <a:ext cx="1670875" cy="1653738"/>
          </a:xfrm>
          <a:prstGeom prst="rect">
            <a:avLst/>
          </a:prstGeom>
        </p:spPr>
      </p:pic>
      <p:sp>
        <p:nvSpPr>
          <p:cNvPr id="4" name="Rectangle 3"/>
          <p:cNvSpPr/>
          <p:nvPr/>
        </p:nvSpPr>
        <p:spPr>
          <a:xfrm>
            <a:off x="2265032" y="248935"/>
            <a:ext cx="1710725" cy="369332"/>
          </a:xfrm>
          <a:prstGeom prst="rect">
            <a:avLst/>
          </a:prstGeom>
        </p:spPr>
        <p:txBody>
          <a:bodyPr wrap="none">
            <a:spAutoFit/>
          </a:bodyPr>
          <a:lstStyle/>
          <a:p>
            <a:r>
              <a:rPr lang="ar-DZ" b="1" dirty="0" smtClean="0">
                <a:solidFill>
                  <a:schemeClr val="tx2">
                    <a:lumMod val="60000"/>
                    <a:lumOff val="40000"/>
                  </a:schemeClr>
                </a:solidFill>
                <a:effectLst>
                  <a:outerShdw blurRad="38100" dist="38100" dir="2700000" algn="tl">
                    <a:srgbClr val="000000">
                      <a:alpha val="43137"/>
                    </a:srgbClr>
                  </a:outerShdw>
                </a:effectLst>
                <a:cs typeface="+mj-cs"/>
              </a:rPr>
              <a:t>اولا: تصنيف الغابات</a:t>
            </a:r>
            <a:endParaRPr lang="fr-FR" b="1" dirty="0">
              <a:solidFill>
                <a:schemeClr val="tx2">
                  <a:lumMod val="60000"/>
                  <a:lumOff val="40000"/>
                </a:schemeClr>
              </a:solidFill>
              <a:effectLst>
                <a:outerShdw blurRad="38100" dist="38100" dir="2700000" algn="tl">
                  <a:srgbClr val="000000">
                    <a:alpha val="43137"/>
                  </a:srgbClr>
                </a:outerShdw>
              </a:effectLst>
              <a:cs typeface="+mj-cs"/>
            </a:endParaRPr>
          </a:p>
        </p:txBody>
      </p:sp>
      <p:sp>
        <p:nvSpPr>
          <p:cNvPr id="5" name="Rectangle 4"/>
          <p:cNvSpPr/>
          <p:nvPr/>
        </p:nvSpPr>
        <p:spPr>
          <a:xfrm>
            <a:off x="2090553" y="704865"/>
            <a:ext cx="5022304" cy="646331"/>
          </a:xfrm>
          <a:prstGeom prst="rect">
            <a:avLst/>
          </a:prstGeom>
        </p:spPr>
        <p:txBody>
          <a:bodyPr wrap="square">
            <a:spAutoFit/>
          </a:bodyPr>
          <a:lstStyle/>
          <a:p>
            <a:pPr algn="r"/>
            <a:r>
              <a:rPr lang="ar-DZ" dirty="0" smtClean="0">
                <a:cs typeface="+mj-cs"/>
              </a:rPr>
              <a:t>هي تلك الغابات التي تعتبر المحافظة عليها و/ أو تنميتها ضروريا لما يأتي</a:t>
            </a:r>
            <a:r>
              <a:rPr lang="ar-DZ" b="1" dirty="0" smtClean="0">
                <a:cs typeface="+mj-cs"/>
              </a:rPr>
              <a:t>:</a:t>
            </a:r>
            <a:endParaRPr lang="fr-FR" b="1" dirty="0">
              <a:cs typeface="+mj-cs"/>
            </a:endParaRPr>
          </a:p>
        </p:txBody>
      </p:sp>
      <p:sp>
        <p:nvSpPr>
          <p:cNvPr id="6" name="Rectangle 5"/>
          <p:cNvSpPr/>
          <p:nvPr/>
        </p:nvSpPr>
        <p:spPr>
          <a:xfrm>
            <a:off x="2090554" y="1433693"/>
            <a:ext cx="6838212" cy="1323439"/>
          </a:xfrm>
          <a:prstGeom prst="rect">
            <a:avLst/>
          </a:prstGeom>
        </p:spPr>
        <p:txBody>
          <a:bodyPr wrap="square">
            <a:spAutoFit/>
          </a:bodyPr>
          <a:lstStyle/>
          <a:p>
            <a:pPr marL="285750" indent="-285750" algn="r" rtl="1">
              <a:buFont typeface="Wingdings" pitchFamily="2" charset="2"/>
              <a:buChar char="ü"/>
            </a:pPr>
            <a:r>
              <a:rPr lang="ar-DZ" sz="1600" b="1" dirty="0" smtClean="0">
                <a:cs typeface="+mj-cs"/>
              </a:rPr>
              <a:t>الحفاظ على التنوع البيولوجي و يقصد به حسب اتفاقية التنوع البيولوجي لسنة 1992 المبرمة بريو دي جانيرو و التي هي اهم الوثائق المتبقية عن مؤتمر الامم المتحدة للبيئة و التنمية (تبان الكائنات العضوية الحية المستمدة من كافة المصادر و بما تتضمنه النظم الايكولوجية التي تعد جزءا منها) و هو نفس التعريف الذي تبناه المشرع الجزائري في المادة 04 من القانون 03-10 المتعلق بحماية البيئة في إطار التنمية المستدامة.</a:t>
            </a:r>
            <a:endParaRPr lang="fr-FR" sz="1600" b="1" dirty="0">
              <a:cs typeface="+mj-cs"/>
            </a:endParaRPr>
          </a:p>
        </p:txBody>
      </p:sp>
      <p:sp>
        <p:nvSpPr>
          <p:cNvPr id="7" name="Rectangle 6"/>
          <p:cNvSpPr/>
          <p:nvPr/>
        </p:nvSpPr>
        <p:spPr>
          <a:xfrm>
            <a:off x="2991295" y="2793733"/>
            <a:ext cx="5814392" cy="584775"/>
          </a:xfrm>
          <a:prstGeom prst="rect">
            <a:avLst/>
          </a:prstGeom>
        </p:spPr>
        <p:txBody>
          <a:bodyPr wrap="square">
            <a:spAutoFit/>
          </a:bodyPr>
          <a:lstStyle/>
          <a:p>
            <a:pPr marL="285750" indent="-285750" algn="r" rtl="1">
              <a:buFont typeface="Wingdings" pitchFamily="2" charset="2"/>
              <a:buChar char="ü"/>
            </a:pPr>
            <a:r>
              <a:rPr lang="ar-DZ" sz="1600" b="1" dirty="0" smtClean="0">
                <a:cs typeface="+mj-cs"/>
              </a:rPr>
              <a:t>حماية النوادر و الجمال الطبيعي وحماية </a:t>
            </a:r>
            <a:r>
              <a:rPr lang="ar-DZ" sz="1600" b="1" dirty="0" err="1" smtClean="0">
                <a:cs typeface="+mj-cs"/>
              </a:rPr>
              <a:t>منشأت</a:t>
            </a:r>
            <a:r>
              <a:rPr lang="ar-DZ" sz="1600" b="1" dirty="0" smtClean="0">
                <a:cs typeface="+mj-cs"/>
              </a:rPr>
              <a:t> الري و الهياكل القاعدية و حماية التجمعات السكنية و الاراضي الفلاحية و الحماية من الانجراف وانتظام المياه.</a:t>
            </a:r>
            <a:endParaRPr lang="fr-FR" sz="1600" b="1" dirty="0">
              <a:cs typeface="+mj-cs"/>
            </a:endParaRPr>
          </a:p>
        </p:txBody>
      </p:sp>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 y="1793012"/>
            <a:ext cx="195262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28860" y="3429000"/>
            <a:ext cx="25527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5512342" y="3507512"/>
            <a:ext cx="3345937" cy="369332"/>
          </a:xfrm>
          <a:prstGeom prst="rect">
            <a:avLst/>
          </a:prstGeom>
        </p:spPr>
        <p:txBody>
          <a:bodyPr wrap="square">
            <a:spAutoFit/>
          </a:bodyPr>
          <a:lstStyle/>
          <a:p>
            <a:pPr marL="742950" lvl="1" indent="-285750" algn="l" rtl="1">
              <a:buFont typeface="Wingdings" pitchFamily="2" charset="2"/>
              <a:buChar char="ü"/>
            </a:pPr>
            <a:r>
              <a:rPr lang="ar-DZ" b="1" dirty="0" smtClean="0">
                <a:cs typeface="+mj-cs"/>
              </a:rPr>
              <a:t>مكافحة التصحر و تثبيت الكثبان.</a:t>
            </a:r>
            <a:endParaRPr lang="fr-FR" b="1" dirty="0">
              <a:cs typeface="+mj-cs"/>
            </a:endParaRPr>
          </a:p>
        </p:txBody>
      </p:sp>
      <p:pic>
        <p:nvPicPr>
          <p:cNvPr id="11" name="Imag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29388" y="4643446"/>
            <a:ext cx="215265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571736" y="5219700"/>
            <a:ext cx="3114675"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7175636" y="720767"/>
            <a:ext cx="1614545" cy="385362"/>
          </a:xfrm>
          <a:prstGeom prst="rect">
            <a:avLst/>
          </a:prstGeom>
        </p:spPr>
        <p:txBody>
          <a:bodyPr wrap="none">
            <a:spAutoFit/>
          </a:bodyPr>
          <a:lstStyle/>
          <a:p>
            <a:pPr marL="342900" lvl="0" indent="-342900" algn="just" rtl="1">
              <a:lnSpc>
                <a:spcPct val="115000"/>
              </a:lnSpc>
              <a:spcAft>
                <a:spcPts val="1000"/>
              </a:spcAft>
              <a:buFont typeface="+mj-lt"/>
              <a:buAutoNum type="arabicPeriod"/>
            </a:pPr>
            <a:r>
              <a:rPr lang="ar-DZ" b="1" i="1" u="sng" dirty="0">
                <a:solidFill>
                  <a:srgbClr val="17365D"/>
                </a:solidFill>
                <a:ea typeface="Calibri"/>
                <a:cs typeface="+mj-cs"/>
              </a:rPr>
              <a:t>غابات الحماية</a:t>
            </a:r>
            <a:r>
              <a:rPr lang="ar-DZ" sz="1400" b="1" dirty="0">
                <a:ea typeface="Calibri"/>
                <a:cs typeface="+mj-cs"/>
              </a:rPr>
              <a:t> </a:t>
            </a:r>
            <a:endParaRPr lang="fr-FR" sz="1100" b="1" dirty="0">
              <a:ea typeface="Calibri"/>
              <a:cs typeface="+mj-cs"/>
            </a:endParaRPr>
          </a:p>
        </p:txBody>
      </p:sp>
      <p:pic>
        <p:nvPicPr>
          <p:cNvPr id="14" name="Image 13" descr="images (1).jpeg"/>
          <p:cNvPicPr>
            <a:picLocks noChangeAspect="1"/>
          </p:cNvPicPr>
          <p:nvPr/>
        </p:nvPicPr>
        <p:blipFill>
          <a:blip r:embed="rId7"/>
          <a:stretch>
            <a:fillRect/>
          </a:stretch>
        </p:blipFill>
        <p:spPr>
          <a:xfrm>
            <a:off x="214282" y="3857628"/>
            <a:ext cx="1357290"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681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slide(fromBottom)">
                                      <p:cBhvr>
                                        <p:cTn id="7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28" y="188640"/>
            <a:ext cx="3999356" cy="1477328"/>
          </a:xfrm>
          <a:prstGeom prst="rect">
            <a:avLst/>
          </a:prstGeom>
        </p:spPr>
        <p:txBody>
          <a:bodyPr wrap="square">
            <a:spAutoFit/>
          </a:bodyPr>
          <a:lstStyle/>
          <a:p>
            <a:pPr algn="r"/>
            <a:r>
              <a:rPr lang="ar-DZ" b="1" u="sng" dirty="0" smtClean="0">
                <a:solidFill>
                  <a:schemeClr val="accent1">
                    <a:lumMod val="75000"/>
                  </a:schemeClr>
                </a:solidFill>
                <a:effectLst>
                  <a:outerShdw blurRad="38100" dist="38100" dir="2700000" algn="tl">
                    <a:srgbClr val="000000">
                      <a:alpha val="43137"/>
                    </a:srgbClr>
                  </a:outerShdw>
                </a:effectLst>
                <a:cs typeface="+mj-cs"/>
              </a:rPr>
              <a:t>2.غابات الاستغلال: </a:t>
            </a:r>
          </a:p>
          <a:p>
            <a:pPr algn="r"/>
            <a:r>
              <a:rPr lang="ar-DZ" dirty="0" smtClean="0">
                <a:cs typeface="+mj-cs"/>
              </a:rPr>
              <a:t>هي الغابات ذات المردود الوافر مهمتها الرئيسية هي انتاج الخشب و المنتجات الغابية الاخرى , وهي غابات بها أعداد هائلة من الأشجار و الأعشاب التي يمكن أن تستخدم طبيا او صناعيا</a:t>
            </a:r>
            <a:r>
              <a:rPr lang="ar-DZ" b="1" dirty="0" smtClean="0">
                <a:cs typeface="+mj-cs"/>
              </a:rPr>
              <a:t>.</a:t>
            </a:r>
            <a:endParaRPr lang="ar-DZ" b="1" dirty="0">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71670" y="0"/>
            <a:ext cx="2206176" cy="1624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43702" y="1571612"/>
            <a:ext cx="2148955" cy="1538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681536" y="3214686"/>
            <a:ext cx="6462464" cy="1200329"/>
          </a:xfrm>
          <a:prstGeom prst="rect">
            <a:avLst/>
          </a:prstGeom>
        </p:spPr>
        <p:txBody>
          <a:bodyPr wrap="square">
            <a:spAutoFit/>
          </a:bodyPr>
          <a:lstStyle/>
          <a:p>
            <a:pPr algn="r"/>
            <a:r>
              <a:rPr lang="ar-DZ" b="1" u="sng" dirty="0" smtClean="0">
                <a:solidFill>
                  <a:schemeClr val="accent1">
                    <a:lumMod val="75000"/>
                  </a:schemeClr>
                </a:solidFill>
                <a:effectLst>
                  <a:outerShdw blurRad="38100" dist="38100" dir="2700000" algn="tl">
                    <a:srgbClr val="000000">
                      <a:alpha val="43137"/>
                    </a:srgbClr>
                  </a:outerShdw>
                </a:effectLst>
                <a:cs typeface="+mj-cs"/>
              </a:rPr>
              <a:t>3.غابات ذات استخدام خاص:</a:t>
            </a:r>
          </a:p>
          <a:p>
            <a:pPr algn="r"/>
            <a:r>
              <a:rPr lang="ar-DZ" dirty="0" smtClean="0">
                <a:cs typeface="+mj-cs"/>
              </a:rPr>
              <a:t>هي الغابات التي تتعلق وظيفتها بالحفاظ على جودة المناظر الطبيعية لتحسين نوعية حياة المواطن و التعليم و البحث العلمي و كذا لأسباب امنية خاصة ,بالإضافة الى الواقعة في مناطق التوسع السياحي وكذا التي تتمثل طبيعتها في السياحة البيئة و الترفه و التسلية</a:t>
            </a:r>
            <a:r>
              <a:rPr lang="ar-DZ" b="1" dirty="0" smtClean="0">
                <a:cs typeface="+mj-cs"/>
              </a:rPr>
              <a:t>.</a:t>
            </a:r>
            <a:endParaRPr lang="ar-DZ" b="1" dirty="0">
              <a:cs typeface="+mj-cs"/>
            </a:endParaRPr>
          </a:p>
        </p:txBody>
      </p:sp>
      <p:pic>
        <p:nvPicPr>
          <p:cNvPr id="6" name="Imag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00760" y="4572008"/>
            <a:ext cx="3143240" cy="1955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71736" y="4643446"/>
            <a:ext cx="2906127"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images (3).jpeg"/>
          <p:cNvPicPr>
            <a:picLocks noChangeAspect="1"/>
          </p:cNvPicPr>
          <p:nvPr/>
        </p:nvPicPr>
        <p:blipFill>
          <a:blip r:embed="rId6"/>
          <a:stretch>
            <a:fillRect/>
          </a:stretch>
        </p:blipFill>
        <p:spPr>
          <a:xfrm>
            <a:off x="3571868" y="1785926"/>
            <a:ext cx="2428892" cy="1271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téléchargement.jpeg"/>
          <p:cNvPicPr>
            <a:picLocks noChangeAspect="1"/>
          </p:cNvPicPr>
          <p:nvPr/>
        </p:nvPicPr>
        <p:blipFill>
          <a:blip r:embed="rId7"/>
          <a:stretch>
            <a:fillRect/>
          </a:stretch>
        </p:blipFill>
        <p:spPr>
          <a:xfrm>
            <a:off x="714348" y="1643050"/>
            <a:ext cx="2428892" cy="1462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f2.png"/>
          <p:cNvPicPr>
            <a:picLocks noChangeAspect="1"/>
          </p:cNvPicPr>
          <p:nvPr/>
        </p:nvPicPr>
        <p:blipFill>
          <a:blip r:embed="rId8"/>
          <a:srcRect/>
          <a:stretch>
            <a:fillRect/>
          </a:stretch>
        </p:blipFill>
        <p:spPr bwMode="auto">
          <a:xfrm rot="20096243">
            <a:off x="171467" y="121036"/>
            <a:ext cx="1500188"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descr="images (7).jpeg"/>
          <p:cNvPicPr>
            <a:picLocks noChangeAspect="1"/>
          </p:cNvPicPr>
          <p:nvPr/>
        </p:nvPicPr>
        <p:blipFill>
          <a:blip r:embed="rId9"/>
          <a:stretch>
            <a:fillRect/>
          </a:stretch>
        </p:blipFill>
        <p:spPr>
          <a:xfrm>
            <a:off x="428596" y="4429132"/>
            <a:ext cx="1714512" cy="2288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618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lide(fromBottom)">
                                      <p:cBhvr>
                                        <p:cTn id="12" dur="500"/>
                                        <p:tgtEl>
                                          <p:spTgt spid="2">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lide(fromBottom)">
                                      <p:cBhvr>
                                        <p:cTn id="15" dur="500"/>
                                        <p:tgtEl>
                                          <p:spTgt spid="2">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par>
                                <p:cTn id="19" presetID="1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Bottom)">
                                      <p:cBhvr>
                                        <p:cTn id="21" dur="500"/>
                                        <p:tgtEl>
                                          <p:spTgt spid="4"/>
                                        </p:tgtEl>
                                      </p:cBhvr>
                                    </p:animEffect>
                                  </p:childTnLst>
                                </p:cTn>
                              </p:par>
                              <p:par>
                                <p:cTn id="22" presetID="1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par>
                                <p:cTn id="33" presetID="1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Bottom)">
                                      <p:cBhvr>
                                        <p:cTn id="35" dur="500"/>
                                        <p:tgtEl>
                                          <p:spTgt spid="6"/>
                                        </p:tgtEl>
                                      </p:cBhvr>
                                    </p:animEffect>
                                  </p:childTnLst>
                                </p:cTn>
                              </p:par>
                              <p:par>
                                <p:cTn id="36" presetID="1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lide(fromBottom)">
                                      <p:cBhvr>
                                        <p:cTn id="38" dur="500"/>
                                        <p:tgtEl>
                                          <p:spTgt spid="7"/>
                                        </p:tgtEl>
                                      </p:cBhvr>
                                    </p:animEffect>
                                  </p:childTnLst>
                                </p:cTn>
                              </p:par>
                              <p:par>
                                <p:cTn id="39" presetID="1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lide(fromBottom)">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8926" y="116632"/>
            <a:ext cx="5711018" cy="923330"/>
          </a:xfrm>
          <a:prstGeom prst="rect">
            <a:avLst/>
          </a:prstGeom>
        </p:spPr>
        <p:txBody>
          <a:bodyPr wrap="square">
            <a:spAutoFit/>
          </a:bodyPr>
          <a:lstStyle/>
          <a:p>
            <a:pPr algn="r"/>
            <a:r>
              <a:rPr lang="ar-DZ" b="1" u="sng" dirty="0" smtClean="0">
                <a:solidFill>
                  <a:schemeClr val="tx2">
                    <a:lumMod val="60000"/>
                    <a:lumOff val="40000"/>
                  </a:schemeClr>
                </a:solidFill>
                <a:cs typeface="+mj-cs"/>
              </a:rPr>
              <a:t>ثانيا تهيئة الغابات    </a:t>
            </a:r>
            <a:r>
              <a:rPr lang="ar-DZ" b="1" dirty="0" smtClean="0">
                <a:cs typeface="+mj-cs"/>
              </a:rPr>
              <a:t>تهدف إلى ما يلي:</a:t>
            </a:r>
          </a:p>
          <a:p>
            <a:pPr algn="r"/>
            <a:r>
              <a:rPr lang="ar-DZ" dirty="0" smtClean="0">
                <a:cs typeface="+mj-cs"/>
              </a:rPr>
              <a:t>تخضع الغابات و الغيضة و الاراضي ذات الطابع الغابي التي تنتمي الى الملك العمومي الغابي لمخطط تهيئة أو لمخطط تسيير</a:t>
            </a:r>
            <a:endParaRPr lang="ar-DZ" dirty="0">
              <a:cs typeface="+mj-cs"/>
            </a:endParaRPr>
          </a:p>
        </p:txBody>
      </p:sp>
      <p:sp>
        <p:nvSpPr>
          <p:cNvPr id="3" name="Rectangle 2"/>
          <p:cNvSpPr/>
          <p:nvPr/>
        </p:nvSpPr>
        <p:spPr>
          <a:xfrm>
            <a:off x="6300192" y="1039962"/>
            <a:ext cx="2622834" cy="369332"/>
          </a:xfrm>
          <a:prstGeom prst="rect">
            <a:avLst/>
          </a:prstGeom>
        </p:spPr>
        <p:txBody>
          <a:bodyPr wrap="none">
            <a:spAutoFit/>
          </a:bodyPr>
          <a:lstStyle/>
          <a:p>
            <a:r>
              <a:rPr lang="ar-DZ" b="1" dirty="0" smtClean="0">
                <a:cs typeface="+mj-cs"/>
              </a:rPr>
              <a:t>	اهداف مخطط التهيئة</a:t>
            </a:r>
            <a:endParaRPr lang="fr-FR" b="1" dirty="0">
              <a:cs typeface="+mj-cs"/>
            </a:endParaRPr>
          </a:p>
        </p:txBody>
      </p:sp>
      <p:sp>
        <p:nvSpPr>
          <p:cNvPr id="4" name="Rectangle 3"/>
          <p:cNvSpPr/>
          <p:nvPr/>
        </p:nvSpPr>
        <p:spPr>
          <a:xfrm>
            <a:off x="2771800" y="1414517"/>
            <a:ext cx="6161368" cy="646331"/>
          </a:xfrm>
          <a:prstGeom prst="rect">
            <a:avLst/>
          </a:prstGeom>
        </p:spPr>
        <p:txBody>
          <a:bodyPr wrap="square">
            <a:spAutoFit/>
          </a:bodyPr>
          <a:lstStyle/>
          <a:p>
            <a:pPr algn="r"/>
            <a:r>
              <a:rPr lang="ar-DZ" dirty="0" smtClean="0"/>
              <a:t>	</a:t>
            </a:r>
            <a:r>
              <a:rPr lang="ar-DZ" dirty="0" smtClean="0">
                <a:cs typeface="+mj-cs"/>
              </a:rPr>
              <a:t>الحفاظ على التنوع البيولوجي و الموائل الحيوية و المواقع و المناظر الطبيعية و الينابيع و المسطحات المائية الواقعة بالغابات</a:t>
            </a:r>
            <a:endParaRPr lang="fr-FR" dirty="0">
              <a:cs typeface="+mj-cs"/>
            </a:endParaRP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472" y="928670"/>
            <a:ext cx="2829918" cy="1663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72132" y="2000240"/>
            <a:ext cx="3256947"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80528" y="2629492"/>
            <a:ext cx="3746408" cy="646331"/>
          </a:xfrm>
          <a:prstGeom prst="rect">
            <a:avLst/>
          </a:prstGeom>
        </p:spPr>
        <p:txBody>
          <a:bodyPr wrap="square">
            <a:spAutoFit/>
          </a:bodyPr>
          <a:lstStyle/>
          <a:p>
            <a:pPr algn="r"/>
            <a:r>
              <a:rPr lang="ar-DZ" dirty="0" smtClean="0"/>
              <a:t>	</a:t>
            </a:r>
            <a:r>
              <a:rPr lang="ar-DZ" dirty="0" smtClean="0">
                <a:cs typeface="+mj-cs"/>
              </a:rPr>
              <a:t>ضبط الاجراءات الضرورية لوقاية من حرائق الغابات و مكافحته</a:t>
            </a:r>
            <a:r>
              <a:rPr lang="ar-DZ" b="1" dirty="0" smtClean="0">
                <a:cs typeface="+mj-cs"/>
              </a:rPr>
              <a:t>.</a:t>
            </a:r>
            <a:endParaRPr lang="fr-FR" b="1" dirty="0">
              <a:cs typeface="+mj-cs"/>
            </a:endParaRPr>
          </a:p>
        </p:txBody>
      </p:sp>
      <p:pic>
        <p:nvPicPr>
          <p:cNvPr id="9" name="Imag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277" y="3319311"/>
            <a:ext cx="283845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00364" y="3643314"/>
            <a:ext cx="22002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5508105" y="4077072"/>
            <a:ext cx="3635896" cy="1477328"/>
          </a:xfrm>
          <a:prstGeom prst="rect">
            <a:avLst/>
          </a:prstGeom>
        </p:spPr>
        <p:txBody>
          <a:bodyPr wrap="square">
            <a:spAutoFit/>
          </a:bodyPr>
          <a:lstStyle/>
          <a:p>
            <a:pPr algn="r"/>
            <a:r>
              <a:rPr lang="ar-DZ" dirty="0" smtClean="0"/>
              <a:t>	</a:t>
            </a:r>
            <a:r>
              <a:rPr lang="ar-DZ" dirty="0" smtClean="0">
                <a:cs typeface="+mj-cs"/>
              </a:rPr>
              <a:t>توضح نمط اعادة التجديد و اعادة التجمعات المشجرة و نظام المعالجة الحراجية الملائمة(التشجير الحراجي من اهم طرق الوقاية من التلوث و جعل البيئة اكثر راحة للإنسان عن طريق انشاء حواجز وقائية تشجيرية</a:t>
            </a:r>
            <a:r>
              <a:rPr lang="ar-DZ" b="1" dirty="0" smtClean="0">
                <a:cs typeface="+mj-cs"/>
              </a:rPr>
              <a:t>)</a:t>
            </a:r>
            <a:endParaRPr lang="fr-FR" b="1" dirty="0">
              <a:cs typeface="+mj-cs"/>
            </a:endParaRPr>
          </a:p>
        </p:txBody>
      </p:sp>
      <p:pic>
        <p:nvPicPr>
          <p:cNvPr id="13" name="Image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00496" y="5514975"/>
            <a:ext cx="3189432" cy="134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57158" y="5373216"/>
            <a:ext cx="2788294" cy="1484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 14" descr="images (7).jpeg"/>
          <p:cNvPicPr>
            <a:picLocks noChangeAspect="1"/>
          </p:cNvPicPr>
          <p:nvPr/>
        </p:nvPicPr>
        <p:blipFill>
          <a:blip r:embed="rId8"/>
          <a:stretch>
            <a:fillRect/>
          </a:stretch>
        </p:blipFill>
        <p:spPr>
          <a:xfrm>
            <a:off x="3643306" y="1785926"/>
            <a:ext cx="1281115" cy="1710354"/>
          </a:xfrm>
          <a:prstGeom prst="rect">
            <a:avLst/>
          </a:prstGeom>
        </p:spPr>
      </p:pic>
      <p:pic>
        <p:nvPicPr>
          <p:cNvPr id="16" name="Image 15" descr="f2.png"/>
          <p:cNvPicPr>
            <a:picLocks noChangeAspect="1"/>
          </p:cNvPicPr>
          <p:nvPr/>
        </p:nvPicPr>
        <p:blipFill>
          <a:blip r:embed="rId9"/>
          <a:srcRect/>
          <a:stretch>
            <a:fillRect/>
          </a:stretch>
        </p:blipFill>
        <p:spPr bwMode="auto">
          <a:xfrm rot="20322443">
            <a:off x="-58020" y="-52405"/>
            <a:ext cx="1500188" cy="114300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9430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188640"/>
            <a:ext cx="7499248" cy="923330"/>
          </a:xfrm>
          <a:prstGeom prst="rect">
            <a:avLst/>
          </a:prstGeom>
        </p:spPr>
        <p:txBody>
          <a:bodyPr wrap="square">
            <a:spAutoFit/>
          </a:bodyPr>
          <a:lstStyle/>
          <a:p>
            <a:pPr lvl="1" algn="r"/>
            <a:r>
              <a:rPr lang="ar-DZ" dirty="0" smtClean="0"/>
              <a:t>	</a:t>
            </a:r>
            <a:r>
              <a:rPr lang="ar-DZ" dirty="0" smtClean="0">
                <a:solidFill>
                  <a:schemeClr val="tx2">
                    <a:lumMod val="60000"/>
                    <a:lumOff val="40000"/>
                  </a:schemeClr>
                </a:solidFill>
              </a:rPr>
              <a:t>3</a:t>
            </a:r>
            <a:r>
              <a:rPr lang="ar-DZ" dirty="0" smtClean="0"/>
              <a:t>.</a:t>
            </a:r>
            <a:r>
              <a:rPr lang="ar-DZ" b="1" dirty="0" smtClean="0">
                <a:solidFill>
                  <a:schemeClr val="accent1">
                    <a:lumMod val="75000"/>
                  </a:schemeClr>
                </a:solidFill>
                <a:cs typeface="+mj-cs"/>
              </a:rPr>
              <a:t>التصديق على التسيير المستدام للغابات</a:t>
            </a:r>
          </a:p>
          <a:p>
            <a:pPr algn="r"/>
            <a:r>
              <a:rPr lang="ar-DZ" dirty="0" smtClean="0">
                <a:cs typeface="+mj-cs"/>
              </a:rPr>
              <a:t>يتم التسيير المستدام للغابات عبر تطبيق مخططات التهيئة او مخططات التسيير و يجب احترام المعايير التالية:</a:t>
            </a:r>
            <a:endParaRPr lang="ar-DZ" dirty="0">
              <a:cs typeface="+mj-cs"/>
            </a:endParaRPr>
          </a:p>
        </p:txBody>
      </p:sp>
      <p:sp>
        <p:nvSpPr>
          <p:cNvPr id="3" name="Rectangle 2"/>
          <p:cNvSpPr/>
          <p:nvPr/>
        </p:nvSpPr>
        <p:spPr>
          <a:xfrm>
            <a:off x="642910" y="1214422"/>
            <a:ext cx="8318158" cy="1862048"/>
          </a:xfrm>
          <a:prstGeom prst="rect">
            <a:avLst/>
          </a:prstGeom>
        </p:spPr>
        <p:txBody>
          <a:bodyPr wrap="square">
            <a:spAutoFit/>
          </a:bodyPr>
          <a:lstStyle/>
          <a:p>
            <a:pPr marL="342900" lvl="0" indent="-342900" algn="r" rtl="1">
              <a:spcAft>
                <a:spcPts val="1000"/>
              </a:spcAft>
              <a:buFont typeface="Wingdings"/>
              <a:buChar char=""/>
            </a:pPr>
            <a:r>
              <a:rPr lang="ar-DZ" b="1" dirty="0">
                <a:ea typeface="Calibri"/>
                <a:cs typeface="Times New Roman"/>
              </a:rPr>
              <a:t>الحفاظ على صحة الغابات و سلامتها و على الموارد الغابية و تحسينها و حماية التربة و الماء.</a:t>
            </a:r>
            <a:endParaRPr lang="fr-FR" sz="1400" b="1" dirty="0">
              <a:ea typeface="Calibri"/>
              <a:cs typeface="Arial"/>
            </a:endParaRPr>
          </a:p>
          <a:p>
            <a:pPr marL="342900" lvl="0" indent="-342900" algn="r" rtl="1">
              <a:spcAft>
                <a:spcPts val="1000"/>
              </a:spcAft>
              <a:buFont typeface="Wingdings"/>
              <a:buChar char=""/>
            </a:pPr>
            <a:r>
              <a:rPr lang="ar-DZ" b="1" dirty="0">
                <a:ea typeface="Calibri"/>
                <a:cs typeface="Times New Roman"/>
              </a:rPr>
              <a:t>القيام بوظيفة انتاج المواد الغابية.</a:t>
            </a:r>
            <a:endParaRPr lang="fr-FR" sz="1400" b="1" dirty="0">
              <a:ea typeface="Calibri"/>
              <a:cs typeface="Arial"/>
            </a:endParaRPr>
          </a:p>
          <a:p>
            <a:pPr marL="342900" lvl="0" indent="-342900" algn="r" rtl="1">
              <a:spcAft>
                <a:spcPts val="1000"/>
              </a:spcAft>
              <a:buFont typeface="Wingdings"/>
              <a:buChar char=""/>
            </a:pPr>
            <a:r>
              <a:rPr lang="ar-DZ" b="1" dirty="0">
                <a:ea typeface="Calibri"/>
                <a:cs typeface="Times New Roman"/>
              </a:rPr>
              <a:t>احترام التنوع البيولوجي داخل الانظمة الأيكولوجية الغابية.</a:t>
            </a:r>
            <a:endParaRPr lang="fr-FR" sz="1400" b="1" dirty="0">
              <a:ea typeface="Calibri"/>
              <a:cs typeface="Arial"/>
            </a:endParaRPr>
          </a:p>
          <a:p>
            <a:pPr marL="342900" lvl="0" indent="-342900" algn="r" rtl="1">
              <a:spcAft>
                <a:spcPts val="1000"/>
              </a:spcAft>
              <a:buFont typeface="Wingdings"/>
              <a:buChar char=""/>
            </a:pPr>
            <a:r>
              <a:rPr lang="ar-DZ" b="1" dirty="0">
                <a:ea typeface="Calibri"/>
                <a:cs typeface="Times New Roman"/>
              </a:rPr>
              <a:t>يتم اعداد معيار وطني للتسيير المستدام من اجل التصديق على الغابات و الاراضي ذات الطابع  الغابي المسير بصفة مستدامة</a:t>
            </a:r>
            <a:endParaRPr lang="fr-FR" sz="1400" b="1" dirty="0">
              <a:ea typeface="Calibri"/>
              <a:cs typeface="Arial"/>
            </a:endParaRP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3429000"/>
            <a:ext cx="3148558"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60575" y="3284984"/>
            <a:ext cx="26955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29417" y="3334189"/>
            <a:ext cx="230505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99792" y="5096987"/>
            <a:ext cx="2743200" cy="1714500"/>
          </a:xfrm>
          <a:prstGeom prst="rect">
            <a:avLst/>
          </a:prstGeom>
        </p:spPr>
      </p:pic>
      <p:pic>
        <p:nvPicPr>
          <p:cNvPr id="8" name="Image 7" descr="f2.png"/>
          <p:cNvPicPr>
            <a:picLocks noChangeAspect="1"/>
          </p:cNvPicPr>
          <p:nvPr/>
        </p:nvPicPr>
        <p:blipFill>
          <a:blip r:embed="rId6"/>
          <a:srcRect/>
          <a:stretch>
            <a:fillRect/>
          </a:stretch>
        </p:blipFill>
        <p:spPr bwMode="auto">
          <a:xfrm rot="19810461">
            <a:off x="-29458" y="11593"/>
            <a:ext cx="1500188" cy="114300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295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6136" y="260648"/>
            <a:ext cx="2831936" cy="473206"/>
          </a:xfrm>
          <a:prstGeom prst="rect">
            <a:avLst/>
          </a:prstGeom>
        </p:spPr>
        <p:txBody>
          <a:bodyPr wrap="square">
            <a:spAutoFit/>
          </a:bodyPr>
          <a:lstStyle/>
          <a:p>
            <a:pPr marL="342900" lvl="0" indent="-342900" algn="r" rtl="1">
              <a:lnSpc>
                <a:spcPct val="150000"/>
              </a:lnSpc>
              <a:spcAft>
                <a:spcPts val="0"/>
              </a:spcAft>
              <a:buClr>
                <a:srgbClr val="17365D"/>
              </a:buClr>
              <a:buFont typeface="+mj-lt"/>
              <a:buAutoNum type="arabicPeriod"/>
            </a:pPr>
            <a:r>
              <a:rPr lang="ar-DZ" b="1" u="sng" dirty="0">
                <a:solidFill>
                  <a:srgbClr val="17365D"/>
                </a:solidFill>
                <a:effectLst>
                  <a:outerShdw blurRad="38100" dist="38100" dir="2700000" algn="tl">
                    <a:srgbClr val="000000">
                      <a:alpha val="43137"/>
                    </a:srgbClr>
                  </a:outerShdw>
                </a:effectLst>
                <a:ea typeface="Calibri"/>
                <a:cs typeface="+mj-cs"/>
              </a:rPr>
              <a:t>تتبع مسار المنتجات الغابية:</a:t>
            </a:r>
            <a:endParaRPr lang="fr-FR" sz="1100" b="1" u="sng" dirty="0">
              <a:effectLst>
                <a:outerShdw blurRad="38100" dist="38100" dir="2700000" algn="tl">
                  <a:srgbClr val="000000">
                    <a:alpha val="43137"/>
                  </a:srgbClr>
                </a:outerShdw>
              </a:effectLst>
              <a:ea typeface="Calibri"/>
              <a:cs typeface="+mj-cs"/>
            </a:endParaRPr>
          </a:p>
        </p:txBody>
      </p:sp>
      <p:sp>
        <p:nvSpPr>
          <p:cNvPr id="4" name="Rectangle 3"/>
          <p:cNvSpPr/>
          <p:nvPr/>
        </p:nvSpPr>
        <p:spPr>
          <a:xfrm>
            <a:off x="4214810" y="733854"/>
            <a:ext cx="4749675" cy="6114494"/>
          </a:xfrm>
          <a:prstGeom prst="rect">
            <a:avLst/>
          </a:prstGeom>
        </p:spPr>
        <p:txBody>
          <a:bodyPr wrap="square">
            <a:spAutoFit/>
          </a:bodyPr>
          <a:lstStyle/>
          <a:p>
            <a:pPr algn="r" rtl="1">
              <a:spcAft>
                <a:spcPts val="1000"/>
              </a:spcAft>
            </a:pPr>
            <a:r>
              <a:rPr lang="ar-DZ" dirty="0">
                <a:ea typeface="Calibri"/>
                <a:cs typeface="+mj-cs"/>
              </a:rPr>
              <a:t>وفقا  لنص المادة 42 من القانون 23-21 يتم انشاء نظام وطني لتتبع مسار المنتجات الغابية يسمح بضمان نشأتها في غابة مهيأة و مستغلة حسب المعيار الوطني للتسيير المستدام للغابات</a:t>
            </a:r>
            <a:r>
              <a:rPr lang="ar-DZ" dirty="0" smtClean="0">
                <a:ea typeface="Calibri"/>
                <a:cs typeface="+mj-cs"/>
              </a:rPr>
              <a:t>.</a:t>
            </a:r>
          </a:p>
          <a:p>
            <a:pPr algn="r" rtl="1">
              <a:spcAft>
                <a:spcPts val="1000"/>
              </a:spcAft>
            </a:pPr>
            <a:r>
              <a:rPr lang="ar-DZ" sz="1600" b="1" dirty="0" smtClean="0">
                <a:solidFill>
                  <a:schemeClr val="tx2">
                    <a:lumMod val="60000"/>
                    <a:lumOff val="40000"/>
                  </a:schemeClr>
                </a:solidFill>
                <a:effectLst>
                  <a:outerShdw blurRad="38100" dist="38100" dir="2700000" algn="tl">
                    <a:srgbClr val="000000">
                      <a:alpha val="43137"/>
                    </a:srgbClr>
                  </a:outerShdw>
                </a:effectLst>
                <a:ea typeface="Calibri"/>
                <a:cs typeface="+mj-cs"/>
              </a:rPr>
              <a:t>ملاحظة</a:t>
            </a:r>
            <a:endParaRPr lang="fr-FR" sz="1600" b="1" dirty="0">
              <a:solidFill>
                <a:schemeClr val="tx2">
                  <a:lumMod val="60000"/>
                  <a:lumOff val="40000"/>
                </a:schemeClr>
              </a:solidFill>
              <a:effectLst>
                <a:outerShdw blurRad="38100" dist="38100" dir="2700000" algn="tl">
                  <a:srgbClr val="000000">
                    <a:alpha val="43137"/>
                  </a:srgbClr>
                </a:outerShdw>
              </a:effectLst>
              <a:ea typeface="Calibri"/>
              <a:cs typeface="+mj-cs"/>
            </a:endParaRPr>
          </a:p>
          <a:p>
            <a:pPr marL="342900" lvl="0" indent="-342900" algn="r" rtl="1">
              <a:spcAft>
                <a:spcPts val="1000"/>
              </a:spcAft>
              <a:buFont typeface="Wingdings"/>
              <a:buChar char=""/>
            </a:pPr>
            <a:r>
              <a:rPr lang="ar-DZ" b="1" dirty="0">
                <a:ea typeface="Calibri"/>
                <a:cs typeface="+mj-cs"/>
              </a:rPr>
              <a:t>تجدر الاشارة الى ان مبدأ الاستدامة له عدة ابعاد  اجتماعية , اقتصادية, تكنولوجية , ثقافية (التنوع الثقافي الذي اشار اليه الاعلان العالمي لليونسكو في سنة 2001)</a:t>
            </a:r>
            <a:endParaRPr lang="fr-FR" sz="1400" b="1" dirty="0">
              <a:ea typeface="Calibri"/>
              <a:cs typeface="+mj-cs"/>
            </a:endParaRPr>
          </a:p>
          <a:p>
            <a:pPr algn="r" rtl="1">
              <a:spcAft>
                <a:spcPts val="1000"/>
              </a:spcAft>
            </a:pPr>
            <a:r>
              <a:rPr lang="ar-DZ" b="1" dirty="0">
                <a:ea typeface="Calibri"/>
                <a:cs typeface="+mj-cs"/>
              </a:rPr>
              <a:t>ثم تناوله مؤتمر </a:t>
            </a:r>
            <a:r>
              <a:rPr lang="ar-DZ" b="1" dirty="0" err="1">
                <a:ea typeface="Calibri"/>
                <a:cs typeface="+mj-cs"/>
              </a:rPr>
              <a:t>استولهولم</a:t>
            </a:r>
            <a:r>
              <a:rPr lang="ar-DZ" b="1" dirty="0">
                <a:ea typeface="Calibri"/>
                <a:cs typeface="+mj-cs"/>
              </a:rPr>
              <a:t> و اتفاقية التراث العالمي لسنة 1972 بالإضافة الى الميثاق العالمي لحفظ الطبيعة في 28/10/1982 و مؤتمر الامم المتحدة للبيئة و التنمية لسنة 1992 و اتفاقية الامم المتحدة لمكافحة التصحر, الاتفاق الدولي للأخشاب الاستوائية  سنة 1994.</a:t>
            </a:r>
            <a:endParaRPr lang="fr-FR" sz="1400" b="1" dirty="0">
              <a:ea typeface="Calibri"/>
              <a:cs typeface="+mj-cs"/>
            </a:endParaRPr>
          </a:p>
          <a:p>
            <a:pPr algn="r" rtl="1">
              <a:spcAft>
                <a:spcPts val="1000"/>
              </a:spcAft>
            </a:pPr>
            <a:r>
              <a:rPr lang="ar-DZ" b="1" dirty="0">
                <a:ea typeface="Calibri"/>
                <a:cs typeface="+mj-cs"/>
              </a:rPr>
              <a:t>و في الجزائر تم تناول المبدأ ايضا في المرسوم التنفيذي رقم 83-458 المحدد للقانون الاساسي النموذجي للخطائر الوطنية و المرسوم التنفيذي رقم 87-143 المحدد لقواعد تصنف الخطائر الوطنية و المحميات الطبيعية و المرسوم التنفيذي رقم 87-144 المحدد لكيفية انشاء المحميات الطبيعية و القانون رقم 63-10 المتعلق بحماية البيئة في اطار التنمية المستدامة و القانون  رقم 11/02 المتعلق بالمجالات المحمية في اطار التنمية المستدامة. </a:t>
            </a:r>
            <a:endParaRPr lang="fr-FR" sz="1400" b="1" dirty="0">
              <a:ea typeface="Calibri"/>
              <a:cs typeface="+mj-cs"/>
            </a:endParaRPr>
          </a:p>
        </p:txBody>
      </p:sp>
      <p:pic>
        <p:nvPicPr>
          <p:cNvPr id="5" name="Image 4" descr="images (3).jpeg"/>
          <p:cNvPicPr>
            <a:picLocks noChangeAspect="1"/>
          </p:cNvPicPr>
          <p:nvPr/>
        </p:nvPicPr>
        <p:blipFill>
          <a:blip r:embed="rId2"/>
          <a:stretch>
            <a:fillRect/>
          </a:stretch>
        </p:blipFill>
        <p:spPr>
          <a:xfrm>
            <a:off x="142844" y="1643050"/>
            <a:ext cx="2357454" cy="1613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images (1).jpeg"/>
          <p:cNvPicPr>
            <a:picLocks noChangeAspect="1"/>
          </p:cNvPicPr>
          <p:nvPr/>
        </p:nvPicPr>
        <p:blipFill>
          <a:blip r:embed="rId3"/>
          <a:stretch>
            <a:fillRect/>
          </a:stretch>
        </p:blipFill>
        <p:spPr>
          <a:xfrm>
            <a:off x="142844" y="3429000"/>
            <a:ext cx="2314534" cy="1704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images (2).jpeg"/>
          <p:cNvPicPr>
            <a:picLocks noChangeAspect="1"/>
          </p:cNvPicPr>
          <p:nvPr/>
        </p:nvPicPr>
        <p:blipFill>
          <a:blip r:embed="rId4"/>
          <a:stretch>
            <a:fillRect/>
          </a:stretch>
        </p:blipFill>
        <p:spPr>
          <a:xfrm>
            <a:off x="214282" y="5286388"/>
            <a:ext cx="2285984" cy="1406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images (4).jpeg"/>
          <p:cNvPicPr>
            <a:picLocks noChangeAspect="1"/>
          </p:cNvPicPr>
          <p:nvPr/>
        </p:nvPicPr>
        <p:blipFill>
          <a:blip r:embed="rId5"/>
          <a:stretch>
            <a:fillRect/>
          </a:stretch>
        </p:blipFill>
        <p:spPr>
          <a:xfrm>
            <a:off x="2643174" y="1785926"/>
            <a:ext cx="1571636" cy="4857760"/>
          </a:xfrm>
          <a:prstGeom prst="rect">
            <a:avLst/>
          </a:prstGeom>
          <a:ln>
            <a:noFill/>
          </a:ln>
          <a:effectLst>
            <a:outerShdw blurRad="292100" dist="139700" dir="2700000" algn="tl" rotWithShape="0">
              <a:srgbClr val="333333">
                <a:alpha val="65000"/>
              </a:srgbClr>
            </a:outerShdw>
          </a:effectLst>
        </p:spPr>
      </p:pic>
      <p:pic>
        <p:nvPicPr>
          <p:cNvPr id="9" name="Image 8" descr="f2.png"/>
          <p:cNvPicPr>
            <a:picLocks noChangeAspect="1"/>
          </p:cNvPicPr>
          <p:nvPr/>
        </p:nvPicPr>
        <p:blipFill>
          <a:blip r:embed="rId6"/>
          <a:srcRect/>
          <a:stretch>
            <a:fillRect/>
          </a:stretch>
        </p:blipFill>
        <p:spPr bwMode="auto">
          <a:xfrm rot="20249999">
            <a:off x="161607" y="29208"/>
            <a:ext cx="1500188"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2510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par>
                                <p:cTn id="19" presetID="1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par>
                                <p:cTn id="22" presetID="1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Bottom)">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188640"/>
            <a:ext cx="7320876" cy="4256550"/>
          </a:xfrm>
          <a:prstGeom prst="rect">
            <a:avLst/>
          </a:prstGeom>
        </p:spPr>
        <p:txBody>
          <a:bodyPr wrap="square">
            <a:spAutoFit/>
          </a:bodyPr>
          <a:lstStyle/>
          <a:p>
            <a:pPr algn="ctr" rtl="1">
              <a:lnSpc>
                <a:spcPct val="115000"/>
              </a:lnSpc>
              <a:spcAft>
                <a:spcPts val="0"/>
              </a:spcAft>
            </a:pPr>
            <a:r>
              <a:rPr lang="ar-DZ" sz="2400" b="1" dirty="0">
                <a:ea typeface="Calibri"/>
                <a:cs typeface="+mj-cs"/>
              </a:rPr>
              <a:t>خـــــــــــــــــــــــــــــــــاتمـــــــــــــــــــــــــــــــــــــــــــة</a:t>
            </a:r>
            <a:endParaRPr lang="fr-FR" sz="2400" b="1" dirty="0">
              <a:ea typeface="Calibri"/>
              <a:cs typeface="+mj-cs"/>
            </a:endParaRPr>
          </a:p>
          <a:p>
            <a:pPr algn="just" rtl="1">
              <a:lnSpc>
                <a:spcPct val="150000"/>
              </a:lnSpc>
              <a:spcAft>
                <a:spcPts val="0"/>
              </a:spcAft>
            </a:pPr>
            <a:r>
              <a:rPr lang="ar-DZ" dirty="0">
                <a:ea typeface="Calibri"/>
                <a:cs typeface="Times New Roman"/>
              </a:rPr>
              <a:t>بعد دراستنا للنظام القانوني المطبق على الملك العمومي الغابي في التشريع الجزائري تبين لنا أن </a:t>
            </a:r>
            <a:r>
              <a:rPr lang="ar-DZ" dirty="0" smtClean="0">
                <a:ea typeface="Calibri"/>
                <a:cs typeface="Times New Roman"/>
              </a:rPr>
              <a:t>الغابة </a:t>
            </a:r>
            <a:r>
              <a:rPr lang="ar-DZ" dirty="0">
                <a:ea typeface="Calibri"/>
                <a:cs typeface="Times New Roman"/>
              </a:rPr>
              <a:t>من الثروات التي لا يمكن للإنسان الاستغناء عنها كون العلاقة بين الانسان و الغابة علاقة دائمة نظرا لاحتياج الانسان المتواصل لخيرات الطبيعة لذلك حظى باهتمام المشرع و القانون رقم 23/21 من خلال تحديد بعض المفاهيم و تبيان خصائص الملك العمومي الغابي و النظام القانوني المطبق على ادارة اراضي الملك العمومي الغابي من خلال ان الغاء التصنيف لا يكون الا بمرسوم و منع الالغاء في المجالات المحمية و الغابات التي تعرض للحرائق و امكانية الترخيص بتحويل التسيير دون تحويل الملكية و ان تكون الغابات الواقفة في مناطق التوسع السياحي و التي تحتوي على منابع عمومية موضوع امتياز و التصريح  و التسيير المستدام للغابات من خلال تصنيف الغابات و تهيئة الغابات و التصديق على التسيير و تتبع مسار المنتجات الغابية.</a:t>
            </a:r>
            <a:endParaRPr lang="fr-FR" sz="1400" dirty="0">
              <a:ea typeface="Calibri"/>
              <a:cs typeface="Arial"/>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596" y="4429132"/>
            <a:ext cx="2867025" cy="1895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71868" y="4786322"/>
            <a:ext cx="27432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48425" y="4786322"/>
            <a:ext cx="26955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f2.png"/>
          <p:cNvPicPr>
            <a:picLocks noChangeAspect="1"/>
          </p:cNvPicPr>
          <p:nvPr/>
        </p:nvPicPr>
        <p:blipFill>
          <a:blip r:embed="rId5"/>
          <a:srcRect/>
          <a:stretch>
            <a:fillRect/>
          </a:stretch>
        </p:blipFill>
        <p:spPr bwMode="auto">
          <a:xfrm rot="19925082">
            <a:off x="180276" y="70330"/>
            <a:ext cx="1500188"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729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80">
                                          <p:stCondLst>
                                            <p:cond delay="0"/>
                                          </p:stCondLst>
                                        </p:cTn>
                                        <p:tgtEl>
                                          <p:spTgt spid="2"/>
                                        </p:tgtEl>
                                      </p:cBhvr>
                                    </p:animEffect>
                                    <p:anim calcmode="lin" valueType="num">
                                      <p:cBhvr>
                                        <p:cTn id="5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gtEl>
                                      </p:cBhvr>
                                      <p:to x="100000" y="60000"/>
                                    </p:animScale>
                                    <p:animScale>
                                      <p:cBhvr>
                                        <p:cTn id="62" dur="166" decel="50000">
                                          <p:stCondLst>
                                            <p:cond delay="676"/>
                                          </p:stCondLst>
                                        </p:cTn>
                                        <p:tgtEl>
                                          <p:spTgt spid="2"/>
                                        </p:tgtEl>
                                      </p:cBhvr>
                                      <p:to x="100000" y="100000"/>
                                    </p:animScale>
                                    <p:animScale>
                                      <p:cBhvr>
                                        <p:cTn id="63" dur="26">
                                          <p:stCondLst>
                                            <p:cond delay="1312"/>
                                          </p:stCondLst>
                                        </p:cTn>
                                        <p:tgtEl>
                                          <p:spTgt spid="2"/>
                                        </p:tgtEl>
                                      </p:cBhvr>
                                      <p:to x="100000" y="80000"/>
                                    </p:animScale>
                                    <p:animScale>
                                      <p:cBhvr>
                                        <p:cTn id="64" dur="166" decel="50000">
                                          <p:stCondLst>
                                            <p:cond delay="1338"/>
                                          </p:stCondLst>
                                        </p:cTn>
                                        <p:tgtEl>
                                          <p:spTgt spid="2"/>
                                        </p:tgtEl>
                                      </p:cBhvr>
                                      <p:to x="100000" y="100000"/>
                                    </p:animScale>
                                    <p:animScale>
                                      <p:cBhvr>
                                        <p:cTn id="65" dur="26">
                                          <p:stCondLst>
                                            <p:cond delay="1642"/>
                                          </p:stCondLst>
                                        </p:cTn>
                                        <p:tgtEl>
                                          <p:spTgt spid="2"/>
                                        </p:tgtEl>
                                      </p:cBhvr>
                                      <p:to x="100000" y="90000"/>
                                    </p:animScale>
                                    <p:animScale>
                                      <p:cBhvr>
                                        <p:cTn id="66" dur="166" decel="50000">
                                          <p:stCondLst>
                                            <p:cond delay="1668"/>
                                          </p:stCondLst>
                                        </p:cTn>
                                        <p:tgtEl>
                                          <p:spTgt spid="2"/>
                                        </p:tgtEl>
                                      </p:cBhvr>
                                      <p:to x="100000" y="100000"/>
                                    </p:animScale>
                                    <p:animScale>
                                      <p:cBhvr>
                                        <p:cTn id="67" dur="26">
                                          <p:stCondLst>
                                            <p:cond delay="1808"/>
                                          </p:stCondLst>
                                        </p:cTn>
                                        <p:tgtEl>
                                          <p:spTgt spid="2"/>
                                        </p:tgtEl>
                                      </p:cBhvr>
                                      <p:to x="100000" y="95000"/>
                                    </p:animScale>
                                    <p:animScale>
                                      <p:cBhvr>
                                        <p:cTn id="6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0"/>
            <a:ext cx="5770984" cy="592269"/>
          </a:xfrm>
        </p:spPr>
        <p:txBody>
          <a:bodyPr>
            <a:normAutofit fontScale="90000"/>
          </a:bodyPr>
          <a:lstStyle/>
          <a:p>
            <a:r>
              <a:rPr lang="ar-DZ" dirty="0" smtClean="0"/>
              <a:t>مقدمــــــــــة</a:t>
            </a:r>
            <a:endParaRPr lang="fr-FR" dirty="0"/>
          </a:p>
        </p:txBody>
      </p:sp>
      <p:sp>
        <p:nvSpPr>
          <p:cNvPr id="3" name="Espace réservé du contenu 2"/>
          <p:cNvSpPr>
            <a:spLocks noGrp="1"/>
          </p:cNvSpPr>
          <p:nvPr>
            <p:ph idx="1"/>
          </p:nvPr>
        </p:nvSpPr>
        <p:spPr>
          <a:xfrm>
            <a:off x="1907704" y="836712"/>
            <a:ext cx="7236296" cy="1152128"/>
          </a:xfrm>
        </p:spPr>
        <p:txBody>
          <a:bodyPr>
            <a:noAutofit/>
          </a:bodyPr>
          <a:lstStyle/>
          <a:p>
            <a:pPr algn="r"/>
            <a:r>
              <a:rPr lang="ar-DZ" sz="1600" dirty="0">
                <a:cs typeface="+mj-cs"/>
              </a:rPr>
              <a:t>يعد الاهتمام القانوني بحماية الغابة محور اساسي لحمايتها في العالم خاصة و ان التراث الغابي يغطي مساحة اربعة مليار هكتار مربع بنسبة تقدر بواحد و ثلاثون بالمئة من مجموع سطح </a:t>
            </a:r>
            <a:r>
              <a:rPr lang="ar-DZ" sz="1600" dirty="0" err="1" smtClean="0">
                <a:cs typeface="+mj-cs"/>
              </a:rPr>
              <a:t>الاراضي</a:t>
            </a:r>
            <a:r>
              <a:rPr lang="ar-DZ" sz="1600" dirty="0" smtClean="0">
                <a:cs typeface="+mj-cs"/>
              </a:rPr>
              <a:t> </a:t>
            </a:r>
            <a:r>
              <a:rPr lang="ar-DZ" sz="1600" dirty="0">
                <a:cs typeface="+mj-cs"/>
              </a:rPr>
              <a:t>في العالم, غالبا ما جمعت الغابة بين 3 وظائف اساسية للإنسان كانت سببا في تسهيل عيشه و هي الوظيفة الاقتصادية , الاجتماعية, الايكولوجية اذ يوجد عبر مختلف مناطق العالم اكثر من اربعة عشر مليون نسمة يعملون في قطاع الغابات بصفة رسمية</a:t>
            </a:r>
            <a:endParaRPr lang="fr-FR" sz="1600" dirty="0">
              <a:cs typeface="+mj-cs"/>
            </a:endParaRP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60071" y="1887547"/>
            <a:ext cx="2419350"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28802"/>
            <a:ext cx="272291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324544" y="-4553"/>
            <a:ext cx="2527629" cy="1559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5995445" y="2060667"/>
            <a:ext cx="3148555" cy="2308324"/>
          </a:xfrm>
          <a:prstGeom prst="rect">
            <a:avLst/>
          </a:prstGeom>
        </p:spPr>
        <p:txBody>
          <a:bodyPr wrap="square">
            <a:spAutoFit/>
          </a:bodyPr>
          <a:lstStyle/>
          <a:p>
            <a:pPr algn="r"/>
            <a:r>
              <a:rPr lang="ar-DZ" sz="1600" dirty="0">
                <a:cs typeface="+mj-cs"/>
              </a:rPr>
              <a:t>اهتمت الجزائر التي حماها الله بالغابات الكثيفة و الممتدة على مساحات شاسعة على غرار دول اخرى بقضية حماية التراث الغابي خاصة و انها تملك ثروة غابية تقدر بحوالي 4.2 مليون </a:t>
            </a:r>
            <a:r>
              <a:rPr lang="ar-DZ" sz="1600" dirty="0" err="1">
                <a:cs typeface="+mj-cs"/>
              </a:rPr>
              <a:t>هكتارمن</a:t>
            </a:r>
            <a:r>
              <a:rPr lang="ar-DZ" sz="1600" dirty="0">
                <a:cs typeface="+mj-cs"/>
              </a:rPr>
              <a:t> الغابات و التي تعادل 1.8 بالمئة من اجمالي مساحة البلد , فيما تساوي مساحة المناطق </a:t>
            </a:r>
            <a:r>
              <a:rPr lang="ar-DZ" sz="1600" dirty="0" err="1">
                <a:cs typeface="+mj-cs"/>
              </a:rPr>
              <a:t>الحلفائية</a:t>
            </a:r>
            <a:r>
              <a:rPr lang="ar-DZ" sz="1600" dirty="0">
                <a:cs typeface="+mj-cs"/>
              </a:rPr>
              <a:t> حوالي 2.5 مليون هكتار بما يزيد قليلا عن 1 بالمئة من المساحة الاجمالية للإقليم البري الجزائري</a:t>
            </a:r>
            <a:endParaRPr lang="fr-FR" sz="1600" dirty="0">
              <a:cs typeface="+mj-cs"/>
            </a:endParaRPr>
          </a:p>
        </p:txBody>
      </p:sp>
      <p:sp>
        <p:nvSpPr>
          <p:cNvPr id="10" name="Rectangle 9"/>
          <p:cNvSpPr/>
          <p:nvPr/>
        </p:nvSpPr>
        <p:spPr>
          <a:xfrm>
            <a:off x="89206" y="4357694"/>
            <a:ext cx="9054794" cy="2308324"/>
          </a:xfrm>
          <a:prstGeom prst="rect">
            <a:avLst/>
          </a:prstGeom>
        </p:spPr>
        <p:txBody>
          <a:bodyPr wrap="square">
            <a:spAutoFit/>
          </a:bodyPr>
          <a:lstStyle/>
          <a:p>
            <a:pPr algn="r"/>
            <a:r>
              <a:rPr lang="ar-DZ" dirty="0">
                <a:cs typeface="+mj-cs"/>
              </a:rPr>
              <a:t>خ</a:t>
            </a:r>
            <a:r>
              <a:rPr lang="ar-DZ" dirty="0" smtClean="0">
                <a:cs typeface="+mj-cs"/>
              </a:rPr>
              <a:t>صت </a:t>
            </a:r>
            <a:r>
              <a:rPr lang="ar-DZ" dirty="0">
                <a:cs typeface="+mj-cs"/>
              </a:rPr>
              <a:t>الجزائر تنظيم التراث الغابي بقانون يتمثل في النظام العام للغابات رقم 84/12 وقد </a:t>
            </a:r>
            <a:r>
              <a:rPr lang="ar-DZ" dirty="0" err="1">
                <a:cs typeface="+mj-cs"/>
              </a:rPr>
              <a:t>قررهذا</a:t>
            </a:r>
            <a:r>
              <a:rPr lang="ar-DZ" dirty="0">
                <a:cs typeface="+mj-cs"/>
              </a:rPr>
              <a:t> القانون سبل حمايتها و استغلالها ونص على اليات متعددة من شأنها وقاية الغابات من المخاطر المعرضة لها ,الا أن هذا القانون لم يستجب المتطلبات الراهنة خاصة من تسبب حرائق الغابات التي تشهدها الجزائر في الفترة الاخيرة و اتلاف أزيد من اربعون الف هكتار من الاراضي عبر37 ولاية مع تضرر 109 هكتار من المساحات المفروشة بالأشجار المثمرة الامر الذي دعا الى صدور القانون رقم 23-21 المتعلق بالغابات و الثروة الغابية في الجزائر الذي يهدف الى توجيه السياسات التي تحقق توازن بين الاستغلال العقلان و الحفاظ على البيئة انطلاقا مما سبق نطرح الاشكالية التالية :</a:t>
            </a:r>
            <a:endParaRPr lang="fr-FR" dirty="0">
              <a:cs typeface="+mj-cs"/>
            </a:endParaRPr>
          </a:p>
          <a:p>
            <a:pPr algn="r"/>
            <a:r>
              <a:rPr lang="ar-DZ" b="1" dirty="0">
                <a:solidFill>
                  <a:srgbClr val="FF0000"/>
                </a:solidFill>
                <a:effectLst>
                  <a:outerShdw blurRad="38100" dist="38100" dir="2700000" algn="tl">
                    <a:srgbClr val="000000">
                      <a:alpha val="43137"/>
                    </a:srgbClr>
                  </a:outerShdw>
                </a:effectLst>
                <a:cs typeface="+mj-cs"/>
              </a:rPr>
              <a:t>الى اي مدى وفق المشرع الجزائري في وضع النظام القانوني و التسيير المستدام المطبق على ادارة اراضي الملك العمومي الغابي للحد </a:t>
            </a:r>
            <a:r>
              <a:rPr lang="ar-DZ" sz="1600" b="1" dirty="0">
                <a:solidFill>
                  <a:srgbClr val="FF0000"/>
                </a:solidFill>
                <a:effectLst>
                  <a:outerShdw blurRad="38100" dist="38100" dir="2700000" algn="tl">
                    <a:srgbClr val="000000">
                      <a:alpha val="43137"/>
                    </a:srgbClr>
                  </a:outerShdw>
                </a:effectLst>
                <a:cs typeface="+mj-cs"/>
              </a:rPr>
              <a:t>من التعدي؟</a:t>
            </a:r>
            <a:endParaRPr lang="fr-FR" sz="1600" b="1" dirty="0">
              <a:solidFill>
                <a:srgbClr val="FF0000"/>
              </a:solidFill>
              <a:effectLst>
                <a:outerShdw blurRad="38100" dist="38100" dir="2700000" algn="tl">
                  <a:srgbClr val="000000">
                    <a:alpha val="43137"/>
                  </a:srgbClr>
                </a:outerShdw>
              </a:effectLst>
              <a:cs typeface="+mj-cs"/>
            </a:endParaRPr>
          </a:p>
        </p:txBody>
      </p:sp>
      <p:pic>
        <p:nvPicPr>
          <p:cNvPr id="11" name="Image 10" descr="f2.png"/>
          <p:cNvPicPr>
            <a:picLocks noChangeAspect="1"/>
          </p:cNvPicPr>
          <p:nvPr/>
        </p:nvPicPr>
        <p:blipFill>
          <a:blip r:embed="rId6"/>
          <a:srcRect/>
          <a:stretch>
            <a:fillRect/>
          </a:stretch>
        </p:blipFill>
        <p:spPr bwMode="auto">
          <a:xfrm rot="944057">
            <a:off x="6699135" y="-175221"/>
            <a:ext cx="1500188" cy="114300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7560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116632"/>
            <a:ext cx="4042792" cy="562074"/>
          </a:xfrm>
        </p:spPr>
        <p:txBody>
          <a:bodyPr>
            <a:noAutofit/>
          </a:bodyPr>
          <a:lstStyle/>
          <a:p>
            <a:pPr algn="r"/>
            <a:r>
              <a:rPr lang="ar-DZ" sz="1600" b="1" u="sng" dirty="0" smtClean="0">
                <a:solidFill>
                  <a:schemeClr val="tx2">
                    <a:lumMod val="60000"/>
                    <a:lumOff val="40000"/>
                  </a:schemeClr>
                </a:solidFill>
              </a:rPr>
              <a:t>أولا: تعريف الغابة و الغيضة و الأرض ذات الطابع الغابي </a:t>
            </a:r>
            <a:endParaRPr lang="fr-FR" sz="1600" b="1" u="sng" dirty="0">
              <a:solidFill>
                <a:schemeClr val="tx2">
                  <a:lumMod val="60000"/>
                  <a:lumOff val="40000"/>
                </a:schemeClr>
              </a:solidFill>
            </a:endParaRP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43042" y="1000108"/>
            <a:ext cx="2643206"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644008" y="548680"/>
            <a:ext cx="4283968" cy="1200329"/>
          </a:xfrm>
          <a:prstGeom prst="rect">
            <a:avLst/>
          </a:prstGeom>
        </p:spPr>
        <p:txBody>
          <a:bodyPr wrap="square">
            <a:spAutoFit/>
          </a:bodyPr>
          <a:lstStyle/>
          <a:p>
            <a:pPr algn="r"/>
            <a:r>
              <a:rPr lang="ar-DZ" dirty="0" smtClean="0">
                <a:solidFill>
                  <a:schemeClr val="tx2">
                    <a:lumMod val="60000"/>
                    <a:lumOff val="40000"/>
                  </a:schemeClr>
                </a:solidFill>
              </a:rPr>
              <a:t>-</a:t>
            </a:r>
            <a:r>
              <a:rPr lang="ar-DZ" b="1" dirty="0" smtClean="0">
                <a:solidFill>
                  <a:schemeClr val="tx2">
                    <a:lumMod val="60000"/>
                    <a:lumOff val="40000"/>
                  </a:schemeClr>
                </a:solidFill>
                <a:cs typeface="+mj-cs"/>
              </a:rPr>
              <a:t>تعريف الغابة:</a:t>
            </a:r>
          </a:p>
          <a:p>
            <a:pPr algn="r"/>
            <a:r>
              <a:rPr lang="ar-DZ" dirty="0" smtClean="0">
                <a:cs typeface="+mj-cs"/>
              </a:rPr>
              <a:t>لغة عرف العرب الغابة بأنها الأجمة التي طالت و لها أطراف مرتفعة و باسقة و الأجمة ذات الشجر المتكاثف لأنها تغيب ما فيها</a:t>
            </a:r>
            <a:endParaRPr lang="ar-DZ" dirty="0">
              <a:cs typeface="+mj-cs"/>
            </a:endParaRPr>
          </a:p>
        </p:txBody>
      </p:sp>
      <p:sp>
        <p:nvSpPr>
          <p:cNvPr id="8" name="Rectangle 7"/>
          <p:cNvSpPr/>
          <p:nvPr/>
        </p:nvSpPr>
        <p:spPr>
          <a:xfrm>
            <a:off x="5220072" y="1831819"/>
            <a:ext cx="3707904" cy="2031325"/>
          </a:xfrm>
          <a:prstGeom prst="rect">
            <a:avLst/>
          </a:prstGeom>
        </p:spPr>
        <p:txBody>
          <a:bodyPr wrap="square">
            <a:spAutoFit/>
          </a:bodyPr>
          <a:lstStyle/>
          <a:p>
            <a:pPr algn="r"/>
            <a:r>
              <a:rPr lang="ar-DZ" dirty="0" smtClean="0">
                <a:solidFill>
                  <a:schemeClr val="tx2">
                    <a:lumMod val="60000"/>
                    <a:lumOff val="40000"/>
                  </a:schemeClr>
                </a:solidFill>
                <a:effectLst/>
                <a:ea typeface="Calibri"/>
                <a:cs typeface="Times New Roman"/>
              </a:rPr>
              <a:t>أما اصطلاحا </a:t>
            </a:r>
            <a:r>
              <a:rPr lang="ar-DZ" dirty="0" smtClean="0">
                <a:effectLst/>
                <a:ea typeface="Calibri"/>
                <a:cs typeface="Times New Roman"/>
              </a:rPr>
              <a:t>عرفت بانها عبارة عن وحدة حياتية متكاثفة اساسها مجتمع مؤلف من أشجار و شجيرات و الأعشاب الهشيم المتداخلة و نباتات اخرى كالطحالب و الفطريات و غيرها إضافة لاحتوائها على الحيوانات البرية و الحيوانات الدقيقة و كلها متواجدة على مساحة معينة لها مناخ و كثافة معينان</a:t>
            </a:r>
            <a:r>
              <a:rPr lang="ar-DZ" b="1" dirty="0" smtClean="0">
                <a:effectLst/>
                <a:ea typeface="Calibri"/>
                <a:cs typeface="Times New Roman"/>
              </a:rPr>
              <a:t> </a:t>
            </a:r>
            <a:endParaRPr lang="fr-FR" b="1" dirty="0"/>
          </a:p>
        </p:txBody>
      </p:sp>
      <p:pic>
        <p:nvPicPr>
          <p:cNvPr id="9" name="Imag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3174" y="2857496"/>
            <a:ext cx="2520280" cy="1577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786058"/>
            <a:ext cx="268605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5072066" y="3929066"/>
            <a:ext cx="3925638" cy="646331"/>
          </a:xfrm>
          <a:prstGeom prst="rect">
            <a:avLst/>
          </a:prstGeom>
        </p:spPr>
        <p:txBody>
          <a:bodyPr wrap="square">
            <a:spAutoFit/>
          </a:bodyPr>
          <a:lstStyle/>
          <a:p>
            <a:pPr algn="r"/>
            <a:r>
              <a:rPr lang="ar-DZ" dirty="0" smtClean="0">
                <a:cs typeface="+mj-cs"/>
              </a:rPr>
              <a:t>أما في القانون رقم 23-21 المتعلق بالغابات </a:t>
            </a:r>
            <a:r>
              <a:rPr lang="ar-DZ" dirty="0" err="1" smtClean="0">
                <a:cs typeface="+mj-cs"/>
              </a:rPr>
              <a:t>و</a:t>
            </a:r>
            <a:r>
              <a:rPr lang="ar-DZ" dirty="0" smtClean="0">
                <a:cs typeface="+mj-cs"/>
              </a:rPr>
              <a:t> الثروات </a:t>
            </a:r>
            <a:r>
              <a:rPr lang="ar-DZ" dirty="0" err="1" smtClean="0">
                <a:cs typeface="+mj-cs"/>
              </a:rPr>
              <a:t>الغابية</a:t>
            </a:r>
            <a:r>
              <a:rPr lang="ar-DZ" dirty="0" smtClean="0">
                <a:cs typeface="+mj-cs"/>
              </a:rPr>
              <a:t> عرف الغابة على انها.</a:t>
            </a:r>
            <a:endParaRPr lang="fr-FR" dirty="0">
              <a:cs typeface="+mj-cs"/>
            </a:endParaRPr>
          </a:p>
        </p:txBody>
      </p:sp>
      <p:pic>
        <p:nvPicPr>
          <p:cNvPr id="12" name="Imag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2910" y="4929198"/>
            <a:ext cx="2667000"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4139952" y="4718569"/>
            <a:ext cx="4572000" cy="2031325"/>
          </a:xfrm>
          <a:prstGeom prst="rect">
            <a:avLst/>
          </a:prstGeom>
        </p:spPr>
        <p:txBody>
          <a:bodyPr>
            <a:spAutoFit/>
          </a:bodyPr>
          <a:lstStyle/>
          <a:p>
            <a:pPr algn="r"/>
            <a:r>
              <a:rPr lang="ar-DZ" dirty="0" smtClean="0">
                <a:cs typeface="+mj-cs"/>
              </a:rPr>
              <a:t>كل ارض بغض النظر عن طبيعتها القانونية مغطاة بأصناف غابية في شكل تجمع غابي بكافة لا تقل عن 100 شجرة لكل هكتار ف المناطق الجافة وشبه الجافة و 300 شجرة لكل هكتار في المناطق الرطبة و شبه الرطبة التي تتكون من صنف واحد أو أكثر من أصناف الغابات اما تلقائيا او من التشجير او اعادة التشجير و تمتد على مساحة 10 هكتارات او اكثر في قطعة واحدة</a:t>
            </a:r>
            <a:r>
              <a:rPr lang="ar-DZ" b="1" dirty="0" smtClean="0">
                <a:cs typeface="+mj-cs"/>
              </a:rPr>
              <a:t>.</a:t>
            </a:r>
            <a:endParaRPr lang="fr-FR" b="1" dirty="0">
              <a:cs typeface="+mj-cs"/>
            </a:endParaRPr>
          </a:p>
        </p:txBody>
      </p:sp>
      <p:pic>
        <p:nvPicPr>
          <p:cNvPr id="14" name="Image 13" descr="f2.png"/>
          <p:cNvPicPr>
            <a:picLocks noChangeAspect="1"/>
          </p:cNvPicPr>
          <p:nvPr/>
        </p:nvPicPr>
        <p:blipFill>
          <a:blip r:embed="rId6"/>
          <a:srcRect/>
          <a:stretch>
            <a:fillRect/>
          </a:stretch>
        </p:blipFill>
        <p:spPr bwMode="auto">
          <a:xfrm rot="20518136">
            <a:off x="140060" y="-81664"/>
            <a:ext cx="1500188" cy="114300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456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28" y="214290"/>
            <a:ext cx="4143372" cy="1615827"/>
          </a:xfrm>
          <a:prstGeom prst="rect">
            <a:avLst/>
          </a:prstGeom>
        </p:spPr>
        <p:txBody>
          <a:bodyPr wrap="square">
            <a:spAutoFit/>
          </a:bodyPr>
          <a:lstStyle/>
          <a:p>
            <a:pPr marL="90170" algn="just" rtl="1">
              <a:lnSpc>
                <a:spcPct val="150000"/>
              </a:lnSpc>
              <a:spcAft>
                <a:spcPts val="0"/>
              </a:spcAft>
            </a:pPr>
            <a:r>
              <a:rPr lang="ar-DZ" b="1" u="sng" dirty="0">
                <a:solidFill>
                  <a:srgbClr val="17365D"/>
                </a:solidFill>
                <a:ea typeface="Calibri"/>
                <a:cs typeface="Sakkal Majalla"/>
              </a:rPr>
              <a:t>2</a:t>
            </a:r>
            <a:r>
              <a:rPr lang="ar-DZ" sz="1600" b="1" u="sng" dirty="0">
                <a:solidFill>
                  <a:srgbClr val="17365D"/>
                </a:solidFill>
                <a:ea typeface="Calibri"/>
                <a:cs typeface="+mj-cs"/>
              </a:rPr>
              <a:t>- تعريف الغيضة</a:t>
            </a:r>
            <a:endParaRPr lang="fr-FR" sz="1600" b="1" dirty="0">
              <a:ea typeface="Calibri"/>
              <a:cs typeface="+mj-cs"/>
            </a:endParaRPr>
          </a:p>
          <a:p>
            <a:pPr marL="90170" algn="just" rtl="1">
              <a:lnSpc>
                <a:spcPct val="150000"/>
              </a:lnSpc>
              <a:spcAft>
                <a:spcPts val="0"/>
              </a:spcAft>
            </a:pPr>
            <a:r>
              <a:rPr lang="ar-DZ" sz="1600" dirty="0">
                <a:ea typeface="Calibri"/>
                <a:cs typeface="+mj-cs"/>
              </a:rPr>
              <a:t>لغة عرفت الغيضة في معجم المعاني الجامع (الموضع الذي </a:t>
            </a:r>
            <a:r>
              <a:rPr lang="ar-DZ" sz="1600" dirty="0" smtClean="0">
                <a:ea typeface="Calibri"/>
                <a:cs typeface="+mj-cs"/>
              </a:rPr>
              <a:t>يكثر </a:t>
            </a:r>
            <a:r>
              <a:rPr lang="ar-DZ" sz="1600" dirty="0">
                <a:ea typeface="Calibri"/>
                <a:cs typeface="+mj-cs"/>
              </a:rPr>
              <a:t>فيه الشجر و يلتف) </a:t>
            </a:r>
            <a:r>
              <a:rPr lang="ar-DZ" sz="1600" dirty="0" smtClean="0">
                <a:ea typeface="Calibri"/>
                <a:cs typeface="+mj-cs"/>
              </a:rPr>
              <a:t>و </a:t>
            </a:r>
            <a:r>
              <a:rPr lang="ar-DZ" sz="1600" dirty="0">
                <a:ea typeface="Calibri"/>
                <a:cs typeface="+mj-cs"/>
              </a:rPr>
              <a:t>عرفتها المادة 02 من القانون 23-21 (فضاء مشجر بمساحة اقل من 10 هكتارات)</a:t>
            </a:r>
            <a:endParaRPr lang="fr-FR" sz="1600" dirty="0">
              <a:ea typeface="Calibri"/>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57290" y="428604"/>
            <a:ext cx="350612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571868" y="1998815"/>
            <a:ext cx="5356108" cy="3046988"/>
          </a:xfrm>
          <a:prstGeom prst="rect">
            <a:avLst/>
          </a:prstGeom>
        </p:spPr>
        <p:txBody>
          <a:bodyPr wrap="square">
            <a:spAutoFit/>
          </a:bodyPr>
          <a:lstStyle/>
          <a:p>
            <a:pPr marL="90170" algn="just" rtl="1">
              <a:lnSpc>
                <a:spcPct val="150000"/>
              </a:lnSpc>
              <a:spcAft>
                <a:spcPts val="0"/>
              </a:spcAft>
            </a:pPr>
            <a:r>
              <a:rPr lang="ar-DZ" sz="1600" b="1" u="sng" dirty="0">
                <a:solidFill>
                  <a:srgbClr val="17365D"/>
                </a:solidFill>
                <a:ea typeface="Calibri"/>
                <a:cs typeface="+mj-cs"/>
              </a:rPr>
              <a:t>3- تعريف </a:t>
            </a:r>
            <a:r>
              <a:rPr lang="ar-DZ" sz="1600" b="1" u="sng" dirty="0" err="1" smtClean="0">
                <a:solidFill>
                  <a:srgbClr val="17365D"/>
                </a:solidFill>
                <a:ea typeface="Calibri"/>
                <a:cs typeface="+mj-cs"/>
              </a:rPr>
              <a:t>الاراضي</a:t>
            </a:r>
            <a:r>
              <a:rPr lang="ar-DZ" sz="1600" b="1" u="sng" dirty="0" smtClean="0">
                <a:solidFill>
                  <a:srgbClr val="17365D"/>
                </a:solidFill>
                <a:ea typeface="Calibri"/>
                <a:cs typeface="+mj-cs"/>
              </a:rPr>
              <a:t> </a:t>
            </a:r>
            <a:r>
              <a:rPr lang="ar-DZ" sz="1600" b="1" u="sng" dirty="0">
                <a:solidFill>
                  <a:srgbClr val="17365D"/>
                </a:solidFill>
                <a:ea typeface="Calibri"/>
                <a:cs typeface="+mj-cs"/>
              </a:rPr>
              <a:t>ذات الطابع الغابي:</a:t>
            </a:r>
            <a:endParaRPr lang="fr-FR" sz="1600" b="1" dirty="0">
              <a:ea typeface="Calibri"/>
              <a:cs typeface="+mj-cs"/>
            </a:endParaRPr>
          </a:p>
          <a:p>
            <a:pPr marL="90170" algn="just" rtl="1">
              <a:lnSpc>
                <a:spcPct val="150000"/>
              </a:lnSpc>
              <a:spcAft>
                <a:spcPts val="0"/>
              </a:spcAft>
            </a:pPr>
            <a:r>
              <a:rPr lang="ar-DZ" sz="1600" dirty="0">
                <a:ea typeface="Calibri"/>
                <a:cs typeface="+mj-cs"/>
              </a:rPr>
              <a:t>عرفها المشرع و المادة 10 من القانون 84-12 و عرفها ايضا المادة 14 من قانون التوجيه العقاري رقم 90-25 الذي سماها بالأرض ذات الوجهة الغابية </a:t>
            </a:r>
            <a:r>
              <a:rPr lang="ar-DZ" sz="1600" baseline="-25000" dirty="0">
                <a:ea typeface="Calibri"/>
                <a:cs typeface="+mj-cs"/>
              </a:rPr>
              <a:t>(4)</a:t>
            </a:r>
            <a:endParaRPr lang="fr-FR" sz="1600" dirty="0">
              <a:ea typeface="Calibri"/>
              <a:cs typeface="+mj-cs"/>
            </a:endParaRPr>
          </a:p>
          <a:p>
            <a:pPr marL="90170" algn="just" rtl="1">
              <a:lnSpc>
                <a:spcPct val="150000"/>
              </a:lnSpc>
              <a:spcAft>
                <a:spcPts val="0"/>
              </a:spcAft>
            </a:pPr>
            <a:r>
              <a:rPr lang="ar-DZ" sz="1600" dirty="0">
                <a:ea typeface="Calibri"/>
                <a:cs typeface="+mj-cs"/>
              </a:rPr>
              <a:t>اما المادة 2 من القانون </a:t>
            </a:r>
            <a:r>
              <a:rPr lang="ar-DZ" sz="1600" dirty="0" smtClean="0">
                <a:ea typeface="Calibri"/>
                <a:cs typeface="+mj-cs"/>
              </a:rPr>
              <a:t>23-21عرففتها </a:t>
            </a:r>
            <a:r>
              <a:rPr lang="ar-DZ" sz="1600" dirty="0">
                <a:ea typeface="Calibri"/>
                <a:cs typeface="+mj-cs"/>
              </a:rPr>
              <a:t>انها كل ارض مغطاة بتكوينات نباتية طبيعية متنوعة من حيث النوع و الكثافة الناتجة عن تدهور الغابات بعد القطع او الحريق او الرعي و تشمل هذه الارض الادغال, الاحراش كما تشمل هذه التكوينات التلال الجبلية الاصلية ,و التكوينات الخشبية و العشبية اللازمة لحماية المناطق الساحلية .</a:t>
            </a:r>
            <a:endParaRPr lang="fr-FR" sz="1600" dirty="0">
              <a:ea typeface="Calibri"/>
              <a:cs typeface="+mj-cs"/>
            </a:endParaRPr>
          </a:p>
        </p:txBody>
      </p:sp>
      <p:pic>
        <p:nvPicPr>
          <p:cNvPr id="5" name="Imag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844" y="2643182"/>
            <a:ext cx="2563315" cy="2059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4786322"/>
            <a:ext cx="3190875"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857884" y="5072074"/>
            <a:ext cx="3286116" cy="1107996"/>
          </a:xfrm>
          <a:prstGeom prst="rect">
            <a:avLst/>
          </a:prstGeom>
        </p:spPr>
        <p:txBody>
          <a:bodyPr wrap="square">
            <a:spAutoFit/>
          </a:bodyPr>
          <a:lstStyle/>
          <a:p>
            <a:pPr marL="90170" algn="r" rtl="1">
              <a:lnSpc>
                <a:spcPct val="150000"/>
              </a:lnSpc>
              <a:spcAft>
                <a:spcPts val="0"/>
              </a:spcAft>
            </a:pPr>
            <a:r>
              <a:rPr lang="ar-DZ" sz="2000" b="1" u="sng" dirty="0" smtClean="0">
                <a:solidFill>
                  <a:srgbClr val="17365D"/>
                </a:solidFill>
                <a:ea typeface="Calibri"/>
                <a:cs typeface="+mj-cs"/>
              </a:rPr>
              <a:t>4- </a:t>
            </a:r>
            <a:r>
              <a:rPr lang="ar-DZ" sz="2000" b="1" u="sng" dirty="0">
                <a:solidFill>
                  <a:srgbClr val="17365D"/>
                </a:solidFill>
                <a:ea typeface="Calibri"/>
                <a:cs typeface="+mj-cs"/>
              </a:rPr>
              <a:t>تعريف الملك العمومي الغابي:</a:t>
            </a:r>
            <a:endParaRPr lang="fr-FR" sz="1400" b="1" dirty="0">
              <a:ea typeface="Calibri"/>
              <a:cs typeface="+mj-cs"/>
            </a:endParaRPr>
          </a:p>
          <a:p>
            <a:pPr algn="r"/>
            <a:r>
              <a:rPr lang="ar-DZ" dirty="0" smtClean="0">
                <a:effectLst/>
                <a:ea typeface="Calibri"/>
                <a:cs typeface="+mj-cs"/>
              </a:rPr>
              <a:t>هو فضاء يتكون من جمع الغابات و الغيضة و الاراضي ذات الطابع الغابي التابعة للدولة</a:t>
            </a:r>
            <a:endParaRPr lang="fr-FR" dirty="0">
              <a:cs typeface="+mj-cs"/>
            </a:endParaRPr>
          </a:p>
        </p:txBody>
      </p:sp>
      <p:pic>
        <p:nvPicPr>
          <p:cNvPr id="8" name="Imag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00364" y="4929198"/>
            <a:ext cx="2893318"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f2.png"/>
          <p:cNvPicPr>
            <a:picLocks noChangeAspect="1"/>
          </p:cNvPicPr>
          <p:nvPr/>
        </p:nvPicPr>
        <p:blipFill>
          <a:blip r:embed="rId6"/>
          <a:srcRect/>
          <a:stretch>
            <a:fillRect/>
          </a:stretch>
        </p:blipFill>
        <p:spPr bwMode="auto">
          <a:xfrm rot="20077688">
            <a:off x="-65116" y="317142"/>
            <a:ext cx="1297560" cy="988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9410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par>
                                <p:cTn id="31" presetID="3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496" y="1071546"/>
            <a:ext cx="4932040" cy="422167"/>
          </a:xfrm>
          <a:prstGeom prst="rect">
            <a:avLst/>
          </a:prstGeom>
        </p:spPr>
        <p:txBody>
          <a:bodyPr wrap="square">
            <a:spAutoFit/>
          </a:bodyPr>
          <a:lstStyle/>
          <a:p>
            <a:pPr algn="just" rtl="1">
              <a:lnSpc>
                <a:spcPct val="150000"/>
              </a:lnSpc>
              <a:spcAft>
                <a:spcPts val="0"/>
              </a:spcAft>
            </a:pPr>
            <a:r>
              <a:rPr lang="ar-DZ" sz="1600" b="1" dirty="0">
                <a:solidFill>
                  <a:srgbClr val="17365D"/>
                </a:solidFill>
                <a:ea typeface="Calibri"/>
                <a:cs typeface="+mj-cs"/>
              </a:rPr>
              <a:t>ثانيا: تعريف النظام القانوني و النظام الغابي و التسيير المستدام للغابات</a:t>
            </a:r>
            <a:endParaRPr lang="fr-FR" sz="1600" dirty="0">
              <a:ea typeface="Calibri"/>
              <a:cs typeface="+mj-cs"/>
            </a:endParaRPr>
          </a:p>
        </p:txBody>
      </p:sp>
      <p:sp>
        <p:nvSpPr>
          <p:cNvPr id="4" name="Rectangle 3"/>
          <p:cNvSpPr/>
          <p:nvPr/>
        </p:nvSpPr>
        <p:spPr>
          <a:xfrm>
            <a:off x="4572000" y="1571612"/>
            <a:ext cx="4572000" cy="1569660"/>
          </a:xfrm>
          <a:prstGeom prst="rect">
            <a:avLst/>
          </a:prstGeom>
        </p:spPr>
        <p:txBody>
          <a:bodyPr>
            <a:spAutoFit/>
          </a:bodyPr>
          <a:lstStyle/>
          <a:p>
            <a:pPr marL="342900" lvl="0" indent="-342900" algn="just" rtl="1">
              <a:lnSpc>
                <a:spcPct val="150000"/>
              </a:lnSpc>
              <a:spcAft>
                <a:spcPts val="0"/>
              </a:spcAft>
              <a:buFont typeface="+mj-lt"/>
              <a:buAutoNum type="arabicPeriod"/>
            </a:pPr>
            <a:r>
              <a:rPr lang="ar-DZ" sz="1600" b="1" u="sng" dirty="0">
                <a:solidFill>
                  <a:srgbClr val="17365D"/>
                </a:solidFill>
                <a:ea typeface="Calibri"/>
                <a:cs typeface="+mj-cs"/>
              </a:rPr>
              <a:t>تعريف النظام القانوني:</a:t>
            </a:r>
            <a:endParaRPr lang="fr-FR" sz="1600" b="1" dirty="0">
              <a:ea typeface="Calibri"/>
              <a:cs typeface="+mj-cs"/>
            </a:endParaRPr>
          </a:p>
          <a:p>
            <a:pPr marL="228600" algn="just" rtl="1">
              <a:spcAft>
                <a:spcPts val="0"/>
              </a:spcAft>
            </a:pPr>
            <a:r>
              <a:rPr lang="ar-DZ" dirty="0">
                <a:ea typeface="Calibri"/>
                <a:cs typeface="+mj-cs"/>
              </a:rPr>
              <a:t>يطلق مصطلح النظام القانوني على مجموعة القواعد القانونية المطبقة في دولة معينة, و يقصد به تلك القواعد القانونية التي تنظم مسألة معينة تمتاز بالأهمية مثل النظام القانوني للغابات</a:t>
            </a:r>
            <a:r>
              <a:rPr lang="ar-DZ" sz="1600" b="1" dirty="0">
                <a:ea typeface="Calibri"/>
                <a:cs typeface="+mj-cs"/>
              </a:rPr>
              <a:t>.</a:t>
            </a:r>
            <a:endParaRPr lang="fr-FR" sz="1600" b="1" dirty="0">
              <a:ea typeface="Calibri"/>
              <a:cs typeface="+mj-cs"/>
            </a:endParaRPr>
          </a:p>
        </p:txBody>
      </p:sp>
      <p:sp>
        <p:nvSpPr>
          <p:cNvPr id="5" name="Rectangle 4"/>
          <p:cNvSpPr/>
          <p:nvPr/>
        </p:nvSpPr>
        <p:spPr>
          <a:xfrm>
            <a:off x="4929190" y="3286124"/>
            <a:ext cx="4015293" cy="1200329"/>
          </a:xfrm>
          <a:prstGeom prst="rect">
            <a:avLst/>
          </a:prstGeom>
        </p:spPr>
        <p:txBody>
          <a:bodyPr wrap="square">
            <a:spAutoFit/>
          </a:bodyPr>
          <a:lstStyle/>
          <a:p>
            <a:pPr marL="342900" lvl="0" indent="-342900" algn="r" rtl="1">
              <a:lnSpc>
                <a:spcPct val="150000"/>
              </a:lnSpc>
              <a:spcAft>
                <a:spcPts val="0"/>
              </a:spcAft>
            </a:pPr>
            <a:r>
              <a:rPr lang="ar-DZ" sz="1600" b="1" u="sng" dirty="0" smtClean="0">
                <a:solidFill>
                  <a:srgbClr val="17365D"/>
                </a:solidFill>
                <a:ea typeface="Calibri"/>
                <a:cs typeface="+mj-cs"/>
              </a:rPr>
              <a:t>2.تعريف </a:t>
            </a:r>
            <a:r>
              <a:rPr lang="ar-DZ" sz="1600" b="1" u="sng" dirty="0">
                <a:solidFill>
                  <a:srgbClr val="17365D"/>
                </a:solidFill>
                <a:ea typeface="Calibri"/>
                <a:cs typeface="+mj-cs"/>
              </a:rPr>
              <a:t>النظام الغابي: </a:t>
            </a:r>
            <a:endParaRPr lang="fr-FR" sz="1600" b="1" dirty="0">
              <a:ea typeface="Calibri"/>
              <a:cs typeface="+mj-cs"/>
            </a:endParaRPr>
          </a:p>
          <a:p>
            <a:pPr algn="r"/>
            <a:r>
              <a:rPr lang="ar-DZ" sz="1600" dirty="0" smtClean="0">
                <a:effectLst/>
                <a:ea typeface="Calibri"/>
                <a:cs typeface="+mj-cs"/>
              </a:rPr>
              <a:t>طبقا لنص المادة2 من القانون 32-21 يقصد بالنظام الغابي مجموعة القواعد الخاصة المطبقة على الثروات الغابية بهدف ضمان الحماية و المحافظة و الاستغلال العقلاني </a:t>
            </a:r>
            <a:endParaRPr lang="fr-FR" sz="1600" dirty="0">
              <a:cs typeface="+mj-cs"/>
            </a:endParaRPr>
          </a:p>
        </p:txBody>
      </p:sp>
      <p:sp>
        <p:nvSpPr>
          <p:cNvPr id="8" name="Rectangle 7"/>
          <p:cNvSpPr/>
          <p:nvPr/>
        </p:nvSpPr>
        <p:spPr>
          <a:xfrm>
            <a:off x="4786314" y="4714884"/>
            <a:ext cx="4191180" cy="2000548"/>
          </a:xfrm>
          <a:prstGeom prst="rect">
            <a:avLst/>
          </a:prstGeom>
        </p:spPr>
        <p:txBody>
          <a:bodyPr wrap="square">
            <a:spAutoFit/>
          </a:bodyPr>
          <a:lstStyle/>
          <a:p>
            <a:pPr algn="r"/>
            <a:r>
              <a:rPr lang="ar-DZ" sz="1600" b="1" u="sng" dirty="0" smtClean="0">
                <a:solidFill>
                  <a:schemeClr val="tx2">
                    <a:lumMod val="75000"/>
                  </a:schemeClr>
                </a:solidFill>
                <a:cs typeface="+mj-cs"/>
              </a:rPr>
              <a:t>3.تعريف التسيير المستدام للغابات</a:t>
            </a:r>
            <a:r>
              <a:rPr lang="ar-DZ" sz="1600" b="1" u="sng" dirty="0" smtClean="0">
                <a:cs typeface="+mj-cs"/>
              </a:rPr>
              <a:t>:</a:t>
            </a:r>
          </a:p>
          <a:p>
            <a:pPr algn="r"/>
            <a:r>
              <a:rPr lang="ar-DZ" dirty="0" smtClean="0">
                <a:cs typeface="+mj-cs"/>
              </a:rPr>
              <a:t>هو تسير قادر على تزويد المواطنين بالمنتجات و الخدمات التي يتوقعونها من الغابة دون المساس بقدرة الاجيال القادمة في التمكين بالشيء نفسه.</a:t>
            </a:r>
          </a:p>
          <a:p>
            <a:pPr algn="r"/>
            <a:r>
              <a:rPr lang="ar-DZ" dirty="0" smtClean="0">
                <a:cs typeface="+mj-cs"/>
              </a:rPr>
              <a:t>يعد التسيير المستدام للغابات أولوية اساسية في سياسة التنمية الاقتصادية و الاجتماعية الوطنية و يندرج ضمن مسار التخطيط الاقليمي</a:t>
            </a:r>
            <a:r>
              <a:rPr lang="ar-DZ" sz="1600" b="1" dirty="0" smtClean="0">
                <a:cs typeface="+mj-cs"/>
              </a:rPr>
              <a:t>.</a:t>
            </a:r>
            <a:endParaRPr lang="ar-DZ" sz="1600" b="1" dirty="0">
              <a:cs typeface="+mj-cs"/>
            </a:endParaRPr>
          </a:p>
        </p:txBody>
      </p:sp>
      <p:pic>
        <p:nvPicPr>
          <p:cNvPr id="10" name="Imag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844" y="4572008"/>
            <a:ext cx="28479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images (6).jpeg"/>
          <p:cNvPicPr>
            <a:picLocks noChangeAspect="1"/>
          </p:cNvPicPr>
          <p:nvPr/>
        </p:nvPicPr>
        <p:blipFill>
          <a:blip r:embed="rId3"/>
          <a:stretch>
            <a:fillRect/>
          </a:stretch>
        </p:blipFill>
        <p:spPr>
          <a:xfrm rot="19974351">
            <a:off x="2097793" y="26100"/>
            <a:ext cx="1804241" cy="1804241"/>
          </a:xfrm>
          <a:prstGeom prst="rect">
            <a:avLst/>
          </a:prstGeom>
          <a:ln>
            <a:noFill/>
          </a:ln>
          <a:effectLst>
            <a:softEdge rad="112500"/>
          </a:effectLst>
        </p:spPr>
      </p:pic>
      <p:pic>
        <p:nvPicPr>
          <p:cNvPr id="11" name="Image 10" descr="images (5).jpeg"/>
          <p:cNvPicPr>
            <a:picLocks noChangeAspect="1"/>
          </p:cNvPicPr>
          <p:nvPr/>
        </p:nvPicPr>
        <p:blipFill>
          <a:blip r:embed="rId4"/>
          <a:stretch>
            <a:fillRect/>
          </a:stretch>
        </p:blipFill>
        <p:spPr>
          <a:xfrm>
            <a:off x="357158" y="357166"/>
            <a:ext cx="1704969" cy="1711135"/>
          </a:xfrm>
          <a:prstGeom prst="rect">
            <a:avLst/>
          </a:prstGeom>
          <a:ln>
            <a:noFill/>
          </a:ln>
          <a:effectLst>
            <a:outerShdw blurRad="292100" dist="139700" dir="2700000" algn="tl" rotWithShape="0">
              <a:srgbClr val="333333">
                <a:alpha val="65000"/>
              </a:srgbClr>
            </a:outerShdw>
          </a:effectLst>
        </p:spPr>
      </p:pic>
      <p:pic>
        <p:nvPicPr>
          <p:cNvPr id="12" name="Image 11" descr="téléchargement (1).jpeg"/>
          <p:cNvPicPr>
            <a:picLocks noChangeAspect="1"/>
          </p:cNvPicPr>
          <p:nvPr/>
        </p:nvPicPr>
        <p:blipFill>
          <a:blip r:embed="rId5"/>
          <a:stretch>
            <a:fillRect/>
          </a:stretch>
        </p:blipFill>
        <p:spPr>
          <a:xfrm>
            <a:off x="2357422" y="2428868"/>
            <a:ext cx="133293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descr="téléchargement (3).jpeg"/>
          <p:cNvPicPr>
            <a:picLocks noChangeAspect="1"/>
          </p:cNvPicPr>
          <p:nvPr/>
        </p:nvPicPr>
        <p:blipFill>
          <a:blip r:embed="rId6"/>
          <a:stretch>
            <a:fillRect/>
          </a:stretch>
        </p:blipFill>
        <p:spPr>
          <a:xfrm>
            <a:off x="3000364" y="4786322"/>
            <a:ext cx="1857356" cy="1857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descr="téléchargement (2).jpeg"/>
          <p:cNvPicPr>
            <a:picLocks noChangeAspect="1"/>
          </p:cNvPicPr>
          <p:nvPr/>
        </p:nvPicPr>
        <p:blipFill>
          <a:blip r:embed="rId7"/>
          <a:stretch>
            <a:fillRect/>
          </a:stretch>
        </p:blipFill>
        <p:spPr>
          <a:xfrm>
            <a:off x="214282" y="2500306"/>
            <a:ext cx="2095506" cy="1563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 14" descr="f2.png"/>
          <p:cNvPicPr>
            <a:picLocks noChangeAspect="1"/>
          </p:cNvPicPr>
          <p:nvPr/>
        </p:nvPicPr>
        <p:blipFill>
          <a:blip r:embed="rId8"/>
          <a:srcRect/>
          <a:stretch>
            <a:fillRect/>
          </a:stretch>
        </p:blipFill>
        <p:spPr bwMode="auto">
          <a:xfrm rot="613749">
            <a:off x="6876145" y="-18778"/>
            <a:ext cx="1500188"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388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par>
                                <p:cTn id="16" presetID="1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1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Bottom)">
                                      <p:cBhvr>
                                        <p:cTn id="26" dur="500"/>
                                        <p:tgtEl>
                                          <p:spTgt spid="14"/>
                                        </p:tgtEl>
                                      </p:cBhvr>
                                    </p:animEffect>
                                  </p:childTnLst>
                                </p:cTn>
                              </p:par>
                              <p:par>
                                <p:cTn id="27" presetID="1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lide(fromBottom)">
                                      <p:cBhvr>
                                        <p:cTn id="34" dur="500"/>
                                        <p:tgtEl>
                                          <p:spTgt spid="8"/>
                                        </p:tgtEl>
                                      </p:cBhvr>
                                    </p:animEffect>
                                  </p:childTnLst>
                                </p:cTn>
                              </p:par>
                              <p:par>
                                <p:cTn id="35" presetID="1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par>
                                <p:cTn id="38" presetID="1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lide(fromBottom)">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7059" y="1928802"/>
            <a:ext cx="3106941" cy="369332"/>
          </a:xfrm>
          <a:prstGeom prst="rect">
            <a:avLst/>
          </a:prstGeom>
        </p:spPr>
        <p:txBody>
          <a:bodyPr wrap="none">
            <a:spAutoFit/>
          </a:bodyPr>
          <a:lstStyle/>
          <a:p>
            <a:pPr algn="r"/>
            <a:r>
              <a:rPr lang="ar-DZ" b="1" dirty="0" smtClean="0">
                <a:solidFill>
                  <a:schemeClr val="tx2">
                    <a:lumMod val="75000"/>
                  </a:schemeClr>
                </a:solidFill>
                <a:cs typeface="+mj-cs"/>
              </a:rPr>
              <a:t>ثالثا : خصائص الملك الغابي العمومي: </a:t>
            </a:r>
            <a:endParaRPr lang="fr-FR" b="1" dirty="0">
              <a:solidFill>
                <a:schemeClr val="tx2">
                  <a:lumMod val="75000"/>
                </a:schemeClr>
              </a:solidFill>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5074" y="2357430"/>
            <a:ext cx="2705100"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Connecteur droit avec flèche 4"/>
          <p:cNvCxnSpPr/>
          <p:nvPr/>
        </p:nvCxnSpPr>
        <p:spPr>
          <a:xfrm rot="10800000">
            <a:off x="4643439" y="1571613"/>
            <a:ext cx="1133113" cy="7619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0" y="571480"/>
            <a:ext cx="4572000" cy="1200329"/>
          </a:xfrm>
          <a:prstGeom prst="rect">
            <a:avLst/>
          </a:prstGeom>
        </p:spPr>
        <p:txBody>
          <a:bodyPr>
            <a:spAutoFit/>
          </a:bodyPr>
          <a:lstStyle/>
          <a:p>
            <a:pPr algn="r"/>
            <a:r>
              <a:rPr lang="ar-DZ" dirty="0" smtClean="0"/>
              <a:t>	</a:t>
            </a:r>
            <a:r>
              <a:rPr lang="ar-DZ" dirty="0" smtClean="0">
                <a:cs typeface="+mj-cs"/>
              </a:rPr>
              <a:t>الملك العمومي الغابي هو جزء من الاملاك العمومية الطبيعية وهو غير قابل للتصرف و التقادم و الحجر مادام انها مخصصة للنفع العام و كونها من الاملاك المنصوص عليها في التعديل الدستوري.</a:t>
            </a:r>
            <a:endParaRPr lang="fr-FR" dirty="0">
              <a:cs typeface="+mj-cs"/>
            </a:endParaRPr>
          </a:p>
        </p:txBody>
      </p:sp>
      <p:cxnSp>
        <p:nvCxnSpPr>
          <p:cNvPr id="9" name="Connecteur droit avec flèche 8"/>
          <p:cNvCxnSpPr/>
          <p:nvPr/>
        </p:nvCxnSpPr>
        <p:spPr>
          <a:xfrm flipH="1">
            <a:off x="4752369" y="2495171"/>
            <a:ext cx="1243721" cy="2067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0" y="1928802"/>
            <a:ext cx="4572000" cy="1508105"/>
          </a:xfrm>
          <a:prstGeom prst="rect">
            <a:avLst/>
          </a:prstGeom>
        </p:spPr>
        <p:txBody>
          <a:bodyPr>
            <a:spAutoFit/>
          </a:bodyPr>
          <a:lstStyle/>
          <a:p>
            <a:pPr algn="r"/>
            <a:r>
              <a:rPr lang="ar-DZ" dirty="0" smtClean="0"/>
              <a:t>	</a:t>
            </a:r>
            <a:r>
              <a:rPr lang="ar-DZ" dirty="0" smtClean="0">
                <a:cs typeface="+mj-cs"/>
              </a:rPr>
              <a:t>يتم إعداد مسح الملك العمومي الغابي طبقا لقواعد المسح العام و تخضع جميع الممتلكات التابعة له للترقيم لدى المحافظة العقارية و تكتسي عملية وضع و تحديد المعالم للملك العمومي الغابي طابعا اجباريا و يتم تنفيذها من طرف الادارة المكلفة بالغابات</a:t>
            </a:r>
            <a:r>
              <a:rPr lang="ar-DZ" sz="2000" dirty="0" smtClean="0">
                <a:cs typeface="+mj-cs"/>
              </a:rPr>
              <a:t>.</a:t>
            </a:r>
            <a:endParaRPr lang="fr-FR" dirty="0">
              <a:cs typeface="+mj-cs"/>
            </a:endParaRPr>
          </a:p>
        </p:txBody>
      </p:sp>
      <p:cxnSp>
        <p:nvCxnSpPr>
          <p:cNvPr id="12" name="Connecteur droit avec flèche 11"/>
          <p:cNvCxnSpPr/>
          <p:nvPr/>
        </p:nvCxnSpPr>
        <p:spPr>
          <a:xfrm rot="10800000" flipV="1">
            <a:off x="4572001" y="2701902"/>
            <a:ext cx="1424091" cy="12986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0" y="3714752"/>
            <a:ext cx="4572000" cy="1200329"/>
          </a:xfrm>
          <a:prstGeom prst="rect">
            <a:avLst/>
          </a:prstGeom>
        </p:spPr>
        <p:txBody>
          <a:bodyPr>
            <a:spAutoFit/>
          </a:bodyPr>
          <a:lstStyle/>
          <a:p>
            <a:pPr algn="r"/>
            <a:r>
              <a:rPr lang="ar-DZ" dirty="0" smtClean="0"/>
              <a:t>	</a:t>
            </a:r>
            <a:r>
              <a:rPr lang="ar-DZ" dirty="0" smtClean="0">
                <a:cs typeface="+mj-cs"/>
              </a:rPr>
              <a:t>الثروة الغابية الوطنية ثروة وطنية وملك المجموعة الوطنية وجبب على كل مواطن و مقيم حماية هذه الثروة و المساهمة في التنمية المستدامة, وتسهم خدمات النظام البيئي في تحسين الظروف المعيشية للسكان </a:t>
            </a:r>
            <a:r>
              <a:rPr lang="ar-DZ" sz="1600" b="1" dirty="0" smtClean="0">
                <a:cs typeface="+mj-cs"/>
              </a:rPr>
              <a:t>.</a:t>
            </a:r>
            <a:endParaRPr lang="fr-FR" sz="1600" b="1" dirty="0">
              <a:cs typeface="+mj-cs"/>
            </a:endParaRPr>
          </a:p>
        </p:txBody>
      </p:sp>
      <p:cxnSp>
        <p:nvCxnSpPr>
          <p:cNvPr id="17" name="Connecteur droit avec flèche 16"/>
          <p:cNvCxnSpPr/>
          <p:nvPr/>
        </p:nvCxnSpPr>
        <p:spPr>
          <a:xfrm rot="5400000">
            <a:off x="3352939" y="3500493"/>
            <a:ext cx="3290708" cy="19955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357158" y="5572140"/>
            <a:ext cx="3563324" cy="923330"/>
          </a:xfrm>
          <a:prstGeom prst="rect">
            <a:avLst/>
          </a:prstGeom>
        </p:spPr>
        <p:txBody>
          <a:bodyPr wrap="square">
            <a:spAutoFit/>
          </a:bodyPr>
          <a:lstStyle/>
          <a:p>
            <a:pPr algn="r"/>
            <a:r>
              <a:rPr lang="ar-DZ" dirty="0" smtClean="0"/>
              <a:t>	</a:t>
            </a:r>
            <a:r>
              <a:rPr lang="ar-DZ" dirty="0" smtClean="0">
                <a:cs typeface="+mj-cs"/>
              </a:rPr>
              <a:t>لا يمس الخضوع لنظام الغابات بحق الملكية و يمارس المالكون للغابات حقوق الانتفاع و الاستعمال</a:t>
            </a:r>
            <a:r>
              <a:rPr lang="ar-DZ" sz="1600" b="1" dirty="0" smtClean="0">
                <a:cs typeface="+mj-cs"/>
              </a:rPr>
              <a:t>.</a:t>
            </a:r>
            <a:endParaRPr lang="fr-FR" sz="1600" b="1" dirty="0">
              <a:cs typeface="+mj-cs"/>
            </a:endParaRPr>
          </a:p>
        </p:txBody>
      </p:sp>
      <p:sp>
        <p:nvSpPr>
          <p:cNvPr id="20" name="Rectangle 19"/>
          <p:cNvSpPr/>
          <p:nvPr/>
        </p:nvSpPr>
        <p:spPr>
          <a:xfrm>
            <a:off x="5857884" y="4500570"/>
            <a:ext cx="3168225" cy="176971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r">
              <a:lnSpc>
                <a:spcPct val="150000"/>
              </a:lnSpc>
            </a:pPr>
            <a:r>
              <a:rPr lang="ar-DZ" b="1" dirty="0" smtClean="0">
                <a:cs typeface="+mj-cs"/>
              </a:rPr>
              <a:t>ملاحظة:</a:t>
            </a:r>
          </a:p>
          <a:p>
            <a:pPr algn="r"/>
            <a:r>
              <a:rPr lang="ar-DZ" sz="1600" b="1" dirty="0" smtClean="0">
                <a:cs typeface="+mj-cs"/>
              </a:rPr>
              <a:t>يتم إعداد جرد للثروات الغابية الوطنية كل 10 سنوات في إطار الاستراتيجية الوطنية للغابات و يتم تعيينه دوريا و يسمح ذلك بإعداد المخطط الوطني للتنمية الغابية هذا الأخير يندرج ضمن المخطط لتهيئة الاقليم</a:t>
            </a:r>
            <a:r>
              <a:rPr lang="ar-DZ" dirty="0" smtClean="0"/>
              <a:t>.</a:t>
            </a:r>
            <a:endParaRPr lang="ar-DZ" dirty="0"/>
          </a:p>
        </p:txBody>
      </p:sp>
      <p:pic>
        <p:nvPicPr>
          <p:cNvPr id="18" name="Image 17" descr="f2.png"/>
          <p:cNvPicPr>
            <a:picLocks noChangeAspect="1"/>
          </p:cNvPicPr>
          <p:nvPr/>
        </p:nvPicPr>
        <p:blipFill>
          <a:blip r:embed="rId3"/>
          <a:srcRect/>
          <a:stretch>
            <a:fillRect/>
          </a:stretch>
        </p:blipFill>
        <p:spPr bwMode="auto">
          <a:xfrm rot="1250283">
            <a:off x="6693617" y="143906"/>
            <a:ext cx="1875217" cy="142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664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3"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214290"/>
            <a:ext cx="6012160" cy="390684"/>
          </a:xfrm>
          <a:prstGeom prst="rect">
            <a:avLst/>
          </a:prstGeom>
        </p:spPr>
        <p:txBody>
          <a:bodyPr wrap="square">
            <a:spAutoFit/>
          </a:bodyPr>
          <a:lstStyle/>
          <a:p>
            <a:pPr algn="r">
              <a:lnSpc>
                <a:spcPct val="115000"/>
              </a:lnSpc>
              <a:spcAft>
                <a:spcPts val="1000"/>
              </a:spcAft>
            </a:pPr>
            <a:r>
              <a:rPr lang="fr-FR" sz="1600" dirty="0" smtClean="0">
                <a:solidFill>
                  <a:srgbClr val="17365D"/>
                </a:solidFill>
                <a:effectLst/>
                <a:latin typeface="Times New Roman"/>
                <a:ea typeface="Calibri"/>
                <a:cs typeface="+mj-cs"/>
              </a:rPr>
              <a:t> </a:t>
            </a:r>
            <a:r>
              <a:rPr lang="ar-DZ" b="1" dirty="0">
                <a:solidFill>
                  <a:srgbClr val="17365D"/>
                </a:solidFill>
                <a:ea typeface="Calibri"/>
                <a:cs typeface="+mj-cs"/>
              </a:rPr>
              <a:t>المطلب الثاني: النظام القانوني المطبق على إدارة أراضي الملك العمومي الغابي</a:t>
            </a:r>
            <a:endParaRPr lang="fr-FR" sz="1100" dirty="0">
              <a:ea typeface="Calibri"/>
              <a:cs typeface="+mj-cs"/>
            </a:endParaRPr>
          </a:p>
        </p:txBody>
      </p:sp>
      <p:sp>
        <p:nvSpPr>
          <p:cNvPr id="3" name="Rectangle 2"/>
          <p:cNvSpPr/>
          <p:nvPr/>
        </p:nvSpPr>
        <p:spPr>
          <a:xfrm>
            <a:off x="5929322" y="571480"/>
            <a:ext cx="1651414" cy="369332"/>
          </a:xfrm>
          <a:prstGeom prst="rect">
            <a:avLst/>
          </a:prstGeom>
        </p:spPr>
        <p:txBody>
          <a:bodyPr wrap="none">
            <a:spAutoFit/>
          </a:bodyPr>
          <a:lstStyle/>
          <a:p>
            <a:r>
              <a:rPr lang="ar-DZ" b="1" dirty="0" smtClean="0">
                <a:cs typeface="+mj-cs"/>
              </a:rPr>
              <a:t>أولا: إلغاء التصنيف</a:t>
            </a:r>
            <a:endParaRPr lang="fr-FR" b="1" dirty="0">
              <a:cs typeface="+mj-cs"/>
            </a:endParaRPr>
          </a:p>
        </p:txBody>
      </p:sp>
      <p:sp>
        <p:nvSpPr>
          <p:cNvPr id="4" name="Rectangle 3"/>
          <p:cNvSpPr/>
          <p:nvPr/>
        </p:nvSpPr>
        <p:spPr>
          <a:xfrm>
            <a:off x="3357554" y="1000108"/>
            <a:ext cx="4357718" cy="1754326"/>
          </a:xfrm>
          <a:prstGeom prst="rect">
            <a:avLst/>
          </a:prstGeom>
        </p:spPr>
        <p:txBody>
          <a:bodyPr wrap="square">
            <a:spAutoFit/>
          </a:bodyPr>
          <a:lstStyle/>
          <a:p>
            <a:pPr lvl="1" algn="r"/>
            <a:r>
              <a:rPr lang="ar-DZ" dirty="0" smtClean="0"/>
              <a:t>	</a:t>
            </a:r>
            <a:r>
              <a:rPr lang="ar-DZ" b="1" u="sng" dirty="0" smtClean="0">
                <a:solidFill>
                  <a:schemeClr val="tx2">
                    <a:lumMod val="40000"/>
                    <a:lumOff val="60000"/>
                  </a:schemeClr>
                </a:solidFill>
                <a:cs typeface="+mj-cs"/>
              </a:rPr>
              <a:t>إلغاء التصنيف لا يكون إلا بموجب مرسوم</a:t>
            </a:r>
            <a:r>
              <a:rPr lang="ar-DZ" dirty="0" smtClean="0">
                <a:cs typeface="+mj-cs"/>
              </a:rPr>
              <a:t>: الأرض التابعة للملك العمومي الغابي لا يمكن إلغاء التصنيف الذي يمكن أن يؤدي إلى فقدان صفتها </a:t>
            </a:r>
          </a:p>
          <a:p>
            <a:pPr lvl="2" algn="r"/>
            <a:r>
              <a:rPr lang="ar-DZ" dirty="0" smtClean="0">
                <a:cs typeface="+mj-cs"/>
              </a:rPr>
              <a:t>كملك عمومي للدولة إلا بموجب مرسوم يتخذ في مجلس الوزارة</a:t>
            </a:r>
          </a:p>
          <a:p>
            <a:pPr lvl="2" algn="r"/>
            <a:r>
              <a:rPr lang="ar-DZ" b="1" dirty="0" smtClean="0">
                <a:solidFill>
                  <a:srgbClr val="FF0000"/>
                </a:solidFill>
                <a:effectLst>
                  <a:outerShdw blurRad="38100" dist="38100" dir="2700000" algn="tl">
                    <a:srgbClr val="000000">
                      <a:alpha val="43137"/>
                    </a:srgbClr>
                  </a:outerShdw>
                </a:effectLst>
                <a:cs typeface="+mj-cs"/>
              </a:rPr>
              <a:t>مثـــال:</a:t>
            </a:r>
            <a:r>
              <a:rPr lang="ar-DZ" dirty="0" smtClean="0">
                <a:cs typeface="+mj-cs"/>
              </a:rPr>
              <a:t> </a:t>
            </a:r>
            <a:endParaRPr lang="fr-FR" dirty="0">
              <a:cs typeface="+mj-cs"/>
            </a:endParaRPr>
          </a:p>
        </p:txBody>
      </p:sp>
      <p:graphicFrame>
        <p:nvGraphicFramePr>
          <p:cNvPr id="5" name="Objet 4"/>
          <p:cNvGraphicFramePr>
            <a:graphicFrameLocks noChangeAspect="1"/>
          </p:cNvGraphicFramePr>
          <p:nvPr>
            <p:extLst>
              <p:ext uri="{D42A27DB-BD31-4B8C-83A1-F6EECF244321}">
                <p14:modId xmlns:p14="http://schemas.microsoft.com/office/powerpoint/2010/main" xmlns="" val="1443550767"/>
              </p:ext>
            </p:extLst>
          </p:nvPr>
        </p:nvGraphicFramePr>
        <p:xfrm>
          <a:off x="2071670" y="2857496"/>
          <a:ext cx="6897687" cy="3727450"/>
        </p:xfrm>
        <a:graphic>
          <a:graphicData uri="http://schemas.openxmlformats.org/presentationml/2006/ole">
            <p:oleObj spid="_x0000_s4120" name="Document" r:id="rId3" imgW="7833343" imgH="4161953" progId="Word.Document.12">
              <p:embed/>
            </p:oleObj>
          </a:graphicData>
        </a:graphic>
      </p:graphicFrame>
      <p:pic>
        <p:nvPicPr>
          <p:cNvPr id="6" name="Image 5" descr="téléchargement (4).jpeg"/>
          <p:cNvPicPr>
            <a:picLocks noChangeAspect="1"/>
          </p:cNvPicPr>
          <p:nvPr/>
        </p:nvPicPr>
        <p:blipFill>
          <a:blip r:embed="rId4"/>
          <a:stretch>
            <a:fillRect/>
          </a:stretch>
        </p:blipFill>
        <p:spPr>
          <a:xfrm rot="20673676">
            <a:off x="1127057" y="870652"/>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f2.png"/>
          <p:cNvPicPr>
            <a:picLocks noChangeAspect="1"/>
          </p:cNvPicPr>
          <p:nvPr/>
        </p:nvPicPr>
        <p:blipFill>
          <a:blip r:embed="rId5"/>
          <a:srcRect/>
          <a:stretch>
            <a:fillRect/>
          </a:stretch>
        </p:blipFill>
        <p:spPr bwMode="auto">
          <a:xfrm rot="1282123">
            <a:off x="7729068" y="234023"/>
            <a:ext cx="1500188"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images (7).jpeg"/>
          <p:cNvPicPr>
            <a:picLocks noChangeAspect="1"/>
          </p:cNvPicPr>
          <p:nvPr/>
        </p:nvPicPr>
        <p:blipFill>
          <a:blip r:embed="rId6"/>
          <a:stretch>
            <a:fillRect/>
          </a:stretch>
        </p:blipFill>
        <p:spPr>
          <a:xfrm>
            <a:off x="285720" y="2786059"/>
            <a:ext cx="1847850"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images (4).jpeg"/>
          <p:cNvPicPr>
            <a:picLocks noChangeAspect="1"/>
          </p:cNvPicPr>
          <p:nvPr/>
        </p:nvPicPr>
        <p:blipFill>
          <a:blip r:embed="rId7"/>
          <a:stretch>
            <a:fillRect/>
          </a:stretch>
        </p:blipFill>
        <p:spPr>
          <a:xfrm>
            <a:off x="142844" y="4714884"/>
            <a:ext cx="1785950" cy="1987184"/>
          </a:xfrm>
          <a:prstGeom prst="rect">
            <a:avLst/>
          </a:prstGeom>
        </p:spPr>
      </p:pic>
    </p:spTree>
    <p:extLst>
      <p:ext uri="{BB962C8B-B14F-4D97-AF65-F5344CB8AC3E}">
        <p14:creationId xmlns:p14="http://schemas.microsoft.com/office/powerpoint/2010/main" xmlns="" val="34687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par>
                                <p:cTn id="23" presetID="1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lide(fromBottom)">
                                      <p:cBhvr>
                                        <p:cTn id="30" dur="500"/>
                                        <p:tgtEl>
                                          <p:spTgt spid="5"/>
                                        </p:tgtEl>
                                      </p:cBhvr>
                                    </p:animEffect>
                                  </p:childTnLst>
                                </p:cTn>
                              </p:par>
                              <p:par>
                                <p:cTn id="31" presetID="1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Bottom)">
                                      <p:cBhvr>
                                        <p:cTn id="33" dur="500"/>
                                        <p:tgtEl>
                                          <p:spTgt spid="10"/>
                                        </p:tgtEl>
                                      </p:cBhvr>
                                    </p:animEffect>
                                  </p:childTnLst>
                                </p:cTn>
                              </p:par>
                              <p:par>
                                <p:cTn id="34" presetID="1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lide(fromBottom)">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33" y="214290"/>
            <a:ext cx="5551785" cy="1754326"/>
          </a:xfrm>
          <a:prstGeom prst="rect">
            <a:avLst/>
          </a:prstGeom>
        </p:spPr>
        <p:txBody>
          <a:bodyPr wrap="square">
            <a:spAutoFit/>
          </a:bodyPr>
          <a:lstStyle/>
          <a:p>
            <a:pPr lvl="1" algn="r"/>
            <a:r>
              <a:rPr lang="ar-DZ" dirty="0" smtClean="0"/>
              <a:t>	</a:t>
            </a:r>
            <a:r>
              <a:rPr lang="ar-DZ" b="1" u="sng" dirty="0" smtClean="0">
                <a:solidFill>
                  <a:schemeClr val="tx2">
                    <a:lumMod val="60000"/>
                    <a:lumOff val="40000"/>
                  </a:schemeClr>
                </a:solidFill>
                <a:cs typeface="+mj-cs"/>
              </a:rPr>
              <a:t>منع إلغاء التصنيف في المجالات المحمية و الغابات اتي تعرضت للحرائق </a:t>
            </a:r>
            <a:r>
              <a:rPr lang="ar-DZ" b="1" dirty="0" smtClean="0">
                <a:cs typeface="+mj-cs"/>
              </a:rPr>
              <a:t>:</a:t>
            </a:r>
          </a:p>
          <a:p>
            <a:pPr lvl="1" algn="r"/>
            <a:r>
              <a:rPr lang="ar-DZ" dirty="0" smtClean="0">
                <a:cs typeface="+mj-cs"/>
              </a:rPr>
              <a:t>يمنع أي إلغاء لتصنيف الأراضي التابعة للملك العمومي الغابي الواقعة في المجالات المحمية و التي يتم تحديدها وتصنيفها طبقا لمخطط الوطني للتنمية الغابية و الغابات التي تعرضت للحرائق و  التي تخضع للمخطط الغابي</a:t>
            </a:r>
            <a:endParaRPr lang="ar-DZ" dirty="0">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71604" y="285728"/>
            <a:ext cx="1857356"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285852" y="3786190"/>
            <a:ext cx="7618018" cy="2893100"/>
          </a:xfrm>
          <a:prstGeom prst="rect">
            <a:avLst/>
          </a:prstGeom>
        </p:spPr>
        <p:txBody>
          <a:bodyPr wrap="square">
            <a:spAutoFit/>
          </a:bodyPr>
          <a:lstStyle/>
          <a:p>
            <a:pPr algn="r"/>
            <a:r>
              <a:rPr lang="ar-DZ" dirty="0" smtClean="0"/>
              <a:t>	</a:t>
            </a:r>
            <a:r>
              <a:rPr lang="ar-DZ" sz="1400" b="1" dirty="0" smtClean="0">
                <a:cs typeface="+mj-cs"/>
              </a:rPr>
              <a:t>الترخيص بتحويل التسيير دون تحويل الملكية أو نقل  الملك العمومي الغابي:</a:t>
            </a:r>
            <a:endParaRPr lang="ar-DZ" sz="1600" dirty="0" smtClean="0">
              <a:cs typeface="+mj-cs"/>
            </a:endParaRPr>
          </a:p>
          <a:p>
            <a:pPr algn="r"/>
            <a:r>
              <a:rPr lang="ar-DZ" sz="1600" dirty="0" smtClean="0">
                <a:cs typeface="+mj-cs"/>
              </a:rPr>
              <a:t>بالرجوع للمادة 52 من المرسوم التنفيذي 18/199 المتعلق بتعويض المرفق العام, يمكن ان يأخذ تعويض المرفق العام أربعة أشكال : ( الامتياز , الإيجار , الوكالة المحفزة , التسيير )</a:t>
            </a:r>
          </a:p>
          <a:p>
            <a:pPr algn="r"/>
            <a:r>
              <a:rPr lang="ar-DZ" sz="1600" dirty="0" smtClean="0">
                <a:cs typeface="+mj-cs"/>
              </a:rPr>
              <a:t>وطبقا لنص المادة 29 من القانون رقم 23-21 يرخص بتحويل التسيير دون تحويل الملكية حسب طابع الغابات و الأراضي ذات الطابع الغابي المحددة في التصنيف المذكور في المادة 31 من نفس القانون ( غابات الحماية , غابات الاستغلال , غابات ذات الاستخدام الخاص ) و يقصد بالتسيير طبقا لنص المادة 56 من المرسوم التنفيذي السابق ذكره الشكل الذي تعهد  السلطة المفوضة (الإدارة المكلفة بالغابات) من خلاله المفوض له تسيير المرفق العام او تسييره و صيانته بدون أي خطر بتحمله المفوض له و يدفع له أجر مباشرة من السلطة المفوضة في شكل منحة و يتم تحديد التعريفات التي يدفعها مستعملو المرفق مسبقا في دفتر الشروط , و لا يمكن ان تتجاوز مدة اتفاقية تفويض المرفق العام في شكل التسيير 05 سنوات قابلة للتمديد لمدة سنة بموجب ملحق و بطلب من السلطة المفوضة  على أساس </a:t>
            </a:r>
            <a:r>
              <a:rPr lang="ar-DZ" dirty="0" smtClean="0">
                <a:cs typeface="+mj-cs"/>
              </a:rPr>
              <a:t>تقرير معلل</a:t>
            </a:r>
            <a:endParaRPr lang="ar-DZ" dirty="0">
              <a:cs typeface="+mj-cs"/>
            </a:endParaRPr>
          </a:p>
        </p:txBody>
      </p:sp>
      <p:sp>
        <p:nvSpPr>
          <p:cNvPr id="31745" name="Rectangle 1"/>
          <p:cNvSpPr>
            <a:spLocks noChangeArrowheads="1"/>
          </p:cNvSpPr>
          <p:nvPr/>
        </p:nvSpPr>
        <p:spPr bwMode="auto">
          <a:xfrm>
            <a:off x="1163954" y="3357562"/>
            <a:ext cx="778931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800" b="1" i="0" u="sng" strike="noStrike" cap="none" normalizeH="0" baseline="0" dirty="0" smtClean="0">
                <a:ln>
                  <a:noFill/>
                </a:ln>
                <a:solidFill>
                  <a:schemeClr val="tx2">
                    <a:lumMod val="60000"/>
                    <a:lumOff val="40000"/>
                  </a:schemeClr>
                </a:solidFill>
                <a:effectLst/>
                <a:latin typeface="Sakkal Majalla" pitchFamily="2" charset="-78"/>
                <a:ea typeface="Calibri" pitchFamily="34" charset="0"/>
                <a:cs typeface="+mj-cs"/>
              </a:rPr>
              <a:t>ثانيا: الترخيص بتحويل التسيير </a:t>
            </a:r>
            <a:r>
              <a:rPr kumimoji="0" lang="ar-DZ" sz="1800" b="1" i="0" u="sng" strike="noStrike" cap="none" normalizeH="0" baseline="0" dirty="0" err="1" smtClean="0">
                <a:ln>
                  <a:noFill/>
                </a:ln>
                <a:solidFill>
                  <a:schemeClr val="tx2">
                    <a:lumMod val="60000"/>
                    <a:lumOff val="40000"/>
                  </a:schemeClr>
                </a:solidFill>
                <a:effectLst/>
                <a:latin typeface="Sakkal Majalla" pitchFamily="2" charset="-78"/>
                <a:ea typeface="Calibri" pitchFamily="34" charset="0"/>
                <a:cs typeface="+mj-cs"/>
              </a:rPr>
              <a:t>و</a:t>
            </a:r>
            <a:r>
              <a:rPr kumimoji="0" lang="ar-DZ" sz="1800" b="1" i="0" u="sng" strike="noStrike" cap="none" normalizeH="0" baseline="0" dirty="0" smtClean="0">
                <a:ln>
                  <a:noFill/>
                </a:ln>
                <a:solidFill>
                  <a:schemeClr val="tx2">
                    <a:lumMod val="60000"/>
                    <a:lumOff val="40000"/>
                  </a:schemeClr>
                </a:solidFill>
                <a:effectLst/>
                <a:latin typeface="Sakkal Majalla" pitchFamily="2" charset="-78"/>
                <a:ea typeface="Calibri" pitchFamily="34" charset="0"/>
                <a:cs typeface="+mj-cs"/>
              </a:rPr>
              <a:t> إمكانية أن تكون الغابات التابعة للملك العمومي </a:t>
            </a:r>
            <a:r>
              <a:rPr kumimoji="0" lang="ar-DZ" sz="1800" b="1" i="0" u="sng" strike="noStrike" cap="none" normalizeH="0" baseline="0" dirty="0" err="1" smtClean="0">
                <a:ln>
                  <a:noFill/>
                </a:ln>
                <a:solidFill>
                  <a:schemeClr val="tx2">
                    <a:lumMod val="60000"/>
                    <a:lumOff val="40000"/>
                  </a:schemeClr>
                </a:solidFill>
                <a:effectLst/>
                <a:latin typeface="Sakkal Majalla" pitchFamily="2" charset="-78"/>
                <a:ea typeface="Calibri" pitchFamily="34" charset="0"/>
                <a:cs typeface="+mj-cs"/>
              </a:rPr>
              <a:t>الغابي</a:t>
            </a:r>
            <a:r>
              <a:rPr kumimoji="0" lang="ar-DZ" sz="1800" b="1" i="0" u="sng" strike="noStrike" cap="none" normalizeH="0" baseline="0" dirty="0" smtClean="0">
                <a:ln>
                  <a:noFill/>
                </a:ln>
                <a:solidFill>
                  <a:schemeClr val="tx2">
                    <a:lumMod val="60000"/>
                    <a:lumOff val="40000"/>
                  </a:schemeClr>
                </a:solidFill>
                <a:effectLst/>
                <a:latin typeface="Sakkal Majalla" pitchFamily="2" charset="-78"/>
                <a:ea typeface="Calibri" pitchFamily="34" charset="0"/>
                <a:cs typeface="+mj-cs"/>
              </a:rPr>
              <a:t> موضوع امتياز:</a:t>
            </a:r>
            <a:endParaRPr kumimoji="0" lang="ar-DZ" sz="1800" b="0" i="0" u="none" strike="noStrike" cap="none" normalizeH="0" baseline="0" dirty="0" smtClean="0">
              <a:ln>
                <a:noFill/>
              </a:ln>
              <a:solidFill>
                <a:schemeClr val="tx2">
                  <a:lumMod val="60000"/>
                  <a:lumOff val="40000"/>
                </a:schemeClr>
              </a:solidFill>
              <a:effectLst/>
              <a:latin typeface="Arial" pitchFamily="34" charset="0"/>
              <a:cs typeface="+mj-cs"/>
            </a:endParaRPr>
          </a:p>
        </p:txBody>
      </p:sp>
      <p:pic>
        <p:nvPicPr>
          <p:cNvPr id="8" name="Image 7" descr="f2.png"/>
          <p:cNvPicPr>
            <a:picLocks noChangeAspect="1"/>
          </p:cNvPicPr>
          <p:nvPr/>
        </p:nvPicPr>
        <p:blipFill>
          <a:blip r:embed="rId3"/>
          <a:srcRect/>
          <a:stretch>
            <a:fillRect/>
          </a:stretch>
        </p:blipFill>
        <p:spPr bwMode="auto">
          <a:xfrm rot="20229429">
            <a:off x="-51314" y="32031"/>
            <a:ext cx="1500188" cy="1143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Image 8" descr="images (6).jpeg"/>
          <p:cNvPicPr>
            <a:picLocks noChangeAspect="1"/>
          </p:cNvPicPr>
          <p:nvPr/>
        </p:nvPicPr>
        <p:blipFill>
          <a:blip r:embed="rId4"/>
          <a:stretch>
            <a:fillRect/>
          </a:stretch>
        </p:blipFill>
        <p:spPr>
          <a:xfrm>
            <a:off x="6572264" y="1928802"/>
            <a:ext cx="2143140" cy="1426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images (5).jpeg"/>
          <p:cNvPicPr>
            <a:picLocks noChangeAspect="1"/>
          </p:cNvPicPr>
          <p:nvPr/>
        </p:nvPicPr>
        <p:blipFill>
          <a:blip r:embed="rId5"/>
          <a:stretch>
            <a:fillRect/>
          </a:stretch>
        </p:blipFill>
        <p:spPr>
          <a:xfrm>
            <a:off x="3286116" y="1687103"/>
            <a:ext cx="2143140" cy="1527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descr="images (1).jpeg"/>
          <p:cNvPicPr>
            <a:picLocks noChangeAspect="1"/>
          </p:cNvPicPr>
          <p:nvPr/>
        </p:nvPicPr>
        <p:blipFill>
          <a:blip r:embed="rId6"/>
          <a:stretch>
            <a:fillRect/>
          </a:stretch>
        </p:blipFill>
        <p:spPr>
          <a:xfrm>
            <a:off x="0" y="3714752"/>
            <a:ext cx="1357322" cy="2928958"/>
          </a:xfrm>
          <a:prstGeom prst="rect">
            <a:avLst/>
          </a:prstGeom>
        </p:spPr>
      </p:pic>
    </p:spTree>
    <p:extLst>
      <p:ext uri="{BB962C8B-B14F-4D97-AF65-F5344CB8AC3E}">
        <p14:creationId xmlns:p14="http://schemas.microsoft.com/office/powerpoint/2010/main" xmlns="" val="22614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1745"/>
                                        </p:tgtEl>
                                        <p:attrNameLst>
                                          <p:attrName>style.visibility</p:attrName>
                                        </p:attrNameLst>
                                      </p:cBhvr>
                                      <p:to>
                                        <p:strVal val="visible"/>
                                      </p:to>
                                    </p:set>
                                    <p:animEffect transition="in" filter="slide(fromBottom)">
                                      <p:cBhvr>
                                        <p:cTn id="31" dur="500"/>
                                        <p:tgtEl>
                                          <p:spTgt spid="3174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lide(fromBottom)">
                                      <p:cBhvr>
                                        <p:cTn id="36" dur="500"/>
                                        <p:tgtEl>
                                          <p:spTgt spid="5"/>
                                        </p:tgtEl>
                                      </p:cBhvr>
                                    </p:animEffect>
                                  </p:childTnLst>
                                </p:cTn>
                              </p:par>
                              <p:par>
                                <p:cTn id="37" presetID="1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lide(fromBottom)">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7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260648"/>
            <a:ext cx="7107132" cy="646331"/>
          </a:xfrm>
          <a:prstGeom prst="rect">
            <a:avLst/>
          </a:prstGeom>
        </p:spPr>
        <p:txBody>
          <a:bodyPr wrap="square">
            <a:spAutoFit/>
          </a:bodyPr>
          <a:lstStyle/>
          <a:p>
            <a:pPr algn="r"/>
            <a:r>
              <a:rPr lang="ar-DZ" b="1" u="sng" dirty="0" smtClean="0">
                <a:solidFill>
                  <a:schemeClr val="tx2">
                    <a:lumMod val="60000"/>
                    <a:lumOff val="40000"/>
                  </a:schemeClr>
                </a:solidFill>
                <a:cs typeface="+mj-cs"/>
              </a:rPr>
              <a:t>2.إمكانية أن تكون الغابات الواقعة في مناطق </a:t>
            </a:r>
            <a:r>
              <a:rPr lang="ar-DZ" b="1" u="sng" dirty="0" err="1" smtClean="0">
                <a:solidFill>
                  <a:schemeClr val="tx2">
                    <a:lumMod val="60000"/>
                    <a:lumOff val="40000"/>
                  </a:schemeClr>
                </a:solidFill>
                <a:cs typeface="+mj-cs"/>
              </a:rPr>
              <a:t>و</a:t>
            </a:r>
            <a:r>
              <a:rPr lang="ar-DZ" b="1" u="sng" dirty="0" smtClean="0">
                <a:solidFill>
                  <a:schemeClr val="tx2">
                    <a:lumMod val="60000"/>
                    <a:lumOff val="40000"/>
                  </a:schemeClr>
                </a:solidFill>
                <a:cs typeface="+mj-cs"/>
              </a:rPr>
              <a:t> مواقع التوسع السياحي والتي تحتوي على منابع عمومية موضوع امتياز</a:t>
            </a:r>
            <a:r>
              <a:rPr lang="ar-DZ" b="1" dirty="0" smtClean="0">
                <a:cs typeface="+mj-cs"/>
              </a:rPr>
              <a:t>:</a:t>
            </a:r>
            <a:endParaRPr lang="fr-FR" b="1" dirty="0">
              <a:cs typeface="+mj-cs"/>
            </a:endParaRPr>
          </a:p>
        </p:txBody>
      </p:sp>
      <p:sp>
        <p:nvSpPr>
          <p:cNvPr id="3" name="Rectangle 2"/>
          <p:cNvSpPr/>
          <p:nvPr/>
        </p:nvSpPr>
        <p:spPr>
          <a:xfrm>
            <a:off x="3779912" y="906979"/>
            <a:ext cx="5221244" cy="1569660"/>
          </a:xfrm>
          <a:prstGeom prst="rect">
            <a:avLst/>
          </a:prstGeom>
        </p:spPr>
        <p:txBody>
          <a:bodyPr wrap="square">
            <a:spAutoFit/>
          </a:bodyPr>
          <a:lstStyle/>
          <a:p>
            <a:pPr algn="r">
              <a:lnSpc>
                <a:spcPct val="150000"/>
              </a:lnSpc>
            </a:pPr>
            <a:r>
              <a:rPr lang="ar-DZ" sz="1600" dirty="0" smtClean="0">
                <a:cs typeface="+mj-cs"/>
              </a:rPr>
              <a:t>يمكن ان تكون الغابات  و الأراضي ذات الطابع الغابي التابعة للملك العمومي الغابي الواقعة في مواقع التوسع السياحي  أو التي تحتوي على منابع عمومية موضوع امتياز للملك العمومي الغابي , لإقامة هياكل عمومية و سياحية أو ممارسة أنشطة سياحية ببيئية و ذلك دون الإضرار بالنظام البيئي الغابي.</a:t>
            </a:r>
            <a:endParaRPr lang="ar-DZ" sz="1600" dirty="0">
              <a:cs typeface="+mj-cs"/>
            </a:endParaRP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71604" y="714356"/>
            <a:ext cx="2498300" cy="1809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43570" y="2428868"/>
            <a:ext cx="3171825"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642910" y="4180344"/>
            <a:ext cx="7994028" cy="2677656"/>
          </a:xfrm>
          <a:prstGeom prst="rect">
            <a:avLst/>
          </a:prstGeom>
        </p:spPr>
        <p:txBody>
          <a:bodyPr wrap="square">
            <a:spAutoFit/>
          </a:bodyPr>
          <a:lstStyle/>
          <a:p>
            <a:pPr algn="r">
              <a:lnSpc>
                <a:spcPct val="150000"/>
              </a:lnSpc>
            </a:pPr>
            <a:r>
              <a:rPr lang="ar-DZ" sz="1600" dirty="0" smtClean="0">
                <a:cs typeface="+mj-cs"/>
              </a:rPr>
              <a:t>و يقصد بالسياحة البيئية هنا هي السياحة التي تراعي البيئة و الموارد و العناصر الطبيعة تقترن بجملة من المبادئ أهمها السياحة المسؤولة ذات تأثيرات سلبية محدودة على المحيط الطبيعي, الاجتماعي , الثقافي كما أنها تضفي فوائد للمجتمعات المحلية و وفقا للمادة 53 من المرسوم التنفيذي رقم 18-199 يكون </a:t>
            </a:r>
            <a:r>
              <a:rPr lang="ar-DZ" sz="1600" dirty="0" smtClean="0">
                <a:cs typeface="+mj-cs"/>
              </a:rPr>
              <a:t>الامتياز</a:t>
            </a:r>
            <a:r>
              <a:rPr lang="fr-FR" sz="1600" dirty="0" smtClean="0">
                <a:cs typeface="+mj-cs"/>
              </a:rPr>
              <a:t>	</a:t>
            </a:r>
            <a:r>
              <a:rPr lang="ar-DZ" sz="1600" dirty="0" smtClean="0">
                <a:cs typeface="+mj-cs"/>
              </a:rPr>
              <a:t> </a:t>
            </a:r>
            <a:r>
              <a:rPr lang="ar-DZ" sz="1600" dirty="0" smtClean="0">
                <a:cs typeface="+mj-cs"/>
              </a:rPr>
              <a:t>هو الشكل الذي تعهد من خلاله السلطة المفوضة للمفوض له أما إنجاز </a:t>
            </a:r>
            <a:r>
              <a:rPr lang="ar-DZ" sz="1600" dirty="0" err="1" smtClean="0">
                <a:cs typeface="+mj-cs"/>
              </a:rPr>
              <a:t>منشأت</a:t>
            </a:r>
            <a:r>
              <a:rPr lang="ar-DZ" sz="1600" dirty="0" smtClean="0">
                <a:cs typeface="+mj-cs"/>
              </a:rPr>
              <a:t> أو اقتناء ممتلكات ضرورية لإقامة المرفق العمومي و استغلاله و إما تعهد له الاستغلال دون تحويل الملكية و يتحمل المفوض له </a:t>
            </a:r>
            <a:r>
              <a:rPr lang="ar-DZ" sz="1600" dirty="0" smtClean="0">
                <a:cs typeface="+mj-cs"/>
              </a:rPr>
              <a:t>المسؤولية</a:t>
            </a:r>
            <a:r>
              <a:rPr lang="fr-FR" sz="1600" dirty="0" smtClean="0">
                <a:cs typeface="+mj-cs"/>
              </a:rPr>
              <a:t>	</a:t>
            </a:r>
            <a:r>
              <a:rPr lang="ar-DZ" sz="1600" dirty="0" smtClean="0">
                <a:cs typeface="+mj-cs"/>
              </a:rPr>
              <a:t> </a:t>
            </a:r>
            <a:r>
              <a:rPr lang="ar-DZ" sz="1600" dirty="0" smtClean="0">
                <a:cs typeface="+mj-cs"/>
              </a:rPr>
              <a:t>تحت رقابة السلطة المفوضة , يتقاضى </a:t>
            </a:r>
            <a:r>
              <a:rPr lang="ar-DZ" sz="1600" dirty="0" err="1" smtClean="0">
                <a:cs typeface="+mj-cs"/>
              </a:rPr>
              <a:t>إتاوى</a:t>
            </a:r>
            <a:r>
              <a:rPr lang="ar-DZ" sz="1600" dirty="0" smtClean="0">
                <a:cs typeface="+mj-cs"/>
              </a:rPr>
              <a:t> من طرف مستعملي المرفق العام و لا يمكن ان تتجاوز المدة القصوى للامتياز 30 سنة و يمكن التمديد لمدة لا تتعدى 4 سنوات كحد أقصى بطلب من السلطة المفوضة على أساس تقرير معلل لإنجاز استمارات مادية غير منصوص علها في الاتفاقية</a:t>
            </a:r>
            <a:r>
              <a:rPr lang="ar-DZ" sz="1600" b="1" dirty="0" smtClean="0">
                <a:cs typeface="+mj-cs"/>
              </a:rPr>
              <a:t>. </a:t>
            </a:r>
            <a:endParaRPr lang="fr-FR" sz="1600" b="1" dirty="0">
              <a:cs typeface="+mj-cs"/>
            </a:endParaRPr>
          </a:p>
        </p:txBody>
      </p:sp>
      <p:pic>
        <p:nvPicPr>
          <p:cNvPr id="8" name="Image 7" descr="f2.png"/>
          <p:cNvPicPr>
            <a:picLocks noChangeAspect="1"/>
          </p:cNvPicPr>
          <p:nvPr/>
        </p:nvPicPr>
        <p:blipFill>
          <a:blip r:embed="rId4"/>
          <a:srcRect/>
          <a:stretch>
            <a:fillRect/>
          </a:stretch>
        </p:blipFill>
        <p:spPr bwMode="auto">
          <a:xfrm rot="19098042">
            <a:off x="47227" y="68411"/>
            <a:ext cx="1500188" cy="1143000"/>
          </a:xfrm>
          <a:prstGeom prst="rect">
            <a:avLst/>
          </a:prstGeom>
          <a:ln>
            <a:noFill/>
          </a:ln>
          <a:effectLst>
            <a:outerShdw blurRad="292100" dist="139700" dir="2700000" algn="tl" rotWithShape="0">
              <a:srgbClr val="333333">
                <a:alpha val="65000"/>
              </a:srgbClr>
            </a:outerShdw>
          </a:effectLst>
        </p:spPr>
      </p:pic>
      <p:pic>
        <p:nvPicPr>
          <p:cNvPr id="9" name="Image 8" descr="images (7).jpeg"/>
          <p:cNvPicPr>
            <a:picLocks noChangeAspect="1"/>
          </p:cNvPicPr>
          <p:nvPr/>
        </p:nvPicPr>
        <p:blipFill>
          <a:blip r:embed="rId5"/>
          <a:stretch>
            <a:fillRect/>
          </a:stretch>
        </p:blipFill>
        <p:spPr>
          <a:xfrm>
            <a:off x="2714612" y="2571744"/>
            <a:ext cx="2638437" cy="1733554"/>
          </a:xfrm>
          <a:prstGeom prst="rect">
            <a:avLst/>
          </a:prstGeom>
          <a:ln>
            <a:noFill/>
          </a:ln>
          <a:effectLst>
            <a:outerShdw blurRad="292100" dist="139700" dir="2700000" algn="tl" rotWithShape="0">
              <a:srgbClr val="333333">
                <a:alpha val="65000"/>
              </a:srgbClr>
            </a:outerShdw>
          </a:effectLst>
        </p:spPr>
      </p:pic>
      <p:pic>
        <p:nvPicPr>
          <p:cNvPr id="11" name="Image 10" descr="images (3).jpeg"/>
          <p:cNvPicPr>
            <a:picLocks noChangeAspect="1"/>
          </p:cNvPicPr>
          <p:nvPr/>
        </p:nvPicPr>
        <p:blipFill>
          <a:blip r:embed="rId6"/>
          <a:stretch>
            <a:fillRect/>
          </a:stretch>
        </p:blipFill>
        <p:spPr>
          <a:xfrm>
            <a:off x="214282" y="2500306"/>
            <a:ext cx="2357422" cy="1765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7448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Bottom)">
                                      <p:cBhvr>
                                        <p:cTn id="31" dur="500"/>
                                        <p:tgtEl>
                                          <p:spTgt spid="9"/>
                                        </p:tgtEl>
                                      </p:cBhvr>
                                    </p:animEffect>
                                  </p:childTnLst>
                                </p:cTn>
                              </p:par>
                              <p:par>
                                <p:cTn id="32" presetID="1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lide(fromBottom)">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1603</Words>
  <Application>Microsoft Office PowerPoint</Application>
  <PresentationFormat>Affichage à l'écran (4:3)</PresentationFormat>
  <Paragraphs>94</Paragraphs>
  <Slides>16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Thème Office</vt:lpstr>
      <vt:lpstr>Document</vt:lpstr>
      <vt:lpstr>Diapositive 1</vt:lpstr>
      <vt:lpstr>مقدمــــــــــة</vt:lpstr>
      <vt:lpstr>أولا: تعريف الغابة و الغيضة و الأرض ذات الطابع الغابي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dc:creator>
  <cp:lastModifiedBy>admin</cp:lastModifiedBy>
  <cp:revision>84</cp:revision>
  <dcterms:created xsi:type="dcterms:W3CDTF">2024-03-02T21:29:53Z</dcterms:created>
  <dcterms:modified xsi:type="dcterms:W3CDTF">2024-03-04T10:29:47Z</dcterms:modified>
</cp:coreProperties>
</file>