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63" r:id="rId2"/>
    <p:sldId id="258" r:id="rId3"/>
    <p:sldId id="257" r:id="rId4"/>
    <p:sldId id="260" r:id="rId5"/>
    <p:sldId id="261" r:id="rId6"/>
    <p:sldId id="262"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80" r:id="rId23"/>
  </p:sldIdLst>
  <p:sldSz cx="9144000" cy="6858000" type="screen4x3"/>
  <p:notesSz cx="6735763" cy="98663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5" d="100"/>
          <a:sy n="85" d="100"/>
        </p:scale>
        <p:origin x="1306" y="53"/>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1"/>
            <a:ext cx="2919413" cy="493713"/>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14763" y="1"/>
            <a:ext cx="2919412" cy="493713"/>
          </a:xfrm>
          <a:prstGeom prst="rect">
            <a:avLst/>
          </a:prstGeom>
        </p:spPr>
        <p:txBody>
          <a:bodyPr vert="horz" lIns="91440" tIns="45720" rIns="91440" bIns="45720" rtlCol="0"/>
          <a:lstStyle>
            <a:lvl1pPr algn="r">
              <a:defRPr sz="1200"/>
            </a:lvl1pPr>
          </a:lstStyle>
          <a:p>
            <a:fld id="{84E85501-6950-4D3F-8CCC-D1CD6E34F3EB}" type="datetimeFigureOut">
              <a:rPr lang="fr-FR" smtClean="0"/>
              <a:t>06/12/2024</a:t>
            </a:fld>
            <a:endParaRPr lang="fr-FR"/>
          </a:p>
        </p:txBody>
      </p:sp>
      <p:sp>
        <p:nvSpPr>
          <p:cNvPr id="4" name="Espace réservé de l'image des diapositives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3101" y="4686300"/>
            <a:ext cx="5389563" cy="44402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1" y="9371013"/>
            <a:ext cx="2919413" cy="493712"/>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fld id="{474611F6-2450-4509-99AC-139CDEE96E99}" type="slidenum">
              <a:rPr lang="fr-FR" smtClean="0"/>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474611F6-2450-4509-99AC-139CDEE96E99}" type="slidenum">
              <a:rPr lang="fr-FR" smtClean="0"/>
              <a:t>1</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F57F129F-EC1D-4263-84FB-A58163B422AD}" type="datetime1">
              <a:rPr lang="fr-FR" smtClean="0"/>
              <a:t>06/12/2024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61B799A-5AE2-4A7D-99A1-5EDA2840252F}"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05F89471-54F9-4EC3-84EE-BB7326E0F231}" type="datetime1">
              <a:rPr lang="fr-FR" smtClean="0"/>
              <a:t>06/12/2024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61B799A-5AE2-4A7D-99A1-5EDA2840252F}"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6D69262A-BF46-436B-809F-CD14A718B153}" type="datetime1">
              <a:rPr lang="fr-FR" smtClean="0"/>
              <a:t>06/12/2024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61B799A-5AE2-4A7D-99A1-5EDA2840252F}"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39929D71-5D61-426F-83E2-D9CE2FEA2FE7}" type="datetime1">
              <a:rPr lang="fr-FR" smtClean="0"/>
              <a:t>06/12/2024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61B799A-5AE2-4A7D-99A1-5EDA2840252F}"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4E0BAA8A-EFCC-41C8-8B4D-83942D2B77FE}" type="datetime1">
              <a:rPr lang="fr-FR" smtClean="0"/>
              <a:t>06/12/2024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61B799A-5AE2-4A7D-99A1-5EDA2840252F}"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445FDD71-267B-4598-8462-0FEB49C42D8E}" type="datetime1">
              <a:rPr lang="fr-FR" smtClean="0"/>
              <a:t>06/12/2024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61B799A-5AE2-4A7D-99A1-5EDA2840252F}"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97BA5525-42B2-47B6-8F5E-EEDE8AED6AEE}" type="datetime1">
              <a:rPr lang="fr-FR" smtClean="0"/>
              <a:t>06/12/2024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061B799A-5AE2-4A7D-99A1-5EDA2840252F}"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p>
            <a:fld id="{C016AE38-A4FB-4422-81C3-C8FFBDBEF247}" type="datetime1">
              <a:rPr lang="fr-FR" smtClean="0"/>
              <a:t>06/12/2024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061B799A-5AE2-4A7D-99A1-5EDA2840252F}"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FC9E295-E8A4-4E2D-BC1C-BB55D3C9AFED}" type="datetime1">
              <a:rPr lang="fr-FR" smtClean="0"/>
              <a:t>06/12/2024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061B799A-5AE2-4A7D-99A1-5EDA2840252F}"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704C6530-0022-40E3-AA5F-98B806B8B482}" type="datetime1">
              <a:rPr lang="fr-FR" smtClean="0"/>
              <a:t>06/12/2024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61B799A-5AE2-4A7D-99A1-5EDA2840252F}"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1CF12B4E-3A9F-46BF-B5EC-DF3439B4088D}" type="datetime1">
              <a:rPr lang="fr-FR" smtClean="0"/>
              <a:t>06/12/2024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61B799A-5AE2-4A7D-99A1-5EDA2840252F}"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pour modifier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11A2F0-DD0D-4FFD-A1B3-D578A9EBDEAA}" type="datetime1">
              <a:rPr lang="fr-FR" smtClean="0"/>
              <a:t>06/12/2024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B799A-5AE2-4A7D-99A1-5EDA2840252F}"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descr="19961569_869529023223181_8174722557275711810_n.png"/>
          <p:cNvPicPr>
            <a:picLocks noChangeAspect="1"/>
          </p:cNvPicPr>
          <p:nvPr/>
        </p:nvPicPr>
        <p:blipFill>
          <a:blip r:embed="rId3" cstate="print">
            <a:clrChange>
              <a:clrFrom>
                <a:srgbClr val="FFFFFF"/>
              </a:clrFrom>
              <a:clrTo>
                <a:srgbClr val="FFFFFF">
                  <a:alpha val="0"/>
                </a:srgbClr>
              </a:clrTo>
            </a:clrChange>
            <a:lum bright="58000"/>
          </a:blip>
          <a:stretch>
            <a:fillRect/>
          </a:stretch>
        </p:blipFill>
        <p:spPr>
          <a:xfrm>
            <a:off x="714348" y="1214423"/>
            <a:ext cx="8072494" cy="5072098"/>
          </a:xfrm>
          <a:prstGeom prst="rect">
            <a:avLst/>
          </a:prstGeom>
          <a:ln>
            <a:noFill/>
          </a:ln>
          <a:effectLst>
            <a:outerShdw blurRad="50800" dist="50800" dir="5400000" sx="99000" sy="99000" algn="ctr" rotWithShape="0">
              <a:schemeClr val="bg1">
                <a:alpha val="0"/>
              </a:schemeClr>
            </a:outerShdw>
          </a:effectLst>
        </p:spPr>
      </p:pic>
      <p:sp>
        <p:nvSpPr>
          <p:cNvPr id="2" name="Rectangle 1"/>
          <p:cNvSpPr/>
          <p:nvPr/>
        </p:nvSpPr>
        <p:spPr>
          <a:xfrm>
            <a:off x="428596" y="571480"/>
            <a:ext cx="8429684" cy="6124754"/>
          </a:xfrm>
          <a:prstGeom prst="rect">
            <a:avLst/>
          </a:prstGeom>
        </p:spPr>
        <p:txBody>
          <a:bodyPr wrap="square">
            <a:spAutoFit/>
          </a:bodyPr>
          <a:lstStyle/>
          <a:p>
            <a:pPr lvl="0" algn="r" rtl="1" eaLnBrk="0" fontAlgn="base" hangingPunct="0">
              <a:spcBef>
                <a:spcPct val="0"/>
              </a:spcBef>
              <a:spcAft>
                <a:spcPct val="0"/>
              </a:spcAft>
            </a:pPr>
            <a:r>
              <a:rPr kumimoji="0" lang="ar-SA" sz="2800" b="1" i="0" u="none" strike="noStrike" cap="none" normalizeH="0" baseline="0" dirty="0">
                <a:ln>
                  <a:noFill/>
                </a:ln>
                <a:solidFill>
                  <a:schemeClr val="tx1"/>
                </a:solidFill>
                <a:effectLst/>
                <a:latin typeface="Calibri" pitchFamily="34" charset="0"/>
                <a:ea typeface="Calibri" pitchFamily="34" charset="0"/>
                <a:cs typeface="Arial" pitchFamily="34" charset="0"/>
              </a:rPr>
              <a:t>مقدمة</a:t>
            </a:r>
            <a:r>
              <a:rPr kumimoji="0" lang="fr-FR" sz="2800" b="1" i="0" u="none" strike="noStrike" cap="none" normalizeH="0" baseline="0" dirty="0">
                <a:ln>
                  <a:noFill/>
                </a:ln>
                <a:solidFill>
                  <a:schemeClr val="tx1"/>
                </a:solidFill>
                <a:effectLst/>
                <a:latin typeface="Calibri" pitchFamily="34" charset="0"/>
                <a:ea typeface="Calibri" pitchFamily="34" charset="0"/>
                <a:cs typeface="Arial" pitchFamily="34" charset="0"/>
              </a:rPr>
              <a:t>:</a:t>
            </a:r>
            <a:endParaRPr kumimoji="0" lang="fr-FR" sz="2800" b="0" i="0" u="none" strike="noStrike" cap="none" normalizeH="0" baseline="0" dirty="0">
              <a:ln>
                <a:noFill/>
              </a:ln>
              <a:solidFill>
                <a:schemeClr val="tx1"/>
              </a:solidFill>
              <a:effectLst/>
              <a:latin typeface="Arial" pitchFamily="34" charset="0"/>
              <a:cs typeface="Arial" pitchFamily="34" charset="0"/>
            </a:endParaRPr>
          </a:p>
          <a:p>
            <a:pPr lvl="0" algn="just" rtl="1" eaLnBrk="0" fontAlgn="base" hangingPunct="0">
              <a:spcBef>
                <a:spcPct val="0"/>
              </a:spcBef>
              <a:spcAft>
                <a:spcPct val="0"/>
              </a:spcAft>
            </a:pPr>
            <a:r>
              <a:rPr kumimoji="0" lang="ar-SA" sz="2800" b="0" i="0" u="none" strike="noStrike" cap="none" normalizeH="0" baseline="0" dirty="0">
                <a:ln>
                  <a:noFill/>
                </a:ln>
                <a:solidFill>
                  <a:schemeClr val="tx1"/>
                </a:solidFill>
                <a:effectLst/>
                <a:latin typeface="Calibri" pitchFamily="34" charset="0"/>
                <a:ea typeface="Calibri" pitchFamily="34" charset="0"/>
                <a:cs typeface="Arial" pitchFamily="34" charset="0"/>
              </a:rPr>
              <a:t>تزايدت ظاهرة تقليد المنتجات الفكرية، فغزت المنتجات المقلدة ال</a:t>
            </a:r>
            <a:r>
              <a:rPr kumimoji="0" lang="ar-DZ" sz="2800" b="0" i="0" u="none" strike="noStrike" cap="none" normalizeH="0" baseline="0" dirty="0">
                <a:ln>
                  <a:noFill/>
                </a:ln>
                <a:solidFill>
                  <a:schemeClr val="tx1"/>
                </a:solidFill>
                <a:effectLst/>
                <a:latin typeface="Calibri" pitchFamily="34" charset="0"/>
                <a:ea typeface="Calibri" pitchFamily="34" charset="0"/>
                <a:cs typeface="Arial" pitchFamily="34" charset="0"/>
              </a:rPr>
              <a:t>ا</a:t>
            </a:r>
            <a:r>
              <a:rPr kumimoji="0" lang="ar-SA" sz="2800" b="0" i="0" u="none" strike="noStrike" cap="none" normalizeH="0" baseline="0" dirty="0">
                <a:ln>
                  <a:noFill/>
                </a:ln>
                <a:solidFill>
                  <a:schemeClr val="tx1"/>
                </a:solidFill>
                <a:effectLst/>
                <a:latin typeface="Calibri" pitchFamily="34" charset="0"/>
                <a:ea typeface="Calibri" pitchFamily="34" charset="0"/>
                <a:cs typeface="Arial" pitchFamily="34" charset="0"/>
              </a:rPr>
              <a:t>سواق خصوصا في مجال العلامات التجارية التي تعد المجال الخصب لارتكاب أفعال التقليد</a:t>
            </a:r>
            <a:r>
              <a:rPr kumimoji="0" lang="fr-FR" sz="2800" b="0" i="0" u="none" strike="noStrike" cap="none" normalizeH="0" baseline="0" dirty="0">
                <a:ln>
                  <a:noFill/>
                </a:ln>
                <a:solidFill>
                  <a:schemeClr val="tx1"/>
                </a:solidFill>
                <a:effectLst/>
                <a:latin typeface="Calibri" pitchFamily="34" charset="0"/>
                <a:ea typeface="Calibri" pitchFamily="34" charset="0"/>
                <a:cs typeface="Arial" pitchFamily="34" charset="0"/>
              </a:rPr>
              <a:t> .</a:t>
            </a:r>
            <a:endParaRPr kumimoji="0" lang="fr-FR" sz="2800" b="0" i="0" u="none" strike="noStrike" cap="none" normalizeH="0" baseline="0" dirty="0">
              <a:ln>
                <a:noFill/>
              </a:ln>
              <a:solidFill>
                <a:schemeClr val="tx1"/>
              </a:solidFill>
              <a:effectLst/>
              <a:latin typeface="Arial" pitchFamily="34" charset="0"/>
              <a:cs typeface="Arial" pitchFamily="34" charset="0"/>
            </a:endParaRPr>
          </a:p>
          <a:p>
            <a:pPr lvl="0" algn="just" rtl="1" eaLnBrk="0" fontAlgn="base" hangingPunct="0">
              <a:spcBef>
                <a:spcPct val="0"/>
              </a:spcBef>
              <a:spcAft>
                <a:spcPct val="0"/>
              </a:spcAft>
            </a:pPr>
            <a:r>
              <a:rPr kumimoji="0" lang="ar-SA" sz="2800" b="0" i="0" u="none" strike="noStrike" cap="none" normalizeH="0" baseline="0" dirty="0">
                <a:ln>
                  <a:noFill/>
                </a:ln>
                <a:solidFill>
                  <a:schemeClr val="tx1"/>
                </a:solidFill>
                <a:effectLst/>
                <a:latin typeface="Calibri" pitchFamily="34" charset="0"/>
                <a:ea typeface="Calibri" pitchFamily="34" charset="0"/>
                <a:cs typeface="Arial" pitchFamily="34" charset="0"/>
              </a:rPr>
              <a:t>هذا ما تؤكده الكميات الضخمة المحتجزة من قبل المديرية العامة للجمارك الجزائرية عبر نقاط العبور الحدودية </a:t>
            </a:r>
            <a:r>
              <a:rPr kumimoji="0" lang="ar-SA" sz="2800" b="0" i="0" u="none" strike="noStrike" cap="none" normalizeH="0" baseline="0" dirty="0" err="1">
                <a:ln>
                  <a:noFill/>
                </a:ln>
                <a:solidFill>
                  <a:schemeClr val="tx1"/>
                </a:solidFill>
                <a:effectLst/>
                <a:latin typeface="Calibri" pitchFamily="34" charset="0"/>
                <a:ea typeface="Calibri" pitchFamily="34" charset="0"/>
                <a:cs typeface="Arial" pitchFamily="34" charset="0"/>
              </a:rPr>
              <a:t>و</a:t>
            </a:r>
            <a:r>
              <a:rPr kumimoji="0" lang="ar-SA" sz="2800" b="0" i="0" u="none" strike="noStrike" cap="none" normalizeH="0" baseline="0" dirty="0">
                <a:ln>
                  <a:noFill/>
                </a:ln>
                <a:solidFill>
                  <a:schemeClr val="tx1"/>
                </a:solidFill>
                <a:effectLst/>
                <a:latin typeface="Calibri" pitchFamily="34" charset="0"/>
                <a:ea typeface="Calibri" pitchFamily="34" charset="0"/>
                <a:cs typeface="Arial" pitchFamily="34" charset="0"/>
              </a:rPr>
              <a:t> التي عرفت تزايد في مجال عدد وحدات حقوق الملكية التجارية المقلدة والمحجوزة لدى مصالحها</a:t>
            </a:r>
            <a:r>
              <a:rPr kumimoji="0" lang="fr-FR" sz="2800" b="0" i="0" u="none" strike="noStrike" cap="none" normalizeH="0" baseline="0" dirty="0">
                <a:ln>
                  <a:noFill/>
                </a:ln>
                <a:solidFill>
                  <a:schemeClr val="tx1"/>
                </a:solidFill>
                <a:effectLst/>
                <a:latin typeface="Calibri" pitchFamily="34" charset="0"/>
                <a:ea typeface="Calibri" pitchFamily="34" charset="0"/>
                <a:cs typeface="Arial" pitchFamily="34" charset="0"/>
              </a:rPr>
              <a:t>.</a:t>
            </a:r>
            <a:endParaRPr kumimoji="0" lang="ar-DZ" sz="2800" b="0" i="0" u="none" strike="noStrike" cap="none" normalizeH="0" baseline="0" dirty="0">
              <a:ln>
                <a:noFill/>
              </a:ln>
              <a:solidFill>
                <a:schemeClr val="tx1"/>
              </a:solidFill>
              <a:effectLst/>
              <a:latin typeface="Calibri" pitchFamily="34" charset="0"/>
              <a:ea typeface="Calibri" pitchFamily="34" charset="0"/>
              <a:cs typeface="Arial" pitchFamily="34" charset="0"/>
            </a:endParaRPr>
          </a:p>
          <a:p>
            <a:pPr lvl="0" algn="r" rtl="1" eaLnBrk="0" fontAlgn="base" hangingPunct="0">
              <a:spcBef>
                <a:spcPct val="0"/>
              </a:spcBef>
              <a:spcAft>
                <a:spcPct val="0"/>
              </a:spcAft>
            </a:pPr>
            <a:r>
              <a:rPr kumimoji="0" lang="ar-SA" sz="2800" b="0" i="0" u="none" strike="noStrike" cap="none" normalizeH="0" baseline="0" dirty="0">
                <a:ln>
                  <a:noFill/>
                </a:ln>
                <a:solidFill>
                  <a:schemeClr val="tx1"/>
                </a:solidFill>
                <a:effectLst/>
                <a:latin typeface="Calibri" pitchFamily="34" charset="0"/>
                <a:ea typeface="Calibri" pitchFamily="34" charset="0"/>
                <a:cs typeface="Arial" pitchFamily="34" charset="0"/>
              </a:rPr>
              <a:t>تلعب إدارة الجمارك دور في حماية المجتمع</a:t>
            </a:r>
            <a:r>
              <a:rPr kumimoji="0" lang="ar-DZ" sz="2800" b="0" i="0" u="none" strike="noStrike" cap="none" normalizeH="0" baseline="0" dirty="0">
                <a:ln>
                  <a:noFill/>
                </a:ln>
                <a:solidFill>
                  <a:schemeClr val="tx1"/>
                </a:solidFill>
                <a:effectLst/>
                <a:latin typeface="Calibri" pitchFamily="34" charset="0"/>
                <a:ea typeface="Calibri" pitchFamily="34" charset="0"/>
                <a:cs typeface="Arial" pitchFamily="34" charset="0"/>
              </a:rPr>
              <a:t> </a:t>
            </a:r>
            <a:r>
              <a:rPr kumimoji="0" lang="ar-SA" sz="2800" b="0" i="0" u="none" strike="noStrike" cap="none" normalizeH="0" baseline="0" dirty="0">
                <a:ln>
                  <a:noFill/>
                </a:ln>
                <a:solidFill>
                  <a:schemeClr val="tx1"/>
                </a:solidFill>
                <a:effectLst/>
                <a:latin typeface="Calibri" pitchFamily="34" charset="0"/>
                <a:ea typeface="Calibri" pitchFamily="34" charset="0"/>
                <a:cs typeface="Arial" pitchFamily="34" charset="0"/>
              </a:rPr>
              <a:t>والاقتصاد الوطني </a:t>
            </a:r>
            <a:r>
              <a:rPr kumimoji="0" lang="ar-SA" sz="2800" b="0" i="0" u="none" strike="noStrike" cap="none" normalizeH="0" baseline="0" dirty="0" err="1">
                <a:ln>
                  <a:noFill/>
                </a:ln>
                <a:solidFill>
                  <a:schemeClr val="tx1"/>
                </a:solidFill>
                <a:effectLst/>
                <a:latin typeface="Calibri" pitchFamily="34" charset="0"/>
                <a:ea typeface="Calibri" pitchFamily="34" charset="0"/>
                <a:cs typeface="Arial" pitchFamily="34" charset="0"/>
              </a:rPr>
              <a:t>و</a:t>
            </a:r>
            <a:r>
              <a:rPr kumimoji="0" lang="ar-SA" sz="2800" b="0" i="0" u="none" strike="noStrike" cap="none" normalizeH="0" baseline="0" dirty="0">
                <a:ln>
                  <a:noFill/>
                </a:ln>
                <a:solidFill>
                  <a:schemeClr val="tx1"/>
                </a:solidFill>
                <a:effectLst/>
                <a:latin typeface="Calibri" pitchFamily="34" charset="0"/>
                <a:ea typeface="Calibri" pitchFamily="34" charset="0"/>
                <a:cs typeface="Arial" pitchFamily="34" charset="0"/>
              </a:rPr>
              <a:t> حقوق المؤلفين والمبدعين سوءا الأدبية أو الفنية </a:t>
            </a:r>
            <a:r>
              <a:rPr kumimoji="0" lang="ar-SA" sz="2800" b="0" i="0" u="none" strike="noStrike" cap="none" normalizeH="0" baseline="0" dirty="0" err="1">
                <a:ln>
                  <a:noFill/>
                </a:ln>
                <a:solidFill>
                  <a:schemeClr val="tx1"/>
                </a:solidFill>
                <a:effectLst/>
                <a:latin typeface="Calibri" pitchFamily="34" charset="0"/>
                <a:ea typeface="Calibri" pitchFamily="34" charset="0"/>
                <a:cs typeface="Arial" pitchFamily="34" charset="0"/>
              </a:rPr>
              <a:t>او</a:t>
            </a:r>
            <a:r>
              <a:rPr kumimoji="0" lang="ar-SA" sz="2800" b="0" i="0" u="none" strike="noStrike" cap="none" normalizeH="0" baseline="0" dirty="0">
                <a:ln>
                  <a:noFill/>
                </a:ln>
                <a:solidFill>
                  <a:schemeClr val="tx1"/>
                </a:solidFill>
                <a:effectLst/>
                <a:latin typeface="Calibri" pitchFamily="34" charset="0"/>
                <a:ea typeface="Calibri" pitchFamily="34" charset="0"/>
                <a:cs typeface="Arial" pitchFamily="34" charset="0"/>
              </a:rPr>
              <a:t> الصناعية ،حيث ألقى على عاتقها مهمة حماية حقوق الملكية الفكرية</a:t>
            </a:r>
            <a:r>
              <a:rPr kumimoji="0" lang="ar-DZ" sz="2800" b="0" i="0" u="none" strike="noStrike" cap="none" normalizeH="0" baseline="0" dirty="0">
                <a:ln>
                  <a:noFill/>
                </a:ln>
                <a:solidFill>
                  <a:schemeClr val="tx1"/>
                </a:solidFill>
                <a:effectLst/>
                <a:latin typeface="Calibri" pitchFamily="34" charset="0"/>
                <a:ea typeface="Calibri" pitchFamily="34" charset="0"/>
                <a:cs typeface="Arial" pitchFamily="34" charset="0"/>
              </a:rPr>
              <a:t> </a:t>
            </a:r>
            <a:r>
              <a:rPr kumimoji="0" lang="ar-SA" sz="2800" b="0" i="0" u="none" strike="noStrike" cap="none" normalizeH="0" baseline="0" dirty="0">
                <a:ln>
                  <a:noFill/>
                </a:ln>
                <a:solidFill>
                  <a:schemeClr val="tx1"/>
                </a:solidFill>
                <a:effectLst/>
                <a:latin typeface="Calibri" pitchFamily="34" charset="0"/>
                <a:ea typeface="Calibri" pitchFamily="34" charset="0"/>
                <a:cs typeface="Arial" pitchFamily="34" charset="0"/>
              </a:rPr>
              <a:t>بالتصدي للبضائع والمنتجات المقلدة</a:t>
            </a:r>
            <a:r>
              <a:rPr kumimoji="0" lang="ar-DZ" sz="2800" b="0" i="0" u="none" strike="noStrike" cap="none" normalizeH="0" baseline="0" dirty="0">
                <a:ln>
                  <a:noFill/>
                </a:ln>
                <a:solidFill>
                  <a:schemeClr val="tx1"/>
                </a:solidFill>
                <a:effectLst/>
                <a:latin typeface="Calibri" pitchFamily="34" charset="0"/>
                <a:ea typeface="Calibri" pitchFamily="34" charset="0"/>
                <a:cs typeface="Arial" pitchFamily="34" charset="0"/>
              </a:rPr>
              <a:t> </a:t>
            </a:r>
            <a:r>
              <a:rPr kumimoji="0" lang="ar-SA" sz="2800" b="0" i="0" u="none" strike="noStrike" cap="none" normalizeH="0" baseline="0" dirty="0">
                <a:ln>
                  <a:noFill/>
                </a:ln>
                <a:solidFill>
                  <a:schemeClr val="tx1"/>
                </a:solidFill>
                <a:effectLst/>
                <a:latin typeface="Calibri" pitchFamily="34" charset="0"/>
                <a:ea typeface="Calibri" pitchFamily="34" charset="0"/>
                <a:cs typeface="Arial" pitchFamily="34" charset="0"/>
              </a:rPr>
              <a:t>، وكل ما من شأنه أن يضر بالصحة والسلامة العامة للمجتمع أو ينتقص من حقوق المبدعين حرصا منها على الحفاظ على  مشروعية التجارة الدولية</a:t>
            </a:r>
            <a:r>
              <a:rPr kumimoji="0" lang="fr-FR" sz="2800" b="0" i="0" u="none" strike="noStrike" cap="none" normalizeH="0" baseline="0" dirty="0">
                <a:ln>
                  <a:noFill/>
                </a:ln>
                <a:solidFill>
                  <a:schemeClr val="tx1"/>
                </a:solidFill>
                <a:effectLst/>
                <a:latin typeface="Calibri" pitchFamily="34" charset="0"/>
                <a:ea typeface="Calibri" pitchFamily="34" charset="0"/>
                <a:cs typeface="Arial" pitchFamily="34" charset="0"/>
              </a:rPr>
              <a:t> .</a:t>
            </a:r>
            <a:endParaRPr kumimoji="0" lang="ar-DZ" sz="2800" b="0" i="0" u="none" strike="noStrike" cap="none" normalizeH="0" baseline="0" dirty="0">
              <a:ln>
                <a:noFill/>
              </a:ln>
              <a:solidFill>
                <a:schemeClr val="tx1"/>
              </a:solidFill>
              <a:effectLst/>
              <a:latin typeface="Calibri" pitchFamily="34" charset="0"/>
              <a:ea typeface="Calibri" pitchFamily="34" charset="0"/>
              <a:cs typeface="Arial" pitchFamily="34" charset="0"/>
            </a:endParaRPr>
          </a:p>
          <a:p>
            <a:pPr lvl="0" algn="just" rtl="1" eaLnBrk="0" fontAlgn="base" hangingPunct="0">
              <a:spcBef>
                <a:spcPct val="0"/>
              </a:spcBef>
              <a:spcAft>
                <a:spcPct val="0"/>
              </a:spcAft>
            </a:pPr>
            <a:endParaRPr kumimoji="0" lang="fr-FR" sz="2800" b="0" i="0" u="none" strike="noStrike" cap="none" normalizeH="0" baseline="0" dirty="0">
              <a:ln>
                <a:noFill/>
              </a:ln>
              <a:solidFill>
                <a:schemeClr val="tx1"/>
              </a:solidFill>
              <a:effectLst/>
              <a:latin typeface="Arial" pitchFamily="34" charset="0"/>
              <a:cs typeface="Arial" pitchFamily="34" charset="0"/>
            </a:endParaRPr>
          </a:p>
        </p:txBody>
      </p:sp>
      <p:sp>
        <p:nvSpPr>
          <p:cNvPr id="8" name="Espace réservé du numéro de diapositive 7"/>
          <p:cNvSpPr>
            <a:spLocks noGrp="1"/>
          </p:cNvSpPr>
          <p:nvPr>
            <p:ph type="sldNum" sz="quarter" idx="12"/>
          </p:nvPr>
        </p:nvSpPr>
        <p:spPr/>
        <p:txBody>
          <a:bodyPr/>
          <a:lstStyle/>
          <a:p>
            <a:fld id="{061B799A-5AE2-4A7D-99A1-5EDA2840252F}" type="slidenum">
              <a:rPr lang="fr-FR" smtClean="0"/>
              <a:t>1</a:t>
            </a:fld>
            <a:endParaRPr lang="fr-F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descr="19961569_869529023223181_8174722557275711810_n.png"/>
          <p:cNvPicPr>
            <a:picLocks noChangeAspect="1"/>
          </p:cNvPicPr>
          <p:nvPr/>
        </p:nvPicPr>
        <p:blipFill>
          <a:blip r:embed="rId2" cstate="print">
            <a:clrChange>
              <a:clrFrom>
                <a:srgbClr val="FFFFFF"/>
              </a:clrFrom>
              <a:clrTo>
                <a:srgbClr val="FFFFFF">
                  <a:alpha val="0"/>
                </a:srgbClr>
              </a:clrTo>
            </a:clrChange>
            <a:lum bright="58000"/>
          </a:blip>
          <a:stretch>
            <a:fillRect/>
          </a:stretch>
        </p:blipFill>
        <p:spPr>
          <a:xfrm>
            <a:off x="714348" y="1214423"/>
            <a:ext cx="8072494" cy="5072098"/>
          </a:xfrm>
          <a:prstGeom prst="rect">
            <a:avLst/>
          </a:prstGeom>
          <a:ln>
            <a:noFill/>
          </a:ln>
          <a:effectLst>
            <a:outerShdw blurRad="50800" dist="50800" dir="5400000" sx="99000" sy="99000" algn="ctr" rotWithShape="0">
              <a:schemeClr val="bg1">
                <a:alpha val="0"/>
              </a:schemeClr>
            </a:outerShdw>
          </a:effectLst>
        </p:spPr>
      </p:pic>
      <p:sp>
        <p:nvSpPr>
          <p:cNvPr id="2" name="Rectangle 1"/>
          <p:cNvSpPr/>
          <p:nvPr/>
        </p:nvSpPr>
        <p:spPr>
          <a:xfrm>
            <a:off x="285720" y="335846"/>
            <a:ext cx="8643998" cy="5262979"/>
          </a:xfrm>
          <a:prstGeom prst="rect">
            <a:avLst/>
          </a:prstGeom>
        </p:spPr>
        <p:txBody>
          <a:bodyPr wrap="square">
            <a:spAutoFit/>
          </a:bodyPr>
          <a:lstStyle/>
          <a:p>
            <a:pPr algn="justLow" rtl="1"/>
            <a:r>
              <a:rPr lang="ar-DZ" sz="2800" dirty="0"/>
              <a:t> </a:t>
            </a:r>
            <a:r>
              <a:rPr lang="fr-FR" sz="2800" dirty="0">
                <a:solidFill>
                  <a:srgbClr val="FF0000"/>
                </a:solidFill>
              </a:rPr>
              <a:t>2 </a:t>
            </a:r>
            <a:r>
              <a:rPr lang="ar-DZ" sz="2800" dirty="0">
                <a:solidFill>
                  <a:srgbClr val="FF0000"/>
                </a:solidFill>
              </a:rPr>
              <a:t> </a:t>
            </a:r>
            <a:r>
              <a:rPr lang="ar-SA" sz="2800" dirty="0">
                <a:solidFill>
                  <a:srgbClr val="FF0000"/>
                </a:solidFill>
              </a:rPr>
              <a:t>دارسة و قبول الطلب</a:t>
            </a:r>
            <a:r>
              <a:rPr lang="fr-FR" sz="2800" dirty="0">
                <a:solidFill>
                  <a:srgbClr val="FF0000"/>
                </a:solidFill>
              </a:rPr>
              <a:t> </a:t>
            </a:r>
            <a:r>
              <a:rPr lang="fr-FR" sz="2800" dirty="0"/>
              <a:t>:</a:t>
            </a:r>
            <a:r>
              <a:rPr lang="ar-SA" sz="2800" dirty="0"/>
              <a:t>عند دارسة الطلب وفي حالة استيفائه لكل الشروط المتعلقة</a:t>
            </a:r>
            <a:r>
              <a:rPr lang="fr-FR" sz="2800" dirty="0"/>
              <a:t> </a:t>
            </a:r>
            <a:r>
              <a:rPr lang="ar-SA" sz="2800" dirty="0"/>
              <a:t>بالقبول، تصدر </a:t>
            </a:r>
            <a:r>
              <a:rPr lang="ar-DZ" sz="2800" dirty="0"/>
              <a:t>قرار</a:t>
            </a:r>
            <a:r>
              <a:rPr lang="ar-SA" sz="2800" dirty="0"/>
              <a:t>القبول والذي يمكن أن يخضع لتقديم ضمان</a:t>
            </a:r>
            <a:r>
              <a:rPr lang="fr-FR" sz="2800" dirty="0"/>
              <a:t> )</a:t>
            </a:r>
            <a:r>
              <a:rPr lang="ar-SA" sz="2800" dirty="0"/>
              <a:t>كفالة</a:t>
            </a:r>
            <a:r>
              <a:rPr lang="fr-FR" sz="2800" dirty="0"/>
              <a:t>(</a:t>
            </a:r>
            <a:r>
              <a:rPr lang="ar-SA" sz="2800" dirty="0"/>
              <a:t>من أجل</a:t>
            </a:r>
            <a:r>
              <a:rPr lang="ar-DZ" sz="2800" dirty="0"/>
              <a:t>:</a:t>
            </a:r>
          </a:p>
          <a:p>
            <a:pPr algn="justLow" rtl="1"/>
            <a:r>
              <a:rPr lang="ar-DZ" sz="2800" dirty="0"/>
              <a:t>.</a:t>
            </a:r>
            <a:r>
              <a:rPr lang="fr-FR" sz="2800" dirty="0"/>
              <a:t> </a:t>
            </a:r>
            <a:r>
              <a:rPr lang="ar-SA" sz="2800" dirty="0"/>
              <a:t>تغطية مسؤوليتها المحتملة تجاه </a:t>
            </a:r>
            <a:r>
              <a:rPr lang="ar-SA" sz="2800" dirty="0" err="1"/>
              <a:t>ال</a:t>
            </a:r>
            <a:r>
              <a:rPr lang="ar-DZ" sz="2800" dirty="0"/>
              <a:t>أ</a:t>
            </a:r>
            <a:r>
              <a:rPr lang="ar-SA" sz="2800" dirty="0" err="1"/>
              <a:t>شخاص</a:t>
            </a:r>
            <a:r>
              <a:rPr lang="ar-SA" sz="2800" dirty="0"/>
              <a:t> المعنيين بالتقليد في حالة ما إذا كان </a:t>
            </a:r>
            <a:r>
              <a:rPr lang="ar-DZ" sz="2800" dirty="0" err="1"/>
              <a:t>الاجراء</a:t>
            </a:r>
            <a:r>
              <a:rPr lang="ar-DZ" sz="2800" dirty="0"/>
              <a:t> </a:t>
            </a:r>
            <a:r>
              <a:rPr lang="ar-SA" sz="2800" dirty="0"/>
              <a:t>المقترح</a:t>
            </a:r>
            <a:r>
              <a:rPr lang="ar-DZ" sz="2800" dirty="0"/>
              <a:t> </a:t>
            </a:r>
            <a:r>
              <a:rPr lang="ar-SA" sz="2800" dirty="0"/>
              <a:t>أمام مكاتب الجمارك غير متبوع بسبب فعل أو نسيان من مالك الحق أو في الحالة التي يتبين فيما بعد</a:t>
            </a:r>
            <a:r>
              <a:rPr lang="ar-DZ" sz="2800" dirty="0"/>
              <a:t> </a:t>
            </a:r>
            <a:r>
              <a:rPr lang="ar-SA" sz="2800" dirty="0"/>
              <a:t>أن البضائع موضوع </a:t>
            </a:r>
            <a:r>
              <a:rPr lang="ar-DZ" sz="2800" dirty="0"/>
              <a:t>النزاع</a:t>
            </a:r>
            <a:r>
              <a:rPr lang="ar-SA" sz="2800" dirty="0"/>
              <a:t> ليست ببضائع مقلدة</a:t>
            </a:r>
            <a:r>
              <a:rPr lang="fr-FR" sz="2800" dirty="0"/>
              <a:t>.</a:t>
            </a:r>
          </a:p>
          <a:p>
            <a:pPr algn="justLow" rtl="1"/>
            <a:r>
              <a:rPr lang="ar-DZ" sz="2800" dirty="0"/>
              <a:t>.</a:t>
            </a:r>
            <a:r>
              <a:rPr lang="fr-FR" sz="2800" dirty="0"/>
              <a:t> </a:t>
            </a:r>
            <a:r>
              <a:rPr lang="ar-SA" sz="2800" dirty="0"/>
              <a:t>ضمان تسديد مبلغ النفقات الملتزم </a:t>
            </a:r>
            <a:r>
              <a:rPr lang="ar-SA" sz="2800" dirty="0" err="1"/>
              <a:t>بها</a:t>
            </a:r>
            <a:r>
              <a:rPr lang="ar-SA" sz="2800" dirty="0"/>
              <a:t> بسبب مسك السلع تحت الرقابة الجمركية، </a:t>
            </a:r>
            <a:endParaRPr lang="fr-FR" sz="2800" dirty="0"/>
          </a:p>
          <a:p>
            <a:pPr algn="justLow" rtl="1"/>
            <a:r>
              <a:rPr lang="ar-SA" sz="2800" dirty="0"/>
              <a:t>كما يخضع </a:t>
            </a:r>
            <a:r>
              <a:rPr lang="ar-DZ" sz="2800" dirty="0"/>
              <a:t>قرار</a:t>
            </a:r>
            <a:r>
              <a:rPr lang="ar-SA" sz="2800" dirty="0"/>
              <a:t>الموافقة إلى التبليغ الكتابي والفوري إلى كل من صاحب الطلب </a:t>
            </a:r>
            <a:r>
              <a:rPr lang="ar-SA" sz="2800" dirty="0" err="1"/>
              <a:t>و</a:t>
            </a:r>
            <a:r>
              <a:rPr lang="ar-SA" sz="2800" dirty="0"/>
              <a:t> المكتب</a:t>
            </a:r>
            <a:r>
              <a:rPr lang="ar-DZ" sz="2800" dirty="0"/>
              <a:t> </a:t>
            </a:r>
            <a:r>
              <a:rPr lang="ar-SA" sz="2800" dirty="0"/>
              <a:t>الجمركي المعني بالسلع المزيفة </a:t>
            </a:r>
            <a:r>
              <a:rPr lang="ar-DZ" sz="2800" dirty="0"/>
              <a:t>دون تحديد </a:t>
            </a:r>
            <a:r>
              <a:rPr lang="ar-SA" sz="2800" dirty="0" err="1"/>
              <a:t>ال</a:t>
            </a:r>
            <a:r>
              <a:rPr lang="ar-DZ" sz="2800" dirty="0"/>
              <a:t>ا</a:t>
            </a:r>
            <a:r>
              <a:rPr lang="ar-SA" sz="2800" dirty="0"/>
              <a:t>جال بفترة زمنية</a:t>
            </a:r>
            <a:r>
              <a:rPr lang="ar-DZ" sz="2800" dirty="0"/>
              <a:t>.</a:t>
            </a:r>
            <a:endParaRPr lang="fr-FR" sz="2800" dirty="0"/>
          </a:p>
        </p:txBody>
      </p:sp>
      <p:sp>
        <p:nvSpPr>
          <p:cNvPr id="7" name="Espace réservé du numéro de diapositive 6"/>
          <p:cNvSpPr>
            <a:spLocks noGrp="1"/>
          </p:cNvSpPr>
          <p:nvPr>
            <p:ph type="sldNum" sz="quarter" idx="12"/>
          </p:nvPr>
        </p:nvSpPr>
        <p:spPr/>
        <p:txBody>
          <a:bodyPr/>
          <a:lstStyle/>
          <a:p>
            <a:fld id="{061B799A-5AE2-4A7D-99A1-5EDA2840252F}" type="slidenum">
              <a:rPr lang="fr-FR" smtClean="0"/>
              <a:t>10</a:t>
            </a:fld>
            <a:endParaRPr lang="fr-F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descr="19961569_869529023223181_8174722557275711810_n.png"/>
          <p:cNvPicPr>
            <a:picLocks noChangeAspect="1"/>
          </p:cNvPicPr>
          <p:nvPr/>
        </p:nvPicPr>
        <p:blipFill>
          <a:blip r:embed="rId2" cstate="print">
            <a:clrChange>
              <a:clrFrom>
                <a:srgbClr val="FFFFFF"/>
              </a:clrFrom>
              <a:clrTo>
                <a:srgbClr val="FFFFFF">
                  <a:alpha val="0"/>
                </a:srgbClr>
              </a:clrTo>
            </a:clrChange>
            <a:lum bright="58000"/>
          </a:blip>
          <a:stretch>
            <a:fillRect/>
          </a:stretch>
        </p:blipFill>
        <p:spPr>
          <a:xfrm>
            <a:off x="714348" y="1214423"/>
            <a:ext cx="8072494" cy="5072098"/>
          </a:xfrm>
          <a:prstGeom prst="rect">
            <a:avLst/>
          </a:prstGeom>
          <a:ln>
            <a:noFill/>
          </a:ln>
          <a:effectLst>
            <a:outerShdw blurRad="50800" dist="50800" dir="5400000" sx="99000" sy="99000" algn="ctr" rotWithShape="0">
              <a:schemeClr val="bg1">
                <a:alpha val="0"/>
              </a:schemeClr>
            </a:outerShdw>
          </a:effectLst>
        </p:spPr>
      </p:pic>
      <p:sp>
        <p:nvSpPr>
          <p:cNvPr id="21505" name="Rectangle 1"/>
          <p:cNvSpPr>
            <a:spLocks noChangeArrowheads="1"/>
          </p:cNvSpPr>
          <p:nvPr/>
        </p:nvSpPr>
        <p:spPr bwMode="auto">
          <a:xfrm>
            <a:off x="285720" y="214290"/>
            <a:ext cx="8286808"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r-FR" sz="2000" b="1" i="0" u="none" strike="noStrike" cap="none" normalizeH="0" baseline="0" dirty="0">
                <a:ln>
                  <a:noFill/>
                </a:ln>
                <a:solidFill>
                  <a:srgbClr val="FF0000"/>
                </a:solidFill>
                <a:effectLst/>
                <a:latin typeface="Calibri" pitchFamily="34" charset="0"/>
                <a:ea typeface="Calibri" pitchFamily="34" charset="0"/>
                <a:cs typeface="Arial" pitchFamily="34" charset="0"/>
              </a:rPr>
              <a:t> </a:t>
            </a:r>
            <a:r>
              <a:rPr kumimoji="0" lang="ar-DZ" sz="2000" b="1" i="0" u="none" strike="noStrike" cap="none" normalizeH="0" baseline="0" dirty="0">
                <a:ln>
                  <a:noFill/>
                </a:ln>
                <a:solidFill>
                  <a:srgbClr val="FF0000"/>
                </a:solidFill>
                <a:effectLst/>
                <a:latin typeface="Calibri" pitchFamily="34" charset="0"/>
                <a:ea typeface="Calibri" pitchFamily="34" charset="0"/>
                <a:cs typeface="Arial" pitchFamily="34" charset="0"/>
              </a:rPr>
              <a:t>3</a:t>
            </a:r>
            <a:r>
              <a:rPr kumimoji="0" lang="ar-DZ" sz="2800" i="0" u="none" strike="noStrike" cap="none" normalizeH="0" baseline="0" dirty="0">
                <a:ln>
                  <a:noFill/>
                </a:ln>
                <a:solidFill>
                  <a:srgbClr val="FF0000"/>
                </a:solidFill>
                <a:effectLst/>
                <a:latin typeface="Calibri" pitchFamily="34" charset="0"/>
                <a:ea typeface="Calibri" pitchFamily="34" charset="0"/>
                <a:cs typeface="Arial" pitchFamily="34" charset="0"/>
              </a:rPr>
              <a:t>- </a:t>
            </a:r>
            <a:r>
              <a:rPr kumimoji="0" lang="ar-SA" sz="2800" i="0" u="none" strike="noStrike" cap="none" normalizeH="0" baseline="0" dirty="0">
                <a:ln>
                  <a:noFill/>
                </a:ln>
                <a:solidFill>
                  <a:srgbClr val="FF0000"/>
                </a:solidFill>
                <a:effectLst/>
                <a:latin typeface="Calibri" pitchFamily="34" charset="0"/>
                <a:ea typeface="Calibri" pitchFamily="34" charset="0"/>
                <a:cs typeface="Arial" pitchFamily="34" charset="0"/>
              </a:rPr>
              <a:t>اتخاذ </a:t>
            </a:r>
            <a:r>
              <a:rPr kumimoji="0" lang="ar-DZ" sz="2800" i="0" u="none" strike="noStrike" cap="none" normalizeH="0" baseline="0" dirty="0">
                <a:ln>
                  <a:noFill/>
                </a:ln>
                <a:solidFill>
                  <a:srgbClr val="FF0000"/>
                </a:solidFill>
                <a:effectLst/>
                <a:latin typeface="Calibri" pitchFamily="34" charset="0"/>
                <a:ea typeface="Calibri" pitchFamily="34" charset="0"/>
                <a:cs typeface="Arial" pitchFamily="34" charset="0"/>
              </a:rPr>
              <a:t>القرار</a:t>
            </a:r>
            <a:r>
              <a:rPr kumimoji="0" lang="fr-FR" sz="2800" i="0" u="none" strike="noStrike" cap="none" normalizeH="0" baseline="0" dirty="0">
                <a:ln>
                  <a:noFill/>
                </a:ln>
                <a:solidFill>
                  <a:schemeClr val="tx1"/>
                </a:solidFill>
                <a:effectLst/>
                <a:latin typeface="Calibri" pitchFamily="34" charset="0"/>
                <a:ea typeface="Calibri" pitchFamily="34" charset="0"/>
                <a:cs typeface="Arial" pitchFamily="34" charset="0"/>
              </a:rPr>
              <a:t>: </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بناء على المعطيات المتوفرة لها </a:t>
            </a:r>
            <a:r>
              <a:rPr kumimoji="0" lang="ar-SA" sz="2800" i="0" u="none" strike="noStrike" cap="none" normalizeH="0" baseline="0" dirty="0" err="1">
                <a:ln>
                  <a:noFill/>
                </a:ln>
                <a:solidFill>
                  <a:schemeClr val="tx1"/>
                </a:solidFill>
                <a:effectLst/>
                <a:latin typeface="Calibri" pitchFamily="34" charset="0"/>
                <a:ea typeface="Calibri" pitchFamily="34" charset="0"/>
                <a:cs typeface="Arial" pitchFamily="34" charset="0"/>
              </a:rPr>
              <a:t>و</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 الناتجة عن </a:t>
            </a:r>
            <a:r>
              <a:rPr kumimoji="0" lang="ar-DZ" sz="2800" i="0" u="none" strike="noStrike" cap="none" normalizeH="0" baseline="0" dirty="0">
                <a:ln>
                  <a:noFill/>
                </a:ln>
                <a:solidFill>
                  <a:schemeClr val="tx1"/>
                </a:solidFill>
                <a:effectLst/>
                <a:latin typeface="Calibri" pitchFamily="34" charset="0"/>
                <a:ea typeface="Calibri" pitchFamily="34" charset="0"/>
                <a:cs typeface="Arial" pitchFamily="34" charset="0"/>
              </a:rPr>
              <a:t>دراسة</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 الطلب المقدمة</a:t>
            </a:r>
            <a:r>
              <a:rPr kumimoji="0" lang="ar-DZ" sz="2800" i="0" u="none" strike="noStrike" cap="none" normalizeH="0" baseline="0" dirty="0">
                <a:ln>
                  <a:noFill/>
                </a:ln>
                <a:solidFill>
                  <a:schemeClr val="tx1"/>
                </a:solidFill>
                <a:effectLst/>
                <a:latin typeface="Calibri" pitchFamily="34" charset="0"/>
                <a:ea typeface="Calibri" pitchFamily="34" charset="0"/>
                <a:cs typeface="Arial" pitchFamily="34" charset="0"/>
              </a:rPr>
              <a:t> </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ومدى قناعاتها أول</a:t>
            </a:r>
            <a:r>
              <a:rPr kumimoji="0" lang="ar-DZ" sz="2800" i="0" u="none" strike="noStrike" cap="none" normalizeH="0" baseline="0" dirty="0">
                <a:ln>
                  <a:noFill/>
                </a:ln>
                <a:solidFill>
                  <a:schemeClr val="tx1"/>
                </a:solidFill>
                <a:effectLst/>
                <a:latin typeface="Calibri" pitchFamily="34" charset="0"/>
                <a:ea typeface="Calibri" pitchFamily="34" charset="0"/>
                <a:cs typeface="Arial" pitchFamily="34" charset="0"/>
              </a:rPr>
              <a:t>ا</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 بالمعلومات ، تصدر</a:t>
            </a:r>
            <a:r>
              <a:rPr lang="ar-DZ" sz="2800" dirty="0">
                <a:latin typeface="Calibri" pitchFamily="34" charset="0"/>
                <a:ea typeface="Calibri" pitchFamily="34" charset="0"/>
                <a:cs typeface="Arial" pitchFamily="34" charset="0"/>
              </a:rPr>
              <a:t>قرارها </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بالقبول أو بالرفض</a:t>
            </a:r>
            <a:r>
              <a:rPr kumimoji="0" lang="fr-FR" sz="2800" i="0" u="none" strike="noStrike" cap="none" normalizeH="0" baseline="0" dirty="0">
                <a:ln>
                  <a:noFill/>
                </a:ln>
                <a:solidFill>
                  <a:schemeClr val="tx1"/>
                </a:solidFill>
                <a:effectLst/>
                <a:latin typeface="Calibri" pitchFamily="34" charset="0"/>
                <a:ea typeface="Calibri" pitchFamily="34" charset="0"/>
                <a:cs typeface="Arial" pitchFamily="34" charset="0"/>
              </a:rPr>
              <a:t> .</a:t>
            </a:r>
            <a:endParaRPr kumimoji="0" lang="fr-FR" sz="2800" i="0" u="none" strike="noStrike" cap="none" normalizeH="0" baseline="0" dirty="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2800" i="0" u="none" strike="noStrike" cap="none" normalizeH="0" baseline="0" dirty="0">
                <a:ln>
                  <a:noFill/>
                </a:ln>
                <a:solidFill>
                  <a:schemeClr val="tx1"/>
                </a:solidFill>
                <a:effectLst/>
                <a:latin typeface="Calibri" pitchFamily="34" charset="0"/>
                <a:ea typeface="Calibri" pitchFamily="34" charset="0"/>
                <a:cs typeface="Arial" pitchFamily="34" charset="0"/>
              </a:rPr>
              <a:t>-</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 على إدارة الجمارك تبليغ صاحب الطلب كتابيا بالرفض مع ذكر أسباب الرفض حتى يعر</a:t>
            </a:r>
            <a:r>
              <a:rPr kumimoji="0" lang="ar-DZ" sz="2800" i="0" u="none" strike="noStrike" cap="none" normalizeH="0" baseline="0" dirty="0">
                <a:ln>
                  <a:noFill/>
                </a:ln>
                <a:solidFill>
                  <a:schemeClr val="tx1"/>
                </a:solidFill>
                <a:effectLst/>
                <a:latin typeface="Calibri" pitchFamily="34" charset="0"/>
                <a:ea typeface="Calibri" pitchFamily="34" charset="0"/>
                <a:cs typeface="Arial" pitchFamily="34" charset="0"/>
              </a:rPr>
              <a:t>ف</a:t>
            </a:r>
            <a:r>
              <a:rPr kumimoji="0" lang="fr-FR" sz="2800" i="0" u="none" strike="noStrike" cap="none" normalizeH="0" baseline="0" dirty="0">
                <a:ln>
                  <a:noFill/>
                </a:ln>
                <a:solidFill>
                  <a:schemeClr val="tx1"/>
                </a:solidFill>
                <a:effectLst/>
                <a:latin typeface="Calibri" pitchFamily="34" charset="0"/>
                <a:ea typeface="Calibri" pitchFamily="34" charset="0"/>
                <a:cs typeface="Arial" pitchFamily="34" charset="0"/>
              </a:rPr>
              <a:t> </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عيوب طلبه لتداركها من أجل أعادة تقديم طلبا بناءا على هذه </a:t>
            </a:r>
            <a:r>
              <a:rPr kumimoji="0" lang="ar-SA" sz="2800" i="0" u="none" strike="noStrike" cap="none" normalizeH="0" baseline="0" dirty="0" err="1">
                <a:ln>
                  <a:noFill/>
                </a:ln>
                <a:solidFill>
                  <a:schemeClr val="tx1"/>
                </a:solidFill>
                <a:effectLst/>
                <a:latin typeface="Calibri" pitchFamily="34" charset="0"/>
                <a:ea typeface="Calibri" pitchFamily="34" charset="0"/>
                <a:cs typeface="Arial" pitchFamily="34" charset="0"/>
              </a:rPr>
              <a:t>ال</a:t>
            </a:r>
            <a:r>
              <a:rPr kumimoji="0" lang="ar-DZ" sz="2800" i="0" u="none" strike="noStrike" cap="none" normalizeH="0" baseline="0" dirty="0">
                <a:ln>
                  <a:noFill/>
                </a:ln>
                <a:solidFill>
                  <a:schemeClr val="tx1"/>
                </a:solidFill>
                <a:effectLst/>
                <a:latin typeface="Calibri" pitchFamily="34" charset="0"/>
                <a:ea typeface="Calibri" pitchFamily="34" charset="0"/>
                <a:cs typeface="Arial" pitchFamily="34" charset="0"/>
              </a:rPr>
              <a:t>ا</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سباب</a:t>
            </a:r>
            <a:r>
              <a:rPr kumimoji="0" lang="ar-DZ" sz="2800" i="0" u="none" strike="noStrike" cap="none" normalizeH="0" baseline="0" dirty="0">
                <a:ln>
                  <a:noFill/>
                </a:ln>
                <a:solidFill>
                  <a:schemeClr val="tx1"/>
                </a:solidFill>
                <a:effectLst/>
                <a:latin typeface="Calibri" pitchFamily="34" charset="0"/>
                <a:ea typeface="Calibri" pitchFamily="34" charset="0"/>
                <a:cs typeface="Arial" pitchFamily="34" charset="0"/>
              </a:rPr>
              <a:t>.</a:t>
            </a:r>
            <a:endParaRPr kumimoji="0" lang="fr-FR" sz="2800" i="0" u="none" strike="noStrike" cap="none" normalizeH="0" baseline="0" dirty="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عند قبول الطلب يجب على صاحب الحق الفكري رفع دعوى قضائية </a:t>
            </a:r>
            <a:r>
              <a:rPr kumimoji="0" lang="ar-SA" sz="2800" i="0" u="none" strike="noStrike" cap="none" normalizeH="0" baseline="0" dirty="0" err="1">
                <a:ln>
                  <a:noFill/>
                </a:ln>
                <a:solidFill>
                  <a:schemeClr val="tx1"/>
                </a:solidFill>
                <a:effectLst/>
                <a:latin typeface="Calibri" pitchFamily="34" charset="0"/>
                <a:ea typeface="Calibri" pitchFamily="34" charset="0"/>
                <a:cs typeface="Arial" pitchFamily="34" charset="0"/>
              </a:rPr>
              <a:t>و</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 يمكنه الحصول على</a:t>
            </a:r>
            <a:r>
              <a:rPr kumimoji="0" lang="fr-FR" sz="2800" i="0" u="none" strike="noStrike" cap="none" normalizeH="0" baseline="0" dirty="0">
                <a:ln>
                  <a:noFill/>
                </a:ln>
                <a:solidFill>
                  <a:schemeClr val="tx1"/>
                </a:solidFill>
                <a:effectLst/>
                <a:latin typeface="Calibri" pitchFamily="34" charset="0"/>
                <a:ea typeface="Calibri" pitchFamily="34" charset="0"/>
                <a:cs typeface="Arial" pitchFamily="34" charset="0"/>
              </a:rPr>
              <a:t> </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المعلومات الضرورية من إدارة الجمارك</a:t>
            </a:r>
            <a:r>
              <a:rPr kumimoji="0" lang="ar-DZ" sz="2800" i="0" u="none" strike="noStrike" cap="none" normalizeH="0" baseline="0" dirty="0">
                <a:ln>
                  <a:noFill/>
                </a:ln>
                <a:solidFill>
                  <a:schemeClr val="tx1"/>
                </a:solidFill>
                <a:effectLst/>
                <a:latin typeface="Calibri" pitchFamily="34" charset="0"/>
                <a:ea typeface="Calibri" pitchFamily="34" charset="0"/>
                <a:cs typeface="Arial" pitchFamily="34" charset="0"/>
              </a:rPr>
              <a:t>.</a:t>
            </a:r>
            <a:endParaRPr kumimoji="0" lang="fr-FR" sz="2800" i="0" u="none" strike="noStrike" cap="none" normalizeH="0" baseline="0" dirty="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800" i="0" u="none" strike="noStrike" cap="none" normalizeH="0" baseline="0" dirty="0">
                <a:ln>
                  <a:noFill/>
                </a:ln>
                <a:solidFill>
                  <a:srgbClr val="FF0000"/>
                </a:solidFill>
                <a:effectLst/>
                <a:latin typeface="Calibri" pitchFamily="34" charset="0"/>
                <a:ea typeface="Calibri" pitchFamily="34" charset="0"/>
                <a:cs typeface="Arial" pitchFamily="34" charset="0"/>
              </a:rPr>
              <a:t>ثانيا</a:t>
            </a:r>
            <a:r>
              <a:rPr kumimoji="0" lang="fr-FR" sz="2800" i="0" u="none" strike="noStrike" cap="none" normalizeH="0" baseline="0" dirty="0">
                <a:ln>
                  <a:noFill/>
                </a:ln>
                <a:solidFill>
                  <a:srgbClr val="FF0000"/>
                </a:solidFill>
                <a:effectLst/>
                <a:latin typeface="Calibri" pitchFamily="34" charset="0"/>
                <a:ea typeface="Calibri" pitchFamily="34" charset="0"/>
                <a:cs typeface="Arial" pitchFamily="34" charset="0"/>
              </a:rPr>
              <a:t>: </a:t>
            </a:r>
            <a:r>
              <a:rPr kumimoji="0" lang="ar-SA" sz="2800" i="0" u="none" strike="noStrike" cap="none" normalizeH="0" baseline="0" dirty="0">
                <a:ln>
                  <a:noFill/>
                </a:ln>
                <a:solidFill>
                  <a:srgbClr val="FF0000"/>
                </a:solidFill>
                <a:effectLst/>
                <a:latin typeface="Calibri" pitchFamily="34" charset="0"/>
                <a:ea typeface="Calibri" pitchFamily="34" charset="0"/>
                <a:cs typeface="Arial" pitchFamily="34" charset="0"/>
              </a:rPr>
              <a:t>التدخل التلقائي</a:t>
            </a:r>
            <a:r>
              <a:rPr kumimoji="0" lang="ar-DZ" sz="2800" i="0" u="none" strike="noStrike" cap="none" normalizeH="0" baseline="0" dirty="0">
                <a:ln>
                  <a:noFill/>
                </a:ln>
                <a:solidFill>
                  <a:srgbClr val="FF0000"/>
                </a:solidFill>
                <a:effectLst/>
                <a:latin typeface="Calibri" pitchFamily="34" charset="0"/>
                <a:ea typeface="Calibri" pitchFamily="34" charset="0"/>
                <a:cs typeface="Arial" pitchFamily="34" charset="0"/>
              </a:rPr>
              <a:t>:</a:t>
            </a:r>
            <a:endParaRPr kumimoji="0" lang="fr-FR" sz="2800" i="0" u="none" strike="noStrike" cap="none" normalizeH="0" baseline="0" dirty="0">
              <a:ln>
                <a:noFill/>
              </a:ln>
              <a:solidFill>
                <a:srgbClr val="FF0000"/>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طبقا للمادة</a:t>
            </a:r>
            <a:r>
              <a:rPr kumimoji="0" lang="fr-FR" sz="2800" i="0" u="none" strike="noStrike" cap="none" normalizeH="0" baseline="0" dirty="0">
                <a:ln>
                  <a:noFill/>
                </a:ln>
                <a:solidFill>
                  <a:schemeClr val="tx1"/>
                </a:solidFill>
                <a:effectLst/>
                <a:latin typeface="Calibri" pitchFamily="34" charset="0"/>
                <a:ea typeface="Calibri" pitchFamily="34" charset="0"/>
                <a:cs typeface="Arial" pitchFamily="34" charset="0"/>
              </a:rPr>
              <a:t> 8  </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من </a:t>
            </a:r>
            <a:r>
              <a:rPr kumimoji="0" lang="ar-DZ" sz="2800" i="0" u="none" strike="noStrike" cap="none" normalizeH="0" baseline="0" dirty="0">
                <a:ln>
                  <a:noFill/>
                </a:ln>
                <a:solidFill>
                  <a:schemeClr val="tx1"/>
                </a:solidFill>
                <a:effectLst/>
                <a:latin typeface="Calibri" pitchFamily="34" charset="0"/>
                <a:ea typeface="Calibri" pitchFamily="34" charset="0"/>
                <a:cs typeface="Arial" pitchFamily="34" charset="0"/>
              </a:rPr>
              <a:t>قرار </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وزير المالية لسنة </a:t>
            </a:r>
            <a:r>
              <a:rPr kumimoji="0" lang="fr-FR" sz="2800" i="0" u="none" strike="noStrike" cap="none" normalizeH="0" baseline="0" dirty="0">
                <a:ln>
                  <a:noFill/>
                </a:ln>
                <a:solidFill>
                  <a:schemeClr val="tx1"/>
                </a:solidFill>
                <a:effectLst/>
                <a:latin typeface="Calibri" pitchFamily="34" charset="0"/>
                <a:ea typeface="Calibri" pitchFamily="34" charset="0"/>
                <a:cs typeface="Arial" pitchFamily="34" charset="0"/>
              </a:rPr>
              <a:t>2002 </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 </a:t>
            </a:r>
            <a:r>
              <a:rPr kumimoji="0" lang="ar-SA" sz="2800" i="0" u="none" strike="noStrike" cap="none" normalizeH="0" baseline="0" dirty="0" err="1">
                <a:ln>
                  <a:noFill/>
                </a:ln>
                <a:solidFill>
                  <a:schemeClr val="tx1"/>
                </a:solidFill>
                <a:effectLst/>
                <a:latin typeface="Calibri" pitchFamily="34" charset="0"/>
                <a:ea typeface="Calibri" pitchFamily="34" charset="0"/>
                <a:cs typeface="Arial" pitchFamily="34" charset="0"/>
              </a:rPr>
              <a:t>ل</a:t>
            </a:r>
            <a:r>
              <a:rPr kumimoji="0" lang="ar-DZ" sz="2800" i="0" u="none" strike="noStrike" cap="none" normalizeH="0" baseline="0" dirty="0">
                <a:ln>
                  <a:noFill/>
                </a:ln>
                <a:solidFill>
                  <a:schemeClr val="tx1"/>
                </a:solidFill>
                <a:effectLst/>
                <a:latin typeface="Calibri" pitchFamily="34" charset="0"/>
                <a:ea typeface="Calibri" pitchFamily="34" charset="0"/>
                <a:cs typeface="Arial" pitchFamily="34" charset="0"/>
              </a:rPr>
              <a:t>ا</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 تتدخل إدارة الجمارك فقط بناء على</a:t>
            </a:r>
            <a:r>
              <a:rPr kumimoji="0" lang="ar-DZ" sz="2800" i="0" u="none" strike="noStrike" cap="none" normalizeH="0" baseline="0" dirty="0">
                <a:ln>
                  <a:noFill/>
                </a:ln>
                <a:solidFill>
                  <a:schemeClr val="tx1"/>
                </a:solidFill>
                <a:effectLst/>
                <a:latin typeface="Calibri" pitchFamily="34" charset="0"/>
                <a:ea typeface="Calibri" pitchFamily="34" charset="0"/>
                <a:cs typeface="Arial" pitchFamily="34" charset="0"/>
              </a:rPr>
              <a:t> </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طلب مسبق من مالك الحق الفكري ، بل يمكنها التدخل مباشرة لحماية الحقوق الفكرية وقمع أي مخالفة</a:t>
            </a:r>
            <a:r>
              <a:rPr kumimoji="0" lang="ar-DZ" sz="2800" i="0" u="none" strike="noStrike" cap="none" normalizeH="0" baseline="0" dirty="0">
                <a:ln>
                  <a:noFill/>
                </a:ln>
                <a:solidFill>
                  <a:schemeClr val="tx1"/>
                </a:solidFill>
                <a:effectLst/>
                <a:latin typeface="Calibri" pitchFamily="34" charset="0"/>
                <a:ea typeface="Calibri" pitchFamily="34" charset="0"/>
                <a:cs typeface="Arial" pitchFamily="34" charset="0"/>
              </a:rPr>
              <a:t> </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تمس </a:t>
            </a:r>
            <a:r>
              <a:rPr kumimoji="0" lang="ar-SA" sz="2800" i="0" u="none" strike="noStrike" cap="none" normalizeH="0" baseline="0" dirty="0" err="1">
                <a:ln>
                  <a:noFill/>
                </a:ln>
                <a:solidFill>
                  <a:schemeClr val="tx1"/>
                </a:solidFill>
                <a:effectLst/>
                <a:latin typeface="Calibri" pitchFamily="34" charset="0"/>
                <a:ea typeface="Calibri" pitchFamily="34" charset="0"/>
                <a:cs typeface="Arial" pitchFamily="34" charset="0"/>
              </a:rPr>
              <a:t>بها</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 وذلك إثر قيامها بعملها المعتاد في </a:t>
            </a:r>
            <a:r>
              <a:rPr kumimoji="0" lang="ar-DZ" sz="2800" i="0" u="none" strike="noStrike" cap="none" normalizeH="0" baseline="0" dirty="0">
                <a:ln>
                  <a:noFill/>
                </a:ln>
                <a:solidFill>
                  <a:schemeClr val="tx1"/>
                </a:solidFill>
                <a:effectLst/>
                <a:latin typeface="Calibri" pitchFamily="34" charset="0"/>
                <a:ea typeface="Calibri" pitchFamily="34" charset="0"/>
                <a:cs typeface="Arial" pitchFamily="34" charset="0"/>
              </a:rPr>
              <a:t>مرا</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قبة السلع التي تدخل من </a:t>
            </a:r>
            <a:r>
              <a:rPr kumimoji="0" lang="ar-SA" sz="2800" i="0" u="none" strike="noStrike" cap="none" normalizeH="0" baseline="0" dirty="0" err="1">
                <a:ln>
                  <a:noFill/>
                </a:ln>
                <a:solidFill>
                  <a:schemeClr val="tx1"/>
                </a:solidFill>
                <a:effectLst/>
                <a:latin typeface="Calibri" pitchFamily="34" charset="0"/>
                <a:ea typeface="Calibri" pitchFamily="34" charset="0"/>
                <a:cs typeface="Arial" pitchFamily="34" charset="0"/>
              </a:rPr>
              <a:t>و</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 إلى داخل البلد تمنع بذلك</a:t>
            </a:r>
            <a:r>
              <a:rPr kumimoji="0" lang="ar-DZ" sz="2800" i="0" u="none" strike="noStrike" cap="none" normalizeH="0" baseline="0" dirty="0">
                <a:ln>
                  <a:noFill/>
                </a:ln>
                <a:solidFill>
                  <a:schemeClr val="tx1"/>
                </a:solidFill>
                <a:effectLst/>
                <a:latin typeface="Calibri" pitchFamily="34" charset="0"/>
                <a:ea typeface="Calibri" pitchFamily="34" charset="0"/>
                <a:cs typeface="Arial" pitchFamily="34" charset="0"/>
              </a:rPr>
              <a:t> </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أي بضاعة محظور </a:t>
            </a:r>
            <a:r>
              <a:rPr kumimoji="0" lang="ar-SA" sz="2800" i="0" u="none" strike="noStrike" cap="none" normalizeH="0" baseline="0" dirty="0" err="1">
                <a:ln>
                  <a:noFill/>
                </a:ln>
                <a:solidFill>
                  <a:schemeClr val="tx1"/>
                </a:solidFill>
                <a:effectLst/>
                <a:latin typeface="Calibri" pitchFamily="34" charset="0"/>
                <a:ea typeface="Calibri" pitchFamily="34" charset="0"/>
                <a:cs typeface="Arial" pitchFamily="34" charset="0"/>
              </a:rPr>
              <a:t>استي</a:t>
            </a:r>
            <a:r>
              <a:rPr kumimoji="0" lang="ar-DZ" sz="2800" i="0" u="none" strike="noStrike" cap="none" normalizeH="0" baseline="0" dirty="0" err="1">
                <a:ln>
                  <a:noFill/>
                </a:ln>
                <a:solidFill>
                  <a:schemeClr val="tx1"/>
                </a:solidFill>
                <a:effectLst/>
                <a:latin typeface="Calibri" pitchFamily="34" charset="0"/>
                <a:ea typeface="Calibri" pitchFamily="34" charset="0"/>
                <a:cs typeface="Arial" pitchFamily="34" charset="0"/>
              </a:rPr>
              <a:t>ر</a:t>
            </a:r>
            <a:r>
              <a:rPr lang="ar-DZ" sz="2800" dirty="0" err="1">
                <a:latin typeface="Calibri" pitchFamily="34" charset="0"/>
                <a:ea typeface="Calibri" pitchFamily="34" charset="0"/>
                <a:cs typeface="Arial" pitchFamily="34" charset="0"/>
              </a:rPr>
              <a:t>ا</a:t>
            </a:r>
            <a:r>
              <a:rPr kumimoji="0" lang="ar-SA" sz="2800" i="0" u="none" strike="noStrike" cap="none" normalizeH="0" baseline="0" dirty="0" err="1">
                <a:ln>
                  <a:noFill/>
                </a:ln>
                <a:solidFill>
                  <a:schemeClr val="tx1"/>
                </a:solidFill>
                <a:effectLst/>
                <a:latin typeface="Calibri" pitchFamily="34" charset="0"/>
                <a:ea typeface="Calibri" pitchFamily="34" charset="0"/>
                <a:cs typeface="Arial" pitchFamily="34" charset="0"/>
              </a:rPr>
              <a:t>دها</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 وتصديرها وتحول بذلك دون تدفقها في السوق وإحداث أي ضرر مع تبليغ</a:t>
            </a:r>
            <a:r>
              <a:rPr kumimoji="0" lang="ar-DZ" sz="2800" i="0" u="none" strike="noStrike" cap="none" normalizeH="0" baseline="0" dirty="0">
                <a:ln>
                  <a:noFill/>
                </a:ln>
                <a:solidFill>
                  <a:schemeClr val="tx1"/>
                </a:solidFill>
                <a:effectLst/>
                <a:latin typeface="Calibri" pitchFamily="34" charset="0"/>
                <a:ea typeface="Calibri" pitchFamily="34" charset="0"/>
                <a:cs typeface="Arial" pitchFamily="34" charset="0"/>
              </a:rPr>
              <a:t> </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ذلك فو</a:t>
            </a:r>
            <a:r>
              <a:rPr kumimoji="0" lang="ar-DZ" sz="2800" i="0" u="none" strike="noStrike" cap="none" normalizeH="0" baseline="0" dirty="0" err="1">
                <a:ln>
                  <a:noFill/>
                </a:ln>
                <a:solidFill>
                  <a:schemeClr val="tx1"/>
                </a:solidFill>
                <a:effectLst/>
                <a:latin typeface="Calibri" pitchFamily="34" charset="0"/>
                <a:ea typeface="Calibri" pitchFamily="34" charset="0"/>
                <a:cs typeface="Arial" pitchFamily="34" charset="0"/>
              </a:rPr>
              <a:t>را</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 إلى مالك الحق</a:t>
            </a:r>
            <a:r>
              <a:rPr kumimoji="0" lang="ar-DZ" sz="2800" i="0" u="none" strike="noStrike" cap="none" normalizeH="0" baseline="0" dirty="0">
                <a:ln>
                  <a:noFill/>
                </a:ln>
                <a:solidFill>
                  <a:schemeClr val="tx1"/>
                </a:solidFill>
                <a:effectLst/>
                <a:latin typeface="Calibri" pitchFamily="34" charset="0"/>
                <a:ea typeface="Calibri" pitchFamily="34" charset="0"/>
                <a:cs typeface="Arial" pitchFamily="34" charset="0"/>
              </a:rPr>
              <a:t>.</a:t>
            </a:r>
            <a:endParaRPr kumimoji="0" lang="fr-FR" sz="2800" i="0" u="none" strike="noStrike" cap="none" normalizeH="0" baseline="0" dirty="0">
              <a:ln>
                <a:noFill/>
              </a:ln>
              <a:solidFill>
                <a:schemeClr val="tx1"/>
              </a:solidFill>
              <a:effectLst/>
              <a:latin typeface="Arial" pitchFamily="34" charset="0"/>
              <a:cs typeface="Arial" pitchFamily="34" charset="0"/>
            </a:endParaRPr>
          </a:p>
        </p:txBody>
      </p:sp>
      <p:sp>
        <p:nvSpPr>
          <p:cNvPr id="7" name="Espace réservé du numéro de diapositive 6"/>
          <p:cNvSpPr>
            <a:spLocks noGrp="1"/>
          </p:cNvSpPr>
          <p:nvPr>
            <p:ph type="sldNum" sz="quarter" idx="12"/>
          </p:nvPr>
        </p:nvSpPr>
        <p:spPr/>
        <p:txBody>
          <a:bodyPr/>
          <a:lstStyle/>
          <a:p>
            <a:fld id="{061B799A-5AE2-4A7D-99A1-5EDA2840252F}" type="slidenum">
              <a:rPr lang="fr-FR" smtClean="0"/>
              <a:t>11</a:t>
            </a:fld>
            <a:endParaRPr lang="fr-F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descr="19961569_869529023223181_8174722557275711810_n.png"/>
          <p:cNvPicPr>
            <a:picLocks noChangeAspect="1"/>
          </p:cNvPicPr>
          <p:nvPr/>
        </p:nvPicPr>
        <p:blipFill>
          <a:blip r:embed="rId2" cstate="print">
            <a:clrChange>
              <a:clrFrom>
                <a:srgbClr val="FFFFFF"/>
              </a:clrFrom>
              <a:clrTo>
                <a:srgbClr val="FFFFFF">
                  <a:alpha val="0"/>
                </a:srgbClr>
              </a:clrTo>
            </a:clrChange>
            <a:lum bright="58000"/>
          </a:blip>
          <a:stretch>
            <a:fillRect/>
          </a:stretch>
        </p:blipFill>
        <p:spPr>
          <a:xfrm>
            <a:off x="714348" y="1214423"/>
            <a:ext cx="8072494" cy="5072098"/>
          </a:xfrm>
          <a:prstGeom prst="rect">
            <a:avLst/>
          </a:prstGeom>
          <a:ln>
            <a:noFill/>
          </a:ln>
          <a:effectLst>
            <a:outerShdw blurRad="50800" dist="50800" dir="5400000" sx="99000" sy="99000" algn="ctr" rotWithShape="0">
              <a:schemeClr val="bg1">
                <a:alpha val="0"/>
              </a:schemeClr>
            </a:outerShdw>
          </a:effectLst>
        </p:spPr>
      </p:pic>
      <p:sp>
        <p:nvSpPr>
          <p:cNvPr id="2" name="Rectangle 1"/>
          <p:cNvSpPr/>
          <p:nvPr/>
        </p:nvSpPr>
        <p:spPr>
          <a:xfrm>
            <a:off x="357158" y="857232"/>
            <a:ext cx="8358246" cy="5693866"/>
          </a:xfrm>
          <a:prstGeom prst="rect">
            <a:avLst/>
          </a:prstGeom>
        </p:spPr>
        <p:txBody>
          <a:bodyPr wrap="square">
            <a:spAutoFit/>
          </a:bodyPr>
          <a:lstStyle/>
          <a:p>
            <a:pPr lvl="0" algn="r" rtl="1" eaLnBrk="0" fontAlgn="base" hangingPunct="0">
              <a:spcBef>
                <a:spcPct val="0"/>
              </a:spcBef>
              <a:spcAft>
                <a:spcPct val="0"/>
              </a:spcAft>
            </a:pP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كما يمتد مجال التدخل إلى </a:t>
            </a:r>
            <a:r>
              <a:rPr kumimoji="0" lang="ar-SA" sz="2800" i="0" u="none" strike="noStrike" cap="none" normalizeH="0" baseline="0" dirty="0" err="1">
                <a:ln>
                  <a:noFill/>
                </a:ln>
                <a:solidFill>
                  <a:schemeClr val="tx1"/>
                </a:solidFill>
                <a:effectLst/>
                <a:latin typeface="Calibri" pitchFamily="34" charset="0"/>
                <a:ea typeface="Calibri" pitchFamily="34" charset="0"/>
                <a:cs typeface="Arial" pitchFamily="34" charset="0"/>
              </a:rPr>
              <a:t>ال</a:t>
            </a:r>
            <a:r>
              <a:rPr kumimoji="0" lang="ar-DZ" sz="2800" i="0" u="none" strike="noStrike" cap="none" normalizeH="0" baseline="0" dirty="0">
                <a:ln>
                  <a:noFill/>
                </a:ln>
                <a:solidFill>
                  <a:schemeClr val="tx1"/>
                </a:solidFill>
                <a:effectLst/>
                <a:latin typeface="Calibri" pitchFamily="34" charset="0"/>
                <a:ea typeface="Calibri" pitchFamily="34" charset="0"/>
                <a:cs typeface="Arial" pitchFamily="34" charset="0"/>
              </a:rPr>
              <a:t>ا</a:t>
            </a:r>
            <a:r>
              <a:rPr kumimoji="0" lang="ar-SA" sz="2800" i="0" u="none" strike="noStrike" cap="none" normalizeH="0" baseline="0" dirty="0" err="1">
                <a:ln>
                  <a:noFill/>
                </a:ln>
                <a:solidFill>
                  <a:schemeClr val="tx1"/>
                </a:solidFill>
                <a:effectLst/>
                <a:latin typeface="Calibri" pitchFamily="34" charset="0"/>
                <a:ea typeface="Calibri" pitchFamily="34" charset="0"/>
                <a:cs typeface="Arial" pitchFamily="34" charset="0"/>
              </a:rPr>
              <a:t>نترنت</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 في مكافحة البيوع التي تتم على هذا المستوى ، حيث </a:t>
            </a:r>
            <a:r>
              <a:rPr kumimoji="0" lang="ar-DZ" sz="2800" i="0" u="none" strike="noStrike" cap="none" normalizeH="0" baseline="0" dirty="0">
                <a:ln>
                  <a:noFill/>
                </a:ln>
                <a:solidFill>
                  <a:schemeClr val="tx1"/>
                </a:solidFill>
                <a:effectLst/>
                <a:latin typeface="Calibri" pitchFamily="34" charset="0"/>
                <a:ea typeface="Calibri" pitchFamily="34" charset="0"/>
                <a:cs typeface="Arial" pitchFamily="34" charset="0"/>
              </a:rPr>
              <a:t>تراقب</a:t>
            </a:r>
            <a:r>
              <a:rPr kumimoji="0" lang="ar-DZ" sz="2800" i="0" u="none" strike="noStrike" cap="none" normalizeH="0" dirty="0">
                <a:ln>
                  <a:noFill/>
                </a:ln>
                <a:solidFill>
                  <a:schemeClr val="tx1"/>
                </a:solidFill>
                <a:effectLst/>
                <a:latin typeface="Calibri" pitchFamily="34" charset="0"/>
                <a:ea typeface="Calibri" pitchFamily="34" charset="0"/>
                <a:cs typeface="Arial" pitchFamily="34" charset="0"/>
              </a:rPr>
              <a:t> </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تدفق المنتجات ،إل</a:t>
            </a:r>
            <a:r>
              <a:rPr kumimoji="0" lang="ar-DZ" sz="2800" i="0" u="none" strike="noStrike" cap="none" normalizeH="0" baseline="0" dirty="0">
                <a:ln>
                  <a:noFill/>
                </a:ln>
                <a:solidFill>
                  <a:schemeClr val="tx1"/>
                </a:solidFill>
                <a:effectLst/>
                <a:latin typeface="Calibri" pitchFamily="34" charset="0"/>
                <a:ea typeface="Calibri" pitchFamily="34" charset="0"/>
                <a:cs typeface="Arial" pitchFamily="34" charset="0"/>
              </a:rPr>
              <a:t>ا</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 أنها لتتمتع </a:t>
            </a:r>
            <a:r>
              <a:rPr kumimoji="0" lang="ar-SA" sz="2800" i="0" u="none" strike="noStrike" cap="none" normalizeH="0" baseline="0" dirty="0" err="1">
                <a:ln>
                  <a:noFill/>
                </a:ln>
                <a:solidFill>
                  <a:schemeClr val="tx1"/>
                </a:solidFill>
                <a:effectLst/>
                <a:latin typeface="Calibri" pitchFamily="34" charset="0"/>
                <a:ea typeface="Calibri" pitchFamily="34" charset="0"/>
                <a:cs typeface="Arial" pitchFamily="34" charset="0"/>
              </a:rPr>
              <a:t>بصلحية</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 التدخل أثناء عملية نقل المعلومات مثل تحميل مصنفات</a:t>
            </a:r>
            <a:r>
              <a:rPr kumimoji="0" lang="fr-FR" sz="2800" i="0" u="none" strike="noStrike" cap="none" normalizeH="0" baseline="0" dirty="0">
                <a:ln>
                  <a:noFill/>
                </a:ln>
                <a:solidFill>
                  <a:schemeClr val="tx1"/>
                </a:solidFill>
                <a:effectLst/>
                <a:latin typeface="Calibri" pitchFamily="34" charset="0"/>
                <a:ea typeface="Calibri" pitchFamily="34" charset="0"/>
                <a:cs typeface="Arial" pitchFamily="34" charset="0"/>
              </a:rPr>
              <a:t> </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موسيقية </a:t>
            </a:r>
            <a:r>
              <a:rPr kumimoji="0" lang="ar-DZ" sz="2800" i="0" u="none" strike="noStrike" cap="none" normalizeH="0" baseline="0" dirty="0">
                <a:ln>
                  <a:noFill/>
                </a:ln>
                <a:solidFill>
                  <a:schemeClr val="tx1"/>
                </a:solidFill>
                <a:effectLst/>
                <a:latin typeface="Calibri" pitchFamily="34" charset="0"/>
                <a:ea typeface="Calibri" pitchFamily="34" charset="0"/>
                <a:cs typeface="Arial" pitchFamily="34" charset="0"/>
              </a:rPr>
              <a:t>.</a:t>
            </a:r>
          </a:p>
          <a:p>
            <a:pPr algn="justLow" rtl="1"/>
            <a:r>
              <a:rPr lang="ar-SA" sz="2800" dirty="0"/>
              <a:t>يرخص </a:t>
            </a:r>
            <a:r>
              <a:rPr lang="ar-SA" sz="2800" dirty="0" err="1"/>
              <a:t>ل</a:t>
            </a:r>
            <a:r>
              <a:rPr lang="ar-DZ" sz="2800" dirty="0"/>
              <a:t>ا</a:t>
            </a:r>
            <a:r>
              <a:rPr lang="ar-SA" sz="2800" dirty="0"/>
              <a:t>دارة الجمارك بوقف رفع اليد أو مباشرة حجز السلع موضوع الخل</a:t>
            </a:r>
            <a:r>
              <a:rPr lang="ar-DZ" sz="2800" dirty="0"/>
              <a:t>ا</a:t>
            </a:r>
            <a:r>
              <a:rPr lang="ar-SA" sz="2800" dirty="0"/>
              <a:t>ف مدة</a:t>
            </a:r>
            <a:r>
              <a:rPr lang="fr-FR" sz="2800" dirty="0"/>
              <a:t> 03 </a:t>
            </a:r>
            <a:r>
              <a:rPr lang="ar-SA" sz="2800" dirty="0"/>
              <a:t>أيام</a:t>
            </a:r>
            <a:r>
              <a:rPr lang="ar-DZ" sz="2800" dirty="0"/>
              <a:t> </a:t>
            </a:r>
            <a:r>
              <a:rPr lang="ar-SA" sz="2800" dirty="0"/>
              <a:t>مفتوحة لتمكين مالك الحق من إيداع طلب التدخل إلى المكتب الجمركي.</a:t>
            </a:r>
            <a:endParaRPr lang="fr-FR" sz="2800" dirty="0"/>
          </a:p>
          <a:p>
            <a:pPr algn="justLow" rtl="1"/>
            <a:r>
              <a:rPr lang="ar-SA" sz="2800" dirty="0"/>
              <a:t>فإذا ما تبين لها وجود بضائع تدخل ضمن السلع المقلدة يصدر </a:t>
            </a:r>
            <a:r>
              <a:rPr lang="ar-DZ" sz="2800" dirty="0"/>
              <a:t>قرار </a:t>
            </a:r>
            <a:r>
              <a:rPr lang="ar-SA" sz="2800" dirty="0"/>
              <a:t>بوقف </a:t>
            </a:r>
            <a:r>
              <a:rPr lang="ar-SA" sz="2800" dirty="0" err="1"/>
              <a:t>ال</a:t>
            </a:r>
            <a:r>
              <a:rPr lang="ar-DZ" sz="2800" dirty="0"/>
              <a:t>ا</a:t>
            </a:r>
            <a:r>
              <a:rPr lang="ar-SA" sz="2800" dirty="0"/>
              <a:t>ف</a:t>
            </a:r>
            <a:r>
              <a:rPr lang="ar-DZ" sz="2800" dirty="0"/>
              <a:t>راج</a:t>
            </a:r>
            <a:r>
              <a:rPr lang="ar-SA" sz="2800" dirty="0"/>
              <a:t> عن تلك السلعة</a:t>
            </a:r>
            <a:r>
              <a:rPr lang="ar-DZ" sz="2800" dirty="0"/>
              <a:t> </a:t>
            </a:r>
            <a:r>
              <a:rPr lang="ar-SA" sz="2800" dirty="0"/>
              <a:t>ويقوم بإخطار صاحب الحق الفكري أو المرخص له أو المتنازل له</a:t>
            </a:r>
            <a:r>
              <a:rPr lang="fr-FR" sz="2800" dirty="0"/>
              <a:t>.</a:t>
            </a:r>
          </a:p>
          <a:p>
            <a:pPr algn="justLow" rtl="1"/>
            <a:r>
              <a:rPr lang="ar-SA" sz="2800" dirty="0"/>
              <a:t>يجب تبليغ وقف </a:t>
            </a:r>
            <a:r>
              <a:rPr lang="ar-SA" sz="2800" dirty="0" err="1"/>
              <a:t>ال</a:t>
            </a:r>
            <a:r>
              <a:rPr lang="ar-DZ" sz="2800" dirty="0"/>
              <a:t>ا</a:t>
            </a:r>
            <a:r>
              <a:rPr lang="ar-SA" sz="2800" dirty="0"/>
              <a:t>ف</a:t>
            </a:r>
            <a:r>
              <a:rPr lang="ar-DZ" sz="2800" dirty="0" err="1"/>
              <a:t>را</a:t>
            </a:r>
            <a:r>
              <a:rPr lang="ar-SA" sz="2800" dirty="0"/>
              <a:t>ج عن السلعة المشتبه فيها أيضا لصاحب البضاعة ، حتى يعلم بوجود</a:t>
            </a:r>
            <a:r>
              <a:rPr lang="ar-DZ" sz="2800" dirty="0"/>
              <a:t> الإجراءات </a:t>
            </a:r>
            <a:r>
              <a:rPr lang="ar-DZ" sz="2800" dirty="0" err="1"/>
              <a:t>ال</a:t>
            </a:r>
            <a:r>
              <a:rPr lang="ar-SA" sz="2800" dirty="0"/>
              <a:t>متخذة ضد بضائعه، حتى يتاح له الطعن ضد هذا </a:t>
            </a:r>
            <a:r>
              <a:rPr lang="ar-DZ" sz="2800" dirty="0"/>
              <a:t>القرار</a:t>
            </a:r>
            <a:r>
              <a:rPr lang="fr-FR" sz="2800" dirty="0"/>
              <a:t>.</a:t>
            </a:r>
          </a:p>
          <a:p>
            <a:pPr lvl="0" algn="justLow" rtl="1" eaLnBrk="0" fontAlgn="base" hangingPunct="0">
              <a:spcBef>
                <a:spcPct val="0"/>
              </a:spcBef>
              <a:spcAft>
                <a:spcPct val="0"/>
              </a:spcAft>
            </a:pPr>
            <a:endParaRPr kumimoji="0" lang="fr-FR" sz="2800" i="0" u="none" strike="noStrike" cap="none" normalizeH="0" baseline="0" dirty="0">
              <a:ln>
                <a:noFill/>
              </a:ln>
              <a:solidFill>
                <a:schemeClr val="tx1"/>
              </a:solidFill>
              <a:effectLst/>
              <a:latin typeface="Arial" pitchFamily="34" charset="0"/>
              <a:cs typeface="Arial" pitchFamily="34" charset="0"/>
            </a:endParaRPr>
          </a:p>
        </p:txBody>
      </p:sp>
      <p:sp>
        <p:nvSpPr>
          <p:cNvPr id="7" name="Espace réservé du numéro de diapositive 6"/>
          <p:cNvSpPr>
            <a:spLocks noGrp="1"/>
          </p:cNvSpPr>
          <p:nvPr>
            <p:ph type="sldNum" sz="quarter" idx="12"/>
          </p:nvPr>
        </p:nvSpPr>
        <p:spPr/>
        <p:txBody>
          <a:bodyPr/>
          <a:lstStyle/>
          <a:p>
            <a:fld id="{061B799A-5AE2-4A7D-99A1-5EDA2840252F}" type="slidenum">
              <a:rPr lang="fr-FR" smtClean="0"/>
              <a:t>12</a:t>
            </a:fld>
            <a:endParaRPr lang="fr-F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19961569_869529023223181_8174722557275711810_n.png"/>
          <p:cNvPicPr>
            <a:picLocks noChangeAspect="1"/>
          </p:cNvPicPr>
          <p:nvPr/>
        </p:nvPicPr>
        <p:blipFill>
          <a:blip r:embed="rId2" cstate="print">
            <a:clrChange>
              <a:clrFrom>
                <a:srgbClr val="FFFFFF"/>
              </a:clrFrom>
              <a:clrTo>
                <a:srgbClr val="FFFFFF">
                  <a:alpha val="0"/>
                </a:srgbClr>
              </a:clrTo>
            </a:clrChange>
            <a:lum bright="58000"/>
          </a:blip>
          <a:stretch>
            <a:fillRect/>
          </a:stretch>
        </p:blipFill>
        <p:spPr>
          <a:xfrm>
            <a:off x="714348" y="1214423"/>
            <a:ext cx="8072494" cy="5072098"/>
          </a:xfrm>
          <a:prstGeom prst="rect">
            <a:avLst/>
          </a:prstGeom>
          <a:ln>
            <a:noFill/>
          </a:ln>
          <a:effectLst>
            <a:outerShdw blurRad="50800" dist="50800" dir="5400000" sx="99000" sy="99000" algn="ctr" rotWithShape="0">
              <a:schemeClr val="bg1">
                <a:alpha val="0"/>
              </a:schemeClr>
            </a:outerShdw>
          </a:effectLst>
        </p:spPr>
      </p:pic>
      <p:sp>
        <p:nvSpPr>
          <p:cNvPr id="3" name="Rectangle 2"/>
          <p:cNvSpPr/>
          <p:nvPr/>
        </p:nvSpPr>
        <p:spPr>
          <a:xfrm>
            <a:off x="357158" y="428604"/>
            <a:ext cx="8501122" cy="5262979"/>
          </a:xfrm>
          <a:prstGeom prst="rect">
            <a:avLst/>
          </a:prstGeom>
        </p:spPr>
        <p:txBody>
          <a:bodyPr wrap="square">
            <a:spAutoFit/>
          </a:bodyPr>
          <a:lstStyle/>
          <a:p>
            <a:pPr algn="justLow" rtl="1"/>
            <a:r>
              <a:rPr lang="ar-SA" sz="2800" dirty="0"/>
              <a:t>كما يتم تزويد صاحب الحق أيضا بكل المعلومات الخاصة عن مرسل البضاعة أو المصرح </a:t>
            </a:r>
            <a:r>
              <a:rPr lang="ar-SA" sz="2800" dirty="0" err="1"/>
              <a:t>بها</a:t>
            </a:r>
            <a:r>
              <a:rPr lang="ar-DZ" sz="2800" dirty="0"/>
              <a:t> </a:t>
            </a:r>
            <a:r>
              <a:rPr lang="ar-SA" sz="2800" dirty="0"/>
              <a:t>التي تكون أسماؤهم موجودة على رخصة </a:t>
            </a:r>
            <a:r>
              <a:rPr lang="ar-SA" sz="2800" dirty="0" err="1"/>
              <a:t>ال</a:t>
            </a:r>
            <a:r>
              <a:rPr lang="ar-DZ" sz="2800" dirty="0"/>
              <a:t>ا</a:t>
            </a:r>
            <a:r>
              <a:rPr lang="ar-SA" sz="2800" dirty="0" err="1"/>
              <a:t>ستي</a:t>
            </a:r>
            <a:r>
              <a:rPr lang="ar-DZ" sz="2800" dirty="0"/>
              <a:t>راد</a:t>
            </a:r>
            <a:r>
              <a:rPr lang="ar-SA" sz="2800" dirty="0"/>
              <a:t> أو التصدير، عل</a:t>
            </a:r>
            <a:r>
              <a:rPr lang="ar-DZ" sz="2800" dirty="0"/>
              <a:t>ا</a:t>
            </a:r>
            <a:r>
              <a:rPr lang="ar-SA" sz="2800" dirty="0" err="1"/>
              <a:t>وة</a:t>
            </a:r>
            <a:r>
              <a:rPr lang="ar-SA" sz="2800" dirty="0"/>
              <a:t> على نوع البضاعة، كميتها، بلد</a:t>
            </a:r>
            <a:r>
              <a:rPr lang="ar-DZ" sz="2800" dirty="0"/>
              <a:t> </a:t>
            </a:r>
            <a:r>
              <a:rPr lang="ar-SA" sz="2800" dirty="0"/>
              <a:t>المنشأ مكان الشحن</a:t>
            </a:r>
            <a:r>
              <a:rPr lang="ar-DZ" sz="2800" dirty="0"/>
              <a:t>،</a:t>
            </a:r>
            <a:r>
              <a:rPr lang="fr-FR" sz="2800" dirty="0"/>
              <a:t> </a:t>
            </a:r>
            <a:r>
              <a:rPr lang="ar-SA" sz="2800" dirty="0"/>
              <a:t>وهذه المعلومات عامة لتدخل ضمن المعلومات المحظورة الكشف عنها، حيث أن</a:t>
            </a:r>
            <a:r>
              <a:rPr lang="ar-DZ" sz="2800" dirty="0"/>
              <a:t> </a:t>
            </a:r>
            <a:r>
              <a:rPr lang="ar-SA" sz="2800" dirty="0"/>
              <a:t>هناك بعض المعطيات </a:t>
            </a:r>
            <a:r>
              <a:rPr lang="ar-SA" sz="2800" dirty="0" err="1"/>
              <a:t>ل</a:t>
            </a:r>
            <a:r>
              <a:rPr lang="ar-DZ" sz="2800" dirty="0"/>
              <a:t>ا</a:t>
            </a:r>
            <a:r>
              <a:rPr lang="ar-SA" sz="2800" dirty="0"/>
              <a:t> يمكن الكشف عنها </a:t>
            </a:r>
            <a:r>
              <a:rPr lang="ar-SA" sz="2800" dirty="0" err="1"/>
              <a:t>ل</a:t>
            </a:r>
            <a:r>
              <a:rPr lang="ar-DZ" sz="2800" dirty="0"/>
              <a:t>ا</a:t>
            </a:r>
            <a:r>
              <a:rPr lang="ar-SA" sz="2800" dirty="0"/>
              <a:t>نهم ملزمون باحت</a:t>
            </a:r>
            <a:r>
              <a:rPr lang="ar-DZ" sz="2800" dirty="0"/>
              <a:t>رام</a:t>
            </a:r>
            <a:r>
              <a:rPr lang="ar-SA" sz="2800" dirty="0"/>
              <a:t> التشريع الخاص بحماية المعطيات</a:t>
            </a:r>
            <a:r>
              <a:rPr lang="fr-FR" sz="2800" dirty="0"/>
              <a:t> </a:t>
            </a:r>
            <a:r>
              <a:rPr lang="ar-SA" sz="2800" dirty="0"/>
              <a:t>ذات الطابع الشخصي </a:t>
            </a:r>
            <a:r>
              <a:rPr lang="ar-SA" sz="2800" dirty="0" err="1"/>
              <a:t>و</a:t>
            </a:r>
            <a:r>
              <a:rPr lang="ar-SA" sz="2800" dirty="0"/>
              <a:t> السر التجاري </a:t>
            </a:r>
            <a:r>
              <a:rPr lang="ar-SA" sz="2800" dirty="0" err="1"/>
              <a:t>و</a:t>
            </a:r>
            <a:r>
              <a:rPr lang="ar-SA" sz="2800" dirty="0"/>
              <a:t> الصناعي </a:t>
            </a:r>
            <a:r>
              <a:rPr lang="ar-SA" sz="2800" dirty="0" err="1"/>
              <a:t>و</a:t>
            </a:r>
            <a:r>
              <a:rPr lang="ar-SA" sz="2800" dirty="0"/>
              <a:t> المهني وال</a:t>
            </a:r>
            <a:r>
              <a:rPr lang="ar-DZ" sz="2800" dirty="0"/>
              <a:t>ا</a:t>
            </a:r>
            <a:r>
              <a:rPr lang="ar-SA" sz="2800" dirty="0"/>
              <a:t>داري </a:t>
            </a:r>
            <a:r>
              <a:rPr lang="ar-DZ" sz="2800" dirty="0"/>
              <a:t>.</a:t>
            </a:r>
            <a:endParaRPr lang="fr-FR" sz="2800" dirty="0"/>
          </a:p>
          <a:p>
            <a:pPr algn="justLow" rtl="1"/>
            <a:r>
              <a:rPr lang="ar-SA" sz="2800" dirty="0"/>
              <a:t>كما يمكن للسلطات الجمركية أن تطلب المساعدة من صاحب الحق الذي يزودها بالمعلومات</a:t>
            </a:r>
            <a:r>
              <a:rPr lang="ar-DZ" sz="2800" dirty="0"/>
              <a:t> الضرورية عن البضاعة </a:t>
            </a:r>
            <a:r>
              <a:rPr lang="ar-SA" sz="2800" dirty="0"/>
              <a:t>، علاوة على المشاركة في عملية تفتيش البضاعة، و أخذ عينات بناء على طلب</a:t>
            </a:r>
            <a:r>
              <a:rPr lang="ar-DZ" sz="2800" dirty="0"/>
              <a:t> </a:t>
            </a:r>
            <a:r>
              <a:rPr lang="ar-SA" sz="2800" dirty="0"/>
              <a:t>صاحب الحق الفكري أو المستفيد من الحق </a:t>
            </a:r>
            <a:r>
              <a:rPr lang="ar-SA" sz="2800" dirty="0" err="1"/>
              <a:t>ال</a:t>
            </a:r>
            <a:r>
              <a:rPr lang="ar-DZ" sz="2800" dirty="0"/>
              <a:t>ا</a:t>
            </a:r>
            <a:r>
              <a:rPr lang="ar-SA" sz="2800" dirty="0" err="1"/>
              <a:t>ستئثاري</a:t>
            </a:r>
            <a:r>
              <a:rPr lang="ar-SA" sz="2800" dirty="0"/>
              <a:t> في </a:t>
            </a:r>
            <a:r>
              <a:rPr lang="ar-SA" sz="2800" dirty="0" err="1"/>
              <a:t>ال</a:t>
            </a:r>
            <a:r>
              <a:rPr lang="ar-DZ" sz="2800" dirty="0"/>
              <a:t>ا</a:t>
            </a:r>
            <a:r>
              <a:rPr lang="ar-SA" sz="2800" dirty="0"/>
              <a:t>ستغل</a:t>
            </a:r>
            <a:r>
              <a:rPr lang="ar-DZ" sz="2800" dirty="0"/>
              <a:t>ا</a:t>
            </a:r>
            <a:r>
              <a:rPr lang="ar-SA" sz="2800" dirty="0"/>
              <a:t>ل وهذه العينات تقدم له بغرض</a:t>
            </a:r>
            <a:r>
              <a:rPr lang="fr-FR" sz="2800" dirty="0"/>
              <a:t> </a:t>
            </a:r>
            <a:r>
              <a:rPr lang="ar-SA" sz="2800" dirty="0"/>
              <a:t>تحليلها وتسهيل إقامة الدعوى </a:t>
            </a:r>
            <a:r>
              <a:rPr lang="ar-DZ" sz="2800" dirty="0"/>
              <a:t>.</a:t>
            </a:r>
            <a:endParaRPr lang="fr-FR" sz="2800" dirty="0"/>
          </a:p>
        </p:txBody>
      </p:sp>
      <p:sp>
        <p:nvSpPr>
          <p:cNvPr id="8" name="Espace réservé du numéro de diapositive 7"/>
          <p:cNvSpPr>
            <a:spLocks noGrp="1"/>
          </p:cNvSpPr>
          <p:nvPr>
            <p:ph type="sldNum" sz="quarter" idx="12"/>
          </p:nvPr>
        </p:nvSpPr>
        <p:spPr/>
        <p:txBody>
          <a:bodyPr/>
          <a:lstStyle/>
          <a:p>
            <a:fld id="{061B799A-5AE2-4A7D-99A1-5EDA2840252F}" type="slidenum">
              <a:rPr lang="fr-FR" smtClean="0"/>
              <a:t>13</a:t>
            </a:fld>
            <a:endParaRPr lang="fr-F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19961569_869529023223181_8174722557275711810_n.png"/>
          <p:cNvPicPr>
            <a:picLocks noChangeAspect="1"/>
          </p:cNvPicPr>
          <p:nvPr/>
        </p:nvPicPr>
        <p:blipFill>
          <a:blip r:embed="rId2" cstate="print">
            <a:clrChange>
              <a:clrFrom>
                <a:srgbClr val="FFFFFF"/>
              </a:clrFrom>
              <a:clrTo>
                <a:srgbClr val="FFFFFF">
                  <a:alpha val="0"/>
                </a:srgbClr>
              </a:clrTo>
            </a:clrChange>
            <a:lum bright="58000"/>
          </a:blip>
          <a:stretch>
            <a:fillRect/>
          </a:stretch>
        </p:blipFill>
        <p:spPr>
          <a:xfrm>
            <a:off x="714348" y="1214423"/>
            <a:ext cx="8072494" cy="5072098"/>
          </a:xfrm>
          <a:prstGeom prst="rect">
            <a:avLst/>
          </a:prstGeom>
          <a:ln>
            <a:noFill/>
          </a:ln>
          <a:effectLst>
            <a:outerShdw blurRad="50800" dist="50800" dir="5400000" sx="99000" sy="99000" algn="ctr" rotWithShape="0">
              <a:schemeClr val="bg1">
                <a:alpha val="0"/>
              </a:schemeClr>
            </a:outerShdw>
          </a:effectLst>
        </p:spPr>
      </p:pic>
      <p:sp>
        <p:nvSpPr>
          <p:cNvPr id="30723" name="Rectangle 3"/>
          <p:cNvSpPr>
            <a:spLocks noChangeArrowheads="1"/>
          </p:cNvSpPr>
          <p:nvPr/>
        </p:nvSpPr>
        <p:spPr bwMode="auto">
          <a:xfrm>
            <a:off x="285720" y="284599"/>
            <a:ext cx="8501122"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800" i="0" u="none" strike="noStrike" cap="none" normalizeH="0" baseline="0" dirty="0">
                <a:ln>
                  <a:noFill/>
                </a:ln>
                <a:solidFill>
                  <a:srgbClr val="FF0000"/>
                </a:solidFill>
                <a:effectLst/>
                <a:latin typeface="Calibri" pitchFamily="34" charset="0"/>
                <a:ea typeface="Calibri" pitchFamily="34" charset="0"/>
                <a:cs typeface="Arial" pitchFamily="34" charset="0"/>
              </a:rPr>
              <a:t>سلطات أعوان الجمارك في إطار مكافحة ظاهرة تقليد المنتجات الفكرية</a:t>
            </a:r>
            <a:endParaRPr kumimoji="0" lang="fr-FR" sz="2800" i="0" u="none" strike="noStrike" cap="none" normalizeH="0" baseline="0" dirty="0">
              <a:ln>
                <a:noFill/>
              </a:ln>
              <a:solidFill>
                <a:srgbClr val="FF0000"/>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800" i="0" u="none" strike="noStrike" cap="none" normalizeH="0" baseline="0" dirty="0">
                <a:ln>
                  <a:noFill/>
                </a:ln>
                <a:solidFill>
                  <a:srgbClr val="C00000"/>
                </a:solidFill>
                <a:effectLst/>
                <a:latin typeface="Calibri" pitchFamily="34" charset="0"/>
                <a:ea typeface="Calibri" pitchFamily="34" charset="0"/>
                <a:cs typeface="Arial" pitchFamily="34" charset="0"/>
              </a:rPr>
              <a:t>أول</a:t>
            </a:r>
            <a:r>
              <a:rPr kumimoji="0" lang="ar-DZ" sz="2800" i="0" u="none" strike="noStrike" cap="none" normalizeH="0" baseline="0" dirty="0">
                <a:ln>
                  <a:noFill/>
                </a:ln>
                <a:solidFill>
                  <a:srgbClr val="C00000"/>
                </a:solidFill>
                <a:effectLst/>
                <a:latin typeface="Calibri" pitchFamily="34" charset="0"/>
                <a:ea typeface="Calibri" pitchFamily="34" charset="0"/>
                <a:cs typeface="Arial" pitchFamily="34" charset="0"/>
              </a:rPr>
              <a:t>ا</a:t>
            </a:r>
            <a:r>
              <a:rPr kumimoji="0" lang="fr-FR" sz="2800" i="0" u="none" strike="noStrike" cap="none" normalizeH="0" baseline="0" dirty="0">
                <a:ln>
                  <a:noFill/>
                </a:ln>
                <a:solidFill>
                  <a:srgbClr val="C00000"/>
                </a:solidFill>
                <a:effectLst/>
                <a:latin typeface="Calibri" pitchFamily="34" charset="0"/>
                <a:ea typeface="Calibri" pitchFamily="34" charset="0"/>
                <a:cs typeface="Arial" pitchFamily="34" charset="0"/>
              </a:rPr>
              <a:t>: </a:t>
            </a:r>
            <a:r>
              <a:rPr kumimoji="0" lang="ar-SA" sz="2800" i="0" u="none" strike="noStrike" cap="none" normalizeH="0" baseline="0" dirty="0">
                <a:ln>
                  <a:noFill/>
                </a:ln>
                <a:solidFill>
                  <a:srgbClr val="C00000"/>
                </a:solidFill>
                <a:effectLst/>
                <a:latin typeface="Calibri" pitchFamily="34" charset="0"/>
                <a:ea typeface="Calibri" pitchFamily="34" charset="0"/>
                <a:cs typeface="Arial" pitchFamily="34" charset="0"/>
              </a:rPr>
              <a:t>القيام بعملية المعاينة و التفتيش</a:t>
            </a:r>
            <a:r>
              <a:rPr kumimoji="0" lang="ar-DZ" sz="2800" i="0" u="none" strike="noStrike" cap="none" normalizeH="0" baseline="0" dirty="0">
                <a:ln>
                  <a:noFill/>
                </a:ln>
                <a:solidFill>
                  <a:schemeClr val="tx1"/>
                </a:solidFill>
                <a:effectLst/>
                <a:latin typeface="Calibri" pitchFamily="34" charset="0"/>
                <a:ea typeface="Calibri" pitchFamily="34" charset="0"/>
                <a:cs typeface="Arial" pitchFamily="34" charset="0"/>
              </a:rPr>
              <a:t>:</a:t>
            </a:r>
            <a:endPar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يقوم أعوان الجمارك بمعاينة </a:t>
            </a:r>
            <a:r>
              <a:rPr kumimoji="0" lang="ar-DZ" sz="2800" i="0" u="none" strike="noStrike" cap="none" normalizeH="0" baseline="0" dirty="0">
                <a:ln>
                  <a:noFill/>
                </a:ln>
                <a:solidFill>
                  <a:schemeClr val="tx1"/>
                </a:solidFill>
                <a:effectLst/>
                <a:latin typeface="Calibri" pitchFamily="34" charset="0"/>
                <a:ea typeface="Calibri" pitchFamily="34" charset="0"/>
                <a:cs typeface="Arial" pitchFamily="34" charset="0"/>
              </a:rPr>
              <a:t>ا</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لمخالفات الجمركية وضبطها ، طبقا القوانين </a:t>
            </a:r>
            <a:r>
              <a:rPr kumimoji="0" lang="ar-SA" sz="2800" i="0" u="none" strike="noStrike" cap="none" normalizeH="0" baseline="0" dirty="0" err="1">
                <a:ln>
                  <a:noFill/>
                </a:ln>
                <a:solidFill>
                  <a:schemeClr val="tx1"/>
                </a:solidFill>
                <a:effectLst/>
                <a:latin typeface="Calibri" pitchFamily="34" charset="0"/>
                <a:ea typeface="Calibri" pitchFamily="34" charset="0"/>
                <a:cs typeface="Arial" pitchFamily="34" charset="0"/>
              </a:rPr>
              <a:t>و</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 </a:t>
            </a:r>
            <a:r>
              <a:rPr kumimoji="0" lang="ar-SA" sz="2800" i="0" u="none" strike="noStrike" cap="none" normalizeH="0" baseline="0" dirty="0" err="1">
                <a:ln>
                  <a:noFill/>
                </a:ln>
                <a:solidFill>
                  <a:schemeClr val="tx1"/>
                </a:solidFill>
                <a:effectLst/>
                <a:latin typeface="Calibri" pitchFamily="34" charset="0"/>
                <a:ea typeface="Calibri" pitchFamily="34" charset="0"/>
                <a:cs typeface="Arial" pitchFamily="34" charset="0"/>
              </a:rPr>
              <a:t>ال</a:t>
            </a:r>
            <a:r>
              <a:rPr kumimoji="0" lang="ar-DZ" sz="2800" i="0" u="none" strike="noStrike" cap="none" normalizeH="0" baseline="0" dirty="0">
                <a:ln>
                  <a:noFill/>
                </a:ln>
                <a:solidFill>
                  <a:schemeClr val="tx1"/>
                </a:solidFill>
                <a:effectLst/>
                <a:latin typeface="Calibri" pitchFamily="34" charset="0"/>
                <a:ea typeface="Calibri" pitchFamily="34" charset="0"/>
                <a:cs typeface="Arial" pitchFamily="34" charset="0"/>
              </a:rPr>
              <a:t>أ</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نظمة التي تتولي</a:t>
            </a:r>
            <a:r>
              <a:rPr lang="ar-SA" sz="2800" dirty="0">
                <a:latin typeface="Arial" pitchFamily="34" charset="0"/>
                <a:cs typeface="Arial" pitchFamily="34" charset="0"/>
              </a:rPr>
              <a:t> </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إدارة الجمارك تطبيقها، فيجري تفتيش ال</a:t>
            </a:r>
            <a:r>
              <a:rPr kumimoji="0" lang="ar-DZ" sz="2800" i="0" u="none" strike="noStrike" cap="none" normalizeH="0" baseline="0" dirty="0">
                <a:ln>
                  <a:noFill/>
                </a:ln>
                <a:solidFill>
                  <a:schemeClr val="tx1"/>
                </a:solidFill>
                <a:effectLst/>
                <a:latin typeface="Calibri" pitchFamily="34" charset="0"/>
                <a:ea typeface="Calibri" pitchFamily="34" charset="0"/>
                <a:cs typeface="Arial" pitchFamily="34" charset="0"/>
              </a:rPr>
              <a:t>أ</a:t>
            </a:r>
            <a:r>
              <a:rPr kumimoji="0" lang="ar-SA" sz="2800" i="0" u="none" strike="noStrike" cap="none" normalizeH="0" baseline="0" dirty="0" err="1">
                <a:ln>
                  <a:noFill/>
                </a:ln>
                <a:solidFill>
                  <a:schemeClr val="tx1"/>
                </a:solidFill>
                <a:effectLst/>
                <a:latin typeface="Calibri" pitchFamily="34" charset="0"/>
                <a:ea typeface="Calibri" pitchFamily="34" charset="0"/>
                <a:cs typeface="Arial" pitchFamily="34" charset="0"/>
              </a:rPr>
              <a:t>شخاص</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 ، وسائل النقل ، البضائع </a:t>
            </a:r>
            <a:r>
              <a:rPr kumimoji="0" lang="ar-SA" sz="2800" i="0" u="none" strike="noStrike" cap="none" normalizeH="0" baseline="0" dirty="0" err="1">
                <a:ln>
                  <a:noFill/>
                </a:ln>
                <a:solidFill>
                  <a:schemeClr val="tx1"/>
                </a:solidFill>
                <a:effectLst/>
                <a:latin typeface="Calibri" pitchFamily="34" charset="0"/>
                <a:ea typeface="Calibri" pitchFamily="34" charset="0"/>
                <a:cs typeface="Arial" pitchFamily="34" charset="0"/>
              </a:rPr>
              <a:t>و</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 معاينة البضائع مع</a:t>
            </a:r>
            <a:r>
              <a:rPr kumimoji="0" lang="ar-DZ" sz="2800" i="0" u="none" strike="noStrike" cap="none" normalizeH="0" baseline="0" dirty="0">
                <a:ln>
                  <a:noFill/>
                </a:ln>
                <a:solidFill>
                  <a:schemeClr val="tx1"/>
                </a:solidFill>
                <a:effectLst/>
                <a:latin typeface="Calibri" pitchFamily="34" charset="0"/>
                <a:ea typeface="Calibri" pitchFamily="34" charset="0"/>
                <a:cs typeface="Arial" pitchFamily="34" charset="0"/>
              </a:rPr>
              <a:t> </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التحقق من مدى تطابق المعلومات المقدمة بشأنها مع ما هو موجود أمامها، سوءا من حيث النوع</a:t>
            </a:r>
            <a:r>
              <a:rPr kumimoji="0" lang="ar-DZ" sz="2800" i="0" u="none" strike="noStrike" cap="none" normalizeH="0" baseline="0" dirty="0">
                <a:ln>
                  <a:noFill/>
                </a:ln>
                <a:solidFill>
                  <a:schemeClr val="tx1"/>
                </a:solidFill>
                <a:effectLst/>
                <a:latin typeface="Calibri" pitchFamily="34" charset="0"/>
                <a:ea typeface="Calibri" pitchFamily="34" charset="0"/>
                <a:cs typeface="Arial" pitchFamily="34" charset="0"/>
              </a:rPr>
              <a:t> </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الكمية، القيمة والمنشأ فت</a:t>
            </a:r>
            <a:r>
              <a:rPr kumimoji="0" lang="ar-DZ" sz="2800" i="0" u="none" strike="noStrike" cap="none" normalizeH="0" baseline="0" dirty="0" err="1">
                <a:ln>
                  <a:noFill/>
                </a:ln>
                <a:solidFill>
                  <a:schemeClr val="tx1"/>
                </a:solidFill>
                <a:effectLst/>
                <a:latin typeface="Calibri" pitchFamily="34" charset="0"/>
                <a:ea typeface="Calibri" pitchFamily="34" charset="0"/>
                <a:cs typeface="Arial" pitchFamily="34" charset="0"/>
              </a:rPr>
              <a:t>را</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قب البضائع الداخلة و الخارجة و تضبط منها ما هو ممنوع أو </a:t>
            </a:r>
            <a:r>
              <a:rPr kumimoji="0" lang="ar-SA" sz="2800" i="0" u="none" strike="noStrike" cap="none" normalizeH="0" baseline="0" dirty="0" err="1">
                <a:ln>
                  <a:noFill/>
                </a:ln>
                <a:solidFill>
                  <a:schemeClr val="tx1"/>
                </a:solidFill>
                <a:effectLst/>
                <a:latin typeface="Calibri" pitchFamily="34" charset="0"/>
                <a:ea typeface="Calibri" pitchFamily="34" charset="0"/>
                <a:cs typeface="Arial" pitchFamily="34" charset="0"/>
              </a:rPr>
              <a:t>محظورالتعامل</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 فيه، بما فيها البضائع حساسة الغش أو الخاضعة لرخصة التنقل أو البضائع المحظورة التي تم</a:t>
            </a:r>
            <a:r>
              <a:rPr kumimoji="0" lang="fr-FR" sz="2800" i="0" u="none" strike="noStrike" cap="none" normalizeH="0" baseline="0" dirty="0">
                <a:ln>
                  <a:noFill/>
                </a:ln>
                <a:solidFill>
                  <a:schemeClr val="tx1"/>
                </a:solidFill>
                <a:effectLst/>
                <a:latin typeface="Calibri" pitchFamily="34" charset="0"/>
                <a:ea typeface="Calibri" pitchFamily="34" charset="0"/>
                <a:cs typeface="Arial" pitchFamily="34" charset="0"/>
              </a:rPr>
              <a:t> </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منع </a:t>
            </a:r>
            <a:r>
              <a:rPr lang="ar-DZ" sz="2800" dirty="0" err="1">
                <a:latin typeface="Calibri" pitchFamily="34" charset="0"/>
                <a:ea typeface="Calibri" pitchFamily="34" charset="0"/>
                <a:cs typeface="Arial" pitchFamily="34" charset="0"/>
              </a:rPr>
              <a:t>إستيرادها</a:t>
            </a:r>
            <a:r>
              <a:rPr lang="ar-DZ" sz="2800" dirty="0">
                <a:latin typeface="Calibri" pitchFamily="34" charset="0"/>
                <a:ea typeface="Calibri" pitchFamily="34" charset="0"/>
                <a:cs typeface="Arial" pitchFamily="34" charset="0"/>
              </a:rPr>
              <a:t> </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أو تصديرها بأية صفة كانت ومنها المنتجات التي تمس بالحقوق الفكرية</a:t>
            </a:r>
            <a:r>
              <a:rPr lang="ar-SA" sz="2800" dirty="0">
                <a:latin typeface="Calibri" pitchFamily="34" charset="0"/>
                <a:ea typeface="Calibri" pitchFamily="34" charset="0"/>
                <a:cs typeface="Arial" pitchFamily="34" charset="0"/>
              </a:rPr>
              <a:t>.</a:t>
            </a:r>
          </a:p>
          <a:p>
            <a:pPr marL="0" marR="0" lvl="0" indent="0" algn="r" defTabSz="914400" rtl="1" eaLnBrk="0" fontAlgn="base" latinLnBrk="0" hangingPunct="0">
              <a:lnSpc>
                <a:spcPct val="100000"/>
              </a:lnSpc>
              <a:spcBef>
                <a:spcPct val="0"/>
              </a:spcBef>
              <a:spcAft>
                <a:spcPct val="0"/>
              </a:spcAft>
              <a:buClrTx/>
              <a:buSzTx/>
              <a:buFontTx/>
              <a:buNone/>
              <a:tabLst/>
            </a:pPr>
            <a:r>
              <a:rPr kumimoji="0" lang="ar-DZ" sz="2800" i="0" u="none" strike="noStrike" cap="none" normalizeH="0" baseline="0" dirty="0">
                <a:ln>
                  <a:noFill/>
                </a:ln>
                <a:solidFill>
                  <a:schemeClr val="tx1"/>
                </a:solidFill>
                <a:effectLst/>
                <a:latin typeface="Calibri" pitchFamily="34" charset="0"/>
                <a:ea typeface="Calibri" pitchFamily="34" charset="0"/>
                <a:cs typeface="Arial" pitchFamily="34" charset="0"/>
              </a:rPr>
              <a:t> </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يمتد التفتيش إلى المنازل، حيث يتم البحث عن البضائع التي تمت حيازتها غشا داخل النطاق</a:t>
            </a:r>
            <a:r>
              <a:rPr lang="ar-SA" sz="2800" dirty="0">
                <a:latin typeface="Arial" pitchFamily="34" charset="0"/>
                <a:cs typeface="Arial" pitchFamily="34" charset="0"/>
              </a:rPr>
              <a:t> </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الجمركي و حصرتها في البضائع الخاضعة للمادة</a:t>
            </a:r>
            <a:r>
              <a:rPr kumimoji="0" lang="fr-FR" sz="2800" i="0" u="none" strike="noStrike" cap="none" normalizeH="0" baseline="0" dirty="0">
                <a:ln>
                  <a:noFill/>
                </a:ln>
                <a:solidFill>
                  <a:schemeClr val="tx1"/>
                </a:solidFill>
                <a:effectLst/>
                <a:latin typeface="Calibri" pitchFamily="34" charset="0"/>
                <a:ea typeface="Calibri" pitchFamily="34" charset="0"/>
                <a:cs typeface="Arial" pitchFamily="34" charset="0"/>
              </a:rPr>
              <a:t> 226 </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أي البضاعة الحساسة للغش</a:t>
            </a:r>
            <a:r>
              <a:rPr kumimoji="0" lang="ar-DZ" sz="2800" i="0" u="none" strike="noStrike" cap="none" normalizeH="0" baseline="0" dirty="0">
                <a:ln>
                  <a:noFill/>
                </a:ln>
                <a:solidFill>
                  <a:schemeClr val="tx1"/>
                </a:solidFill>
                <a:effectLst/>
                <a:latin typeface="Calibri" pitchFamily="34" charset="0"/>
                <a:ea typeface="Calibri" pitchFamily="34" charset="0"/>
                <a:cs typeface="Arial" pitchFamily="34" charset="0"/>
              </a:rPr>
              <a:t> </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وكذا حالة متابعة</a:t>
            </a:r>
            <a:r>
              <a:rPr kumimoji="0" lang="ar-DZ" sz="2800" i="0" u="none" strike="noStrike" cap="none" normalizeH="0" baseline="0" dirty="0">
                <a:ln>
                  <a:noFill/>
                </a:ln>
                <a:solidFill>
                  <a:schemeClr val="tx1"/>
                </a:solidFill>
                <a:effectLst/>
                <a:latin typeface="Calibri" pitchFamily="34" charset="0"/>
                <a:ea typeface="Calibri" pitchFamily="34" charset="0"/>
                <a:cs typeface="Arial" pitchFamily="34" charset="0"/>
              </a:rPr>
              <a:t> </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بضائع على </a:t>
            </a:r>
            <a:r>
              <a:rPr kumimoji="0" lang="ar-DZ" sz="2800" i="0" u="none" strike="noStrike" cap="none" normalizeH="0" baseline="0" dirty="0">
                <a:ln>
                  <a:noFill/>
                </a:ln>
                <a:solidFill>
                  <a:schemeClr val="tx1"/>
                </a:solidFill>
                <a:effectLst/>
                <a:latin typeface="Calibri" pitchFamily="34" charset="0"/>
                <a:ea typeface="Calibri" pitchFamily="34" charset="0"/>
                <a:cs typeface="Arial" pitchFamily="34" charset="0"/>
              </a:rPr>
              <a:t>مرأى </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العين دون انقطاع </a:t>
            </a:r>
            <a:r>
              <a:rPr kumimoji="0" lang="ar-SA" sz="2800" i="0" u="none" strike="noStrike" cap="none" normalizeH="0" baseline="0" dirty="0" err="1">
                <a:ln>
                  <a:noFill/>
                </a:ln>
                <a:solidFill>
                  <a:schemeClr val="tx1"/>
                </a:solidFill>
                <a:effectLst/>
                <a:latin typeface="Calibri" pitchFamily="34" charset="0"/>
                <a:ea typeface="Calibri" pitchFamily="34" charset="0"/>
                <a:cs typeface="Arial" pitchFamily="34" charset="0"/>
              </a:rPr>
              <a:t>و</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 التي تكون عملية المتابعة قد بدأت داخل النطاق الجمركي لتمتد</a:t>
            </a:r>
            <a:r>
              <a:rPr kumimoji="0" lang="ar-DZ" sz="2800" i="0" u="none" strike="noStrike" cap="none" normalizeH="0" baseline="0" dirty="0">
                <a:ln>
                  <a:noFill/>
                </a:ln>
                <a:solidFill>
                  <a:schemeClr val="tx1"/>
                </a:solidFill>
                <a:effectLst/>
                <a:latin typeface="Calibri" pitchFamily="34" charset="0"/>
                <a:ea typeface="Calibri" pitchFamily="34" charset="0"/>
                <a:cs typeface="Arial" pitchFamily="34" charset="0"/>
              </a:rPr>
              <a:t> </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إلى خارجه</a:t>
            </a:r>
            <a:endParaRPr kumimoji="0" lang="ar-SA" sz="2800" i="0" u="none" strike="noStrike" cap="none" normalizeH="0" baseline="0" dirty="0">
              <a:ln>
                <a:noFill/>
              </a:ln>
              <a:solidFill>
                <a:schemeClr val="tx1"/>
              </a:solidFill>
              <a:effectLst/>
              <a:latin typeface="Arial" pitchFamily="34" charset="0"/>
              <a:cs typeface="Arial" pitchFamily="34" charset="0"/>
            </a:endParaRPr>
          </a:p>
        </p:txBody>
      </p:sp>
      <p:sp>
        <p:nvSpPr>
          <p:cNvPr id="9" name="Espace réservé du numéro de diapositive 8"/>
          <p:cNvSpPr>
            <a:spLocks noGrp="1"/>
          </p:cNvSpPr>
          <p:nvPr>
            <p:ph type="sldNum" sz="quarter" idx="12"/>
          </p:nvPr>
        </p:nvSpPr>
        <p:spPr/>
        <p:txBody>
          <a:bodyPr/>
          <a:lstStyle/>
          <a:p>
            <a:fld id="{061B799A-5AE2-4A7D-99A1-5EDA2840252F}" type="slidenum">
              <a:rPr lang="fr-FR" smtClean="0"/>
              <a:t>14</a:t>
            </a:fld>
            <a:endParaRPr lang="fr-F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 5" descr="19961569_869529023223181_8174722557275711810_n.png"/>
          <p:cNvPicPr>
            <a:picLocks noChangeAspect="1"/>
          </p:cNvPicPr>
          <p:nvPr/>
        </p:nvPicPr>
        <p:blipFill>
          <a:blip r:embed="rId2" cstate="print">
            <a:clrChange>
              <a:clrFrom>
                <a:srgbClr val="FFFFFF"/>
              </a:clrFrom>
              <a:clrTo>
                <a:srgbClr val="FFFFFF">
                  <a:alpha val="0"/>
                </a:srgbClr>
              </a:clrTo>
            </a:clrChange>
            <a:lum bright="58000"/>
          </a:blip>
          <a:stretch>
            <a:fillRect/>
          </a:stretch>
        </p:blipFill>
        <p:spPr>
          <a:xfrm>
            <a:off x="714348" y="1214423"/>
            <a:ext cx="8072494" cy="5072098"/>
          </a:xfrm>
          <a:prstGeom prst="rect">
            <a:avLst/>
          </a:prstGeom>
          <a:ln>
            <a:noFill/>
          </a:ln>
          <a:effectLst>
            <a:outerShdw blurRad="50800" dist="50800" dir="5400000" sx="99000" sy="99000" algn="ctr" rotWithShape="0">
              <a:schemeClr val="bg1">
                <a:alpha val="0"/>
              </a:schemeClr>
            </a:outerShdw>
          </a:effectLst>
        </p:spPr>
      </p:pic>
      <p:sp>
        <p:nvSpPr>
          <p:cNvPr id="2" name="Rectangle 1"/>
          <p:cNvSpPr/>
          <p:nvPr/>
        </p:nvSpPr>
        <p:spPr>
          <a:xfrm>
            <a:off x="142844" y="642918"/>
            <a:ext cx="8429683" cy="1754326"/>
          </a:xfrm>
          <a:prstGeom prst="rect">
            <a:avLst/>
          </a:prstGeom>
        </p:spPr>
        <p:txBody>
          <a:bodyPr wrap="square">
            <a:spAutoFit/>
          </a:bodyPr>
          <a:lstStyle/>
          <a:p>
            <a:pPr algn="r" rtl="1"/>
            <a:endParaRPr lang="ar-DZ" b="1" dirty="0"/>
          </a:p>
          <a:p>
            <a:pPr algn="r" rtl="1"/>
            <a:endParaRPr lang="ar-DZ" b="1" dirty="0"/>
          </a:p>
          <a:p>
            <a:pPr algn="r" rtl="1"/>
            <a:endParaRPr lang="ar-DZ" b="1" dirty="0"/>
          </a:p>
          <a:p>
            <a:pPr algn="r" rtl="1"/>
            <a:endParaRPr lang="ar-DZ" b="1" dirty="0"/>
          </a:p>
          <a:p>
            <a:pPr algn="r" rtl="1"/>
            <a:endParaRPr lang="ar-DZ" b="1" dirty="0"/>
          </a:p>
          <a:p>
            <a:pPr algn="r" rtl="1"/>
            <a:endParaRPr lang="fr-FR" dirty="0"/>
          </a:p>
        </p:txBody>
      </p:sp>
      <p:sp>
        <p:nvSpPr>
          <p:cNvPr id="29698" name="Rectangle 2"/>
          <p:cNvSpPr>
            <a:spLocks noChangeArrowheads="1"/>
          </p:cNvSpPr>
          <p:nvPr/>
        </p:nvSpPr>
        <p:spPr bwMode="auto">
          <a:xfrm>
            <a:off x="214282" y="357166"/>
            <a:ext cx="8358246" cy="553997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DZ" sz="2800" i="0" u="none" strike="noStrike" cap="none" normalizeH="0" baseline="0" dirty="0">
                <a:ln>
                  <a:noFill/>
                </a:ln>
                <a:solidFill>
                  <a:srgbClr val="C00000"/>
                </a:solidFill>
                <a:effectLst/>
                <a:latin typeface="Calibri" pitchFamily="34" charset="0"/>
                <a:ea typeface="Calibri" pitchFamily="34" charset="0"/>
                <a:cs typeface="Arial" pitchFamily="34" charset="0"/>
              </a:rPr>
              <a:t>ثانيا: حق الإطلاع: </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يحق </a:t>
            </a:r>
            <a:r>
              <a:rPr kumimoji="0" lang="ar-SA" sz="2800" i="0" u="none" strike="noStrike" cap="none" normalizeH="0" baseline="0" dirty="0" err="1">
                <a:ln>
                  <a:noFill/>
                </a:ln>
                <a:solidFill>
                  <a:schemeClr val="tx1"/>
                </a:solidFill>
                <a:effectLst/>
                <a:latin typeface="Calibri" pitchFamily="34" charset="0"/>
                <a:ea typeface="Calibri" pitchFamily="34" charset="0"/>
                <a:cs typeface="Arial" pitchFamily="34" charset="0"/>
              </a:rPr>
              <a:t>لل</a:t>
            </a:r>
            <a:r>
              <a:rPr kumimoji="0" lang="ar-DZ" sz="2800" i="0" u="none" strike="noStrike" cap="none" normalizeH="0" baseline="0" dirty="0">
                <a:ln>
                  <a:noFill/>
                </a:ln>
                <a:solidFill>
                  <a:schemeClr val="tx1"/>
                </a:solidFill>
                <a:effectLst/>
                <a:latin typeface="Calibri" pitchFamily="34" charset="0"/>
                <a:ea typeface="Calibri" pitchFamily="34" charset="0"/>
                <a:cs typeface="Arial" pitchFamily="34" charset="0"/>
              </a:rPr>
              <a:t>أ</a:t>
            </a:r>
            <a:r>
              <a:rPr kumimoji="0" lang="ar-SA" sz="2800" i="0" u="none" strike="noStrike" cap="none" normalizeH="0" baseline="0" dirty="0" err="1">
                <a:ln>
                  <a:noFill/>
                </a:ln>
                <a:solidFill>
                  <a:schemeClr val="tx1"/>
                </a:solidFill>
                <a:effectLst/>
                <a:latin typeface="Calibri" pitchFamily="34" charset="0"/>
                <a:ea typeface="Calibri" pitchFamily="34" charset="0"/>
                <a:cs typeface="Arial" pitchFamily="34" charset="0"/>
              </a:rPr>
              <a:t>عوان</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 المؤهلين للقيام بعملية </a:t>
            </a:r>
            <a:r>
              <a:rPr kumimoji="0" lang="ar-SA" sz="2800" i="0" u="none" strike="noStrike" cap="none" normalizeH="0" baseline="0" dirty="0" err="1">
                <a:ln>
                  <a:noFill/>
                </a:ln>
                <a:solidFill>
                  <a:schemeClr val="tx1"/>
                </a:solidFill>
                <a:effectLst/>
                <a:latin typeface="Calibri" pitchFamily="34" charset="0"/>
                <a:ea typeface="Calibri" pitchFamily="34" charset="0"/>
                <a:cs typeface="Arial" pitchFamily="34" charset="0"/>
              </a:rPr>
              <a:t>ال</a:t>
            </a:r>
            <a:r>
              <a:rPr kumimoji="0" lang="ar-DZ" sz="2800" i="0" u="none" strike="noStrike" cap="none" normalizeH="0" baseline="0" dirty="0">
                <a:ln>
                  <a:noFill/>
                </a:ln>
                <a:solidFill>
                  <a:schemeClr val="tx1"/>
                </a:solidFill>
                <a:effectLst/>
                <a:latin typeface="Calibri" pitchFamily="34" charset="0"/>
                <a:ea typeface="Calibri" pitchFamily="34" charset="0"/>
                <a:cs typeface="Arial" pitchFamily="34" charset="0"/>
              </a:rPr>
              <a:t>إ</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طل</a:t>
            </a:r>
            <a:r>
              <a:rPr kumimoji="0" lang="ar-DZ" sz="2800" i="0" u="none" strike="noStrike" cap="none" normalizeH="0" baseline="0" dirty="0">
                <a:ln>
                  <a:noFill/>
                </a:ln>
                <a:solidFill>
                  <a:schemeClr val="tx1"/>
                </a:solidFill>
                <a:effectLst/>
                <a:latin typeface="Calibri" pitchFamily="34" charset="0"/>
                <a:ea typeface="Calibri" pitchFamily="34" charset="0"/>
                <a:cs typeface="Arial" pitchFamily="34" charset="0"/>
              </a:rPr>
              <a:t>ا</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ع، طلب أي وثيقة ضرورية وال</a:t>
            </a:r>
            <a:r>
              <a:rPr kumimoji="0" lang="ar-DZ" sz="2800" i="0" u="none" strike="noStrike" cap="none" normalizeH="0" baseline="0" dirty="0">
                <a:ln>
                  <a:noFill/>
                </a:ln>
                <a:solidFill>
                  <a:schemeClr val="tx1"/>
                </a:solidFill>
                <a:effectLst/>
                <a:latin typeface="Calibri" pitchFamily="34" charset="0"/>
                <a:ea typeface="Calibri" pitchFamily="34" charset="0"/>
                <a:cs typeface="Arial" pitchFamily="34" charset="0"/>
              </a:rPr>
              <a:t>إ</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طل</a:t>
            </a:r>
            <a:r>
              <a:rPr kumimoji="0" lang="ar-DZ" sz="2800" i="0" u="none" strike="noStrike" cap="none" normalizeH="0" baseline="0" dirty="0">
                <a:ln>
                  <a:noFill/>
                </a:ln>
                <a:solidFill>
                  <a:schemeClr val="tx1"/>
                </a:solidFill>
                <a:effectLst/>
                <a:latin typeface="Calibri" pitchFamily="34" charset="0"/>
                <a:ea typeface="Calibri" pitchFamily="34" charset="0"/>
                <a:cs typeface="Arial" pitchFamily="34" charset="0"/>
              </a:rPr>
              <a:t>ا</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ع على محتوياتها</a:t>
            </a:r>
            <a:r>
              <a:rPr kumimoji="0" lang="ar-DZ" sz="2800" i="0" u="none" strike="noStrike" cap="none" normalizeH="0" baseline="0" dirty="0">
                <a:ln>
                  <a:noFill/>
                </a:ln>
                <a:solidFill>
                  <a:schemeClr val="tx1"/>
                </a:solidFill>
                <a:effectLst/>
                <a:latin typeface="Calibri" pitchFamily="34" charset="0"/>
                <a:ea typeface="Calibri" pitchFamily="34" charset="0"/>
                <a:cs typeface="Arial" pitchFamily="34" charset="0"/>
              </a:rPr>
              <a:t> </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ولهم الحق في احتجازها إذا كان من شأنها تسهيل أداء مهامهم مقابل سند </a:t>
            </a:r>
            <a:r>
              <a:rPr kumimoji="0" lang="ar-DZ" sz="2800" i="0" u="none" strike="noStrike" cap="none" normalizeH="0" baseline="0" dirty="0">
                <a:ln>
                  <a:noFill/>
                </a:ln>
                <a:solidFill>
                  <a:schemeClr val="tx1"/>
                </a:solidFill>
                <a:effectLst/>
                <a:latin typeface="Calibri" pitchFamily="34" charset="0"/>
                <a:ea typeface="Calibri" pitchFamily="34" charset="0"/>
                <a:cs typeface="Arial" pitchFamily="34" charset="0"/>
              </a:rPr>
              <a:t>إبراء </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وعند ثبوت وجود</a:t>
            </a:r>
            <a:r>
              <a:rPr kumimoji="0" lang="ar-DZ" sz="2800" i="0" u="none" strike="noStrike" cap="none" normalizeH="0" baseline="0" dirty="0">
                <a:ln>
                  <a:noFill/>
                </a:ln>
                <a:solidFill>
                  <a:schemeClr val="tx1"/>
                </a:solidFill>
                <a:effectLst/>
                <a:latin typeface="Calibri" pitchFamily="34" charset="0"/>
                <a:ea typeface="Calibri" pitchFamily="34" charset="0"/>
                <a:cs typeface="Arial" pitchFamily="34" charset="0"/>
              </a:rPr>
              <a:t> </a:t>
            </a:r>
            <a:r>
              <a:rPr kumimoji="0" lang="ar-SA" sz="2800" i="0" u="none" strike="noStrike" cap="none" normalizeH="0" baseline="0" dirty="0">
                <a:ln>
                  <a:noFill/>
                </a:ln>
                <a:solidFill>
                  <a:schemeClr val="tx1"/>
                </a:solidFill>
                <a:effectLst/>
                <a:latin typeface="Arial" pitchFamily="34" charset="0"/>
                <a:ea typeface="Calibri" pitchFamily="34" charset="0"/>
                <a:cs typeface="Arial" pitchFamily="34" charset="0"/>
              </a:rPr>
              <a:t>البضائع</a:t>
            </a:r>
            <a:r>
              <a:rPr kumimoji="0" lang="fr-FR" sz="2800" i="0" u="none" strike="noStrike" cap="none" normalizeH="0" baseline="0" dirty="0">
                <a:ln>
                  <a:noFill/>
                </a:ln>
                <a:solidFill>
                  <a:schemeClr val="tx1"/>
                </a:solidFill>
                <a:effectLst/>
                <a:latin typeface="Arial" pitchFamily="34" charset="0"/>
                <a:ea typeface="Calibri" pitchFamily="34" charset="0"/>
                <a:cs typeface="Arial" pitchFamily="34" charset="0"/>
              </a:rPr>
              <a:t> </a:t>
            </a:r>
            <a:r>
              <a:rPr kumimoji="0" lang="ar-SA" sz="2800" i="0" u="none" strike="noStrike" cap="none" normalizeH="0" baseline="0" dirty="0">
                <a:ln>
                  <a:noFill/>
                </a:ln>
                <a:solidFill>
                  <a:schemeClr val="tx1"/>
                </a:solidFill>
                <a:effectLst/>
                <a:latin typeface="Arial" pitchFamily="34" charset="0"/>
                <a:ea typeface="Calibri" pitchFamily="34" charset="0"/>
                <a:cs typeface="Arial" pitchFamily="34" charset="0"/>
              </a:rPr>
              <a:t>المقلدة</a:t>
            </a:r>
            <a:r>
              <a:rPr kumimoji="0" lang="fr-FR" sz="2800" i="0" u="none" strike="noStrike" cap="none" normalizeH="0" baseline="0" dirty="0">
                <a:ln>
                  <a:noFill/>
                </a:ln>
                <a:solidFill>
                  <a:schemeClr val="tx1"/>
                </a:solidFill>
                <a:effectLst/>
                <a:latin typeface="Arial" pitchFamily="34" charset="0"/>
                <a:ea typeface="Calibri" pitchFamily="34" charset="0"/>
                <a:cs typeface="Arial" pitchFamily="34" charset="0"/>
              </a:rPr>
              <a:t> </a:t>
            </a:r>
            <a:r>
              <a:rPr kumimoji="0" lang="ar-SA" sz="2800" i="0" u="none" strike="noStrike" cap="none" normalizeH="0" baseline="0" dirty="0">
                <a:ln>
                  <a:noFill/>
                </a:ln>
                <a:solidFill>
                  <a:schemeClr val="tx1"/>
                </a:solidFill>
                <a:effectLst/>
                <a:latin typeface="Arial" pitchFamily="34" charset="0"/>
                <a:ea typeface="Calibri" pitchFamily="34" charset="0"/>
                <a:cs typeface="Arial" pitchFamily="34" charset="0"/>
              </a:rPr>
              <a:t>يتدخل</a:t>
            </a:r>
            <a:r>
              <a:rPr kumimoji="0" lang="fr-FR" sz="2800" i="0" u="none" strike="noStrike" cap="none" normalizeH="0" baseline="0" dirty="0">
                <a:ln>
                  <a:noFill/>
                </a:ln>
                <a:solidFill>
                  <a:schemeClr val="tx1"/>
                </a:solidFill>
                <a:effectLst/>
                <a:latin typeface="Arial" pitchFamily="34" charset="0"/>
                <a:ea typeface="Calibri" pitchFamily="34" charset="0"/>
                <a:cs typeface="Arial" pitchFamily="34" charset="0"/>
              </a:rPr>
              <a:t> </a:t>
            </a:r>
            <a:r>
              <a:rPr kumimoji="0" lang="ar-SA" sz="2800" i="0" u="none" strike="noStrike" cap="none" normalizeH="0" baseline="0" dirty="0" err="1">
                <a:ln>
                  <a:noFill/>
                </a:ln>
                <a:solidFill>
                  <a:schemeClr val="tx1"/>
                </a:solidFill>
                <a:effectLst/>
                <a:latin typeface="Arial" pitchFamily="34" charset="0"/>
                <a:ea typeface="Calibri" pitchFamily="34" charset="0"/>
                <a:cs typeface="Arial" pitchFamily="34" charset="0"/>
              </a:rPr>
              <a:t>ال</a:t>
            </a:r>
            <a:r>
              <a:rPr kumimoji="0" lang="ar-DZ" sz="2800" i="0" u="none" strike="noStrike" cap="none" normalizeH="0" baseline="0" dirty="0">
                <a:ln>
                  <a:noFill/>
                </a:ln>
                <a:solidFill>
                  <a:schemeClr val="tx1"/>
                </a:solidFill>
                <a:effectLst/>
                <a:latin typeface="Arial" pitchFamily="34" charset="0"/>
                <a:ea typeface="Calibri" pitchFamily="34" charset="0"/>
                <a:cs typeface="Arial" pitchFamily="34" charset="0"/>
              </a:rPr>
              <a:t>أ</a:t>
            </a:r>
            <a:r>
              <a:rPr kumimoji="0" lang="ar-SA" sz="2800" i="0" u="none" strike="noStrike" cap="none" normalizeH="0" baseline="0" dirty="0" err="1">
                <a:ln>
                  <a:noFill/>
                </a:ln>
                <a:solidFill>
                  <a:schemeClr val="tx1"/>
                </a:solidFill>
                <a:effectLst/>
                <a:latin typeface="Arial" pitchFamily="34" charset="0"/>
                <a:ea typeface="Calibri" pitchFamily="34" charset="0"/>
                <a:cs typeface="Arial" pitchFamily="34" charset="0"/>
              </a:rPr>
              <a:t>عوان</a:t>
            </a:r>
            <a:r>
              <a:rPr kumimoji="0" lang="fr-FR" sz="2800" i="0" u="none" strike="noStrike" cap="none" normalizeH="0" baseline="0" dirty="0">
                <a:ln>
                  <a:noFill/>
                </a:ln>
                <a:solidFill>
                  <a:schemeClr val="tx1"/>
                </a:solidFill>
                <a:effectLst/>
                <a:latin typeface="Arial" pitchFamily="34" charset="0"/>
                <a:ea typeface="Calibri" pitchFamily="34" charset="0"/>
                <a:cs typeface="Arial" pitchFamily="34" charset="0"/>
              </a:rPr>
              <a:t> </a:t>
            </a:r>
            <a:r>
              <a:rPr kumimoji="0" lang="ar-SA" sz="2800" i="0" u="none" strike="noStrike" cap="none" normalizeH="0" baseline="0" dirty="0">
                <a:ln>
                  <a:noFill/>
                </a:ln>
                <a:solidFill>
                  <a:schemeClr val="tx1"/>
                </a:solidFill>
                <a:effectLst/>
                <a:latin typeface="Arial" pitchFamily="34" charset="0"/>
                <a:ea typeface="Calibri" pitchFamily="34" charset="0"/>
                <a:cs typeface="Arial" pitchFamily="34" charset="0"/>
              </a:rPr>
              <a:t>لحجزها</a:t>
            </a:r>
            <a:r>
              <a:rPr kumimoji="0" lang="fr-FR" sz="2800" i="0" u="none" strike="noStrike" cap="none" normalizeH="0" baseline="0" dirty="0">
                <a:ln>
                  <a:noFill/>
                </a:ln>
                <a:solidFill>
                  <a:schemeClr val="tx1"/>
                </a:solidFill>
                <a:effectLst/>
                <a:latin typeface="Arial" pitchFamily="34" charset="0"/>
                <a:ea typeface="Calibri" pitchFamily="34" charset="0"/>
                <a:cs typeface="Arial" pitchFamily="34" charset="0"/>
              </a:rPr>
              <a:t> </a:t>
            </a:r>
            <a:r>
              <a:rPr kumimoji="0" lang="ar-SA" sz="2800" i="0" u="none" strike="noStrike" cap="none" normalizeH="0" baseline="0" dirty="0">
                <a:ln>
                  <a:noFill/>
                </a:ln>
                <a:solidFill>
                  <a:schemeClr val="tx1"/>
                </a:solidFill>
                <a:effectLst/>
                <a:latin typeface="Arial" pitchFamily="34" charset="0"/>
                <a:ea typeface="Calibri" pitchFamily="34" charset="0"/>
                <a:cs typeface="Arial" pitchFamily="34" charset="0"/>
              </a:rPr>
              <a:t>أيضا</a:t>
            </a:r>
            <a:r>
              <a:rPr kumimoji="0" lang="fr-FR" sz="2800" i="0" u="none" strike="noStrike" cap="none" normalizeH="0" baseline="0" dirty="0">
                <a:ln>
                  <a:noFill/>
                </a:ln>
                <a:solidFill>
                  <a:schemeClr val="tx1"/>
                </a:solidFill>
                <a:effectLst/>
                <a:latin typeface="Arial" pitchFamily="34" charset="0"/>
                <a:ea typeface="Calibri" pitchFamily="34" charset="0"/>
                <a:cs typeface="Arial" pitchFamily="34" charset="0"/>
              </a:rPr>
              <a:t>.</a:t>
            </a:r>
            <a:r>
              <a:rPr kumimoji="0" lang="fr-FR" sz="2800" i="0" u="none" strike="noStrike" cap="none" normalizeH="0" baseline="0" dirty="0">
                <a:ln>
                  <a:noFill/>
                </a:ln>
                <a:solidFill>
                  <a:schemeClr val="tx1"/>
                </a:solidFill>
                <a:effectLst/>
                <a:latin typeface="Arial" pitchFamily="34" charset="0"/>
                <a:cs typeface="Arial" pitchFamily="34" charset="0"/>
              </a:rPr>
              <a:t> </a:t>
            </a:r>
            <a:endParaRPr kumimoji="0" lang="ar-DZ" sz="2800" i="0" u="none" strike="noStrike" cap="none" normalizeH="0" baseline="0" dirty="0">
              <a:ln>
                <a:noFill/>
              </a:ln>
              <a:solidFill>
                <a:schemeClr val="tx1"/>
              </a:solidFill>
              <a:effectLst/>
              <a:latin typeface="Arial" pitchFamily="34" charset="0"/>
              <a:cs typeface="Arial" pitchFamily="34" charset="0"/>
            </a:endParaRPr>
          </a:p>
          <a:p>
            <a:pPr algn="justLow" rtl="1"/>
            <a:r>
              <a:rPr lang="ar-SA" sz="2800" dirty="0">
                <a:solidFill>
                  <a:srgbClr val="C00000"/>
                </a:solidFill>
              </a:rPr>
              <a:t>ثالثا</a:t>
            </a:r>
            <a:r>
              <a:rPr lang="fr-FR" sz="2800" dirty="0">
                <a:solidFill>
                  <a:srgbClr val="C00000"/>
                </a:solidFill>
              </a:rPr>
              <a:t>: </a:t>
            </a:r>
            <a:r>
              <a:rPr lang="ar-SA" sz="2800" dirty="0">
                <a:solidFill>
                  <a:srgbClr val="C00000"/>
                </a:solidFill>
              </a:rPr>
              <a:t>حجز البضائع </a:t>
            </a:r>
            <a:r>
              <a:rPr lang="ar-SA" sz="2800" dirty="0" err="1">
                <a:solidFill>
                  <a:srgbClr val="C00000"/>
                </a:solidFill>
              </a:rPr>
              <a:t>و</a:t>
            </a:r>
            <a:r>
              <a:rPr lang="ar-SA" sz="2800" dirty="0">
                <a:solidFill>
                  <a:srgbClr val="C00000"/>
                </a:solidFill>
              </a:rPr>
              <a:t> الوثائق </a:t>
            </a:r>
            <a:r>
              <a:rPr lang="ar-SA" sz="2800" dirty="0" err="1">
                <a:solidFill>
                  <a:srgbClr val="C00000"/>
                </a:solidFill>
              </a:rPr>
              <a:t>و</a:t>
            </a:r>
            <a:r>
              <a:rPr lang="ar-SA" sz="2800" dirty="0">
                <a:solidFill>
                  <a:srgbClr val="C00000"/>
                </a:solidFill>
              </a:rPr>
              <a:t> وسائل النقل</a:t>
            </a:r>
            <a:endParaRPr lang="fr-FR" sz="2800" dirty="0">
              <a:solidFill>
                <a:srgbClr val="C00000"/>
              </a:solidFill>
            </a:endParaRPr>
          </a:p>
          <a:p>
            <a:pPr algn="justLow" rtl="1"/>
            <a:r>
              <a:rPr lang="ar-SA" sz="2800" dirty="0"/>
              <a:t>طبقا للمادة</a:t>
            </a:r>
            <a:r>
              <a:rPr lang="fr-FR" sz="2800" dirty="0"/>
              <a:t> 241 </a:t>
            </a:r>
            <a:r>
              <a:rPr lang="ar-SA" sz="2800" dirty="0"/>
              <a:t>من قانون الجمارك يتمتع أعوان إدارة الجمارك </a:t>
            </a:r>
            <a:r>
              <a:rPr lang="ar-SA" sz="2800" dirty="0" err="1"/>
              <a:t>بصلحية</a:t>
            </a:r>
            <a:r>
              <a:rPr lang="ar-SA" sz="2800" dirty="0"/>
              <a:t> حجز البضائع و الوثائق و وسائل النقل التي لها عل</a:t>
            </a:r>
            <a:r>
              <a:rPr lang="ar-DZ" sz="2800" dirty="0"/>
              <a:t>ا</a:t>
            </a:r>
            <a:r>
              <a:rPr lang="ar-SA" sz="2800" dirty="0" err="1"/>
              <a:t>قة</a:t>
            </a:r>
            <a:r>
              <a:rPr lang="ar-SA" sz="2800" dirty="0"/>
              <a:t> بالتقليد فلهم أن يحجزوا ما يأتي</a:t>
            </a:r>
            <a:r>
              <a:rPr lang="fr-FR" sz="2800" dirty="0"/>
              <a:t>:</a:t>
            </a:r>
            <a:endParaRPr lang="ar-DZ" sz="2800" dirty="0"/>
          </a:p>
          <a:p>
            <a:pPr algn="justLow" rtl="1"/>
            <a:r>
              <a:rPr lang="ar-DZ" sz="2800" dirty="0"/>
              <a:t>-</a:t>
            </a:r>
            <a:r>
              <a:rPr lang="fr-FR" sz="2800" dirty="0"/>
              <a:t> </a:t>
            </a:r>
            <a:r>
              <a:rPr lang="ar-SA" sz="2800" dirty="0"/>
              <a:t>البضائع الخاضعة للمصادرة</a:t>
            </a:r>
            <a:r>
              <a:rPr lang="fr-FR" sz="2800" dirty="0"/>
              <a:t>.</a:t>
            </a:r>
          </a:p>
          <a:p>
            <a:pPr algn="justLow" rtl="1">
              <a:buFontTx/>
              <a:buChar char="-"/>
            </a:pPr>
            <a:r>
              <a:rPr lang="ar-SA" sz="2800" dirty="0"/>
              <a:t>البضائع </a:t>
            </a:r>
            <a:r>
              <a:rPr lang="ar-SA" sz="2800" dirty="0" err="1"/>
              <a:t>ال</a:t>
            </a:r>
            <a:r>
              <a:rPr lang="ar-DZ" sz="2800" dirty="0"/>
              <a:t>أ</a:t>
            </a:r>
            <a:r>
              <a:rPr lang="ar-SA" sz="2800" dirty="0" err="1"/>
              <a:t>خرى</a:t>
            </a:r>
            <a:r>
              <a:rPr lang="ar-SA" sz="2800" dirty="0"/>
              <a:t> التي هي في حوزة المخالف كضمان في حدود </a:t>
            </a:r>
            <a:r>
              <a:rPr lang="ar-DZ" sz="2800" dirty="0"/>
              <a:t>الغرامات </a:t>
            </a:r>
            <a:r>
              <a:rPr lang="ar-SA" sz="2800" dirty="0"/>
              <a:t>المستحقة قانونا</a:t>
            </a:r>
            <a:r>
              <a:rPr lang="fr-FR" sz="2800" dirty="0"/>
              <a:t>.</a:t>
            </a:r>
            <a:endParaRPr lang="ar-DZ" sz="2800" dirty="0"/>
          </a:p>
          <a:p>
            <a:pPr algn="justLow" rtl="1"/>
            <a:r>
              <a:rPr lang="ar-DZ" sz="2800" dirty="0"/>
              <a:t>-</a:t>
            </a:r>
            <a:r>
              <a:rPr lang="fr-FR" sz="2800" dirty="0"/>
              <a:t> </a:t>
            </a:r>
            <a:r>
              <a:rPr lang="ar-SA" sz="2800" dirty="0"/>
              <a:t>أية وثيقة </a:t>
            </a:r>
            <a:r>
              <a:rPr lang="ar-DZ" sz="2800" dirty="0"/>
              <a:t>مرافقة </a:t>
            </a:r>
            <a:r>
              <a:rPr lang="ar-SA" sz="2800" dirty="0"/>
              <a:t>لهذه البضائع</a:t>
            </a:r>
            <a:r>
              <a:rPr lang="fr-FR" sz="2800" dirty="0"/>
              <a:t> .</a:t>
            </a:r>
          </a:p>
          <a:p>
            <a:pPr marL="0" marR="0" lvl="0" indent="0" algn="r" defTabSz="914400" rtl="1"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dirty="0">
              <a:ln>
                <a:noFill/>
              </a:ln>
              <a:solidFill>
                <a:schemeClr val="tx1"/>
              </a:solidFill>
              <a:effectLst/>
              <a:latin typeface="Arial" pitchFamily="34" charset="0"/>
              <a:cs typeface="Arial" pitchFamily="34" charset="0"/>
            </a:endParaRPr>
          </a:p>
        </p:txBody>
      </p:sp>
      <p:sp>
        <p:nvSpPr>
          <p:cNvPr id="10" name="Espace réservé du numéro de diapositive 9"/>
          <p:cNvSpPr>
            <a:spLocks noGrp="1"/>
          </p:cNvSpPr>
          <p:nvPr>
            <p:ph type="sldNum" sz="quarter" idx="12"/>
          </p:nvPr>
        </p:nvSpPr>
        <p:spPr/>
        <p:txBody>
          <a:bodyPr/>
          <a:lstStyle/>
          <a:p>
            <a:fld id="{061B799A-5AE2-4A7D-99A1-5EDA2840252F}" type="slidenum">
              <a:rPr lang="fr-FR" smtClean="0"/>
              <a:t>15</a:t>
            </a:fld>
            <a:endParaRPr lang="fr-F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descr="19961569_869529023223181_8174722557275711810_n.png"/>
          <p:cNvPicPr>
            <a:picLocks noChangeAspect="1"/>
          </p:cNvPicPr>
          <p:nvPr/>
        </p:nvPicPr>
        <p:blipFill>
          <a:blip r:embed="rId2" cstate="print">
            <a:clrChange>
              <a:clrFrom>
                <a:srgbClr val="FFFFFF"/>
              </a:clrFrom>
              <a:clrTo>
                <a:srgbClr val="FFFFFF">
                  <a:alpha val="0"/>
                </a:srgbClr>
              </a:clrTo>
            </a:clrChange>
            <a:lum bright="58000"/>
          </a:blip>
          <a:stretch>
            <a:fillRect/>
          </a:stretch>
        </p:blipFill>
        <p:spPr>
          <a:xfrm>
            <a:off x="714348" y="1214423"/>
            <a:ext cx="8072494" cy="5072098"/>
          </a:xfrm>
          <a:prstGeom prst="rect">
            <a:avLst/>
          </a:prstGeom>
          <a:ln>
            <a:noFill/>
          </a:ln>
          <a:effectLst>
            <a:outerShdw blurRad="50800" dist="50800" dir="5400000" sx="99000" sy="99000" algn="ctr" rotWithShape="0">
              <a:schemeClr val="bg1">
                <a:alpha val="0"/>
              </a:schemeClr>
            </a:outerShdw>
          </a:effectLst>
        </p:spPr>
      </p:pic>
      <p:sp>
        <p:nvSpPr>
          <p:cNvPr id="28673" name="Rectangle 1"/>
          <p:cNvSpPr>
            <a:spLocks noChangeArrowheads="1"/>
          </p:cNvSpPr>
          <p:nvPr/>
        </p:nvSpPr>
        <p:spPr bwMode="auto">
          <a:xfrm>
            <a:off x="285720" y="571480"/>
            <a:ext cx="8572560" cy="60631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Low" rtl="1" eaLnBrk="0" fontAlgn="base" hangingPunct="0">
              <a:spcBef>
                <a:spcPct val="0"/>
              </a:spcBef>
              <a:spcAft>
                <a:spcPct val="0"/>
              </a:spcAft>
            </a:pPr>
            <a:r>
              <a:rPr kumimoji="0" lang="ar-SA" sz="2400" b="1" i="0" u="none" strike="noStrike" cap="none" normalizeH="0" baseline="0" dirty="0">
                <a:ln>
                  <a:noFill/>
                </a:ln>
                <a:solidFill>
                  <a:srgbClr val="C00000"/>
                </a:solidFill>
                <a:effectLst/>
                <a:latin typeface="Calibri" pitchFamily="34" charset="0"/>
                <a:ea typeface="Calibri" pitchFamily="34" charset="0"/>
                <a:cs typeface="Arial" pitchFamily="34" charset="0"/>
              </a:rPr>
              <a:t>التدابير القانونية </a:t>
            </a:r>
            <a:r>
              <a:rPr kumimoji="0" lang="ar-SA" sz="2400" b="1" i="0" u="none" strike="noStrike" cap="none" normalizeH="0" baseline="0" dirty="0" err="1">
                <a:ln>
                  <a:noFill/>
                </a:ln>
                <a:solidFill>
                  <a:srgbClr val="C00000"/>
                </a:solidFill>
                <a:effectLst/>
                <a:latin typeface="Calibri" pitchFamily="34" charset="0"/>
                <a:ea typeface="Calibri" pitchFamily="34" charset="0"/>
                <a:cs typeface="Arial" pitchFamily="34" charset="0"/>
              </a:rPr>
              <a:t>و</a:t>
            </a:r>
            <a:r>
              <a:rPr kumimoji="0" lang="ar-SA" sz="2400" b="1" i="0" u="none" strike="noStrike" cap="none" normalizeH="0" baseline="0" dirty="0">
                <a:ln>
                  <a:noFill/>
                </a:ln>
                <a:solidFill>
                  <a:srgbClr val="C00000"/>
                </a:solidFill>
                <a:effectLst/>
                <a:latin typeface="Calibri" pitchFamily="34" charset="0"/>
                <a:ea typeface="Calibri" pitchFamily="34" charset="0"/>
                <a:cs typeface="Arial" pitchFamily="34" charset="0"/>
              </a:rPr>
              <a:t> التنظيمية المتخذة اتجاه البضائع الماسة بحقوق الملكية الفكرية</a:t>
            </a:r>
            <a:r>
              <a:rPr lang="ar-DZ" sz="2400" b="1" dirty="0">
                <a:solidFill>
                  <a:srgbClr val="C00000"/>
                </a:solidFill>
                <a:latin typeface="Arial" pitchFamily="34" charset="0"/>
                <a:ea typeface="Calibri" pitchFamily="34" charset="0"/>
                <a:cs typeface="Arial" pitchFamily="34" charset="0"/>
              </a:rPr>
              <a:t> 01</a:t>
            </a:r>
            <a:r>
              <a:rPr kumimoji="0" lang="ar-DZ" sz="2800" i="0" u="none" strike="noStrike" cap="none" normalizeH="0" baseline="0" dirty="0">
                <a:ln>
                  <a:noFill/>
                </a:ln>
                <a:solidFill>
                  <a:schemeClr val="tx1"/>
                </a:solidFill>
                <a:effectLst/>
                <a:latin typeface="Calibri" pitchFamily="34" charset="0"/>
                <a:ea typeface="Calibri" pitchFamily="34" charset="0"/>
                <a:cs typeface="Arial" pitchFamily="34" charset="0"/>
              </a:rPr>
              <a:t>-</a:t>
            </a:r>
            <a:r>
              <a:rPr kumimoji="0" lang="fr-FR" sz="2800" i="0" u="none" strike="noStrike" cap="none" normalizeH="0" baseline="0" dirty="0">
                <a:ln>
                  <a:noFill/>
                </a:ln>
                <a:solidFill>
                  <a:schemeClr val="tx1"/>
                </a:solidFill>
                <a:effectLst/>
                <a:latin typeface="Calibri" pitchFamily="34" charset="0"/>
                <a:ea typeface="Calibri" pitchFamily="34" charset="0"/>
                <a:cs typeface="Arial" pitchFamily="34" charset="0"/>
              </a:rPr>
              <a:t> </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وقف </a:t>
            </a:r>
            <a:r>
              <a:rPr kumimoji="0" lang="ar-SA" sz="2800" i="0" u="none" strike="noStrike" cap="none" normalizeH="0" baseline="0" dirty="0" err="1">
                <a:ln>
                  <a:noFill/>
                </a:ln>
                <a:solidFill>
                  <a:schemeClr val="tx1"/>
                </a:solidFill>
                <a:effectLst/>
                <a:latin typeface="Calibri" pitchFamily="34" charset="0"/>
                <a:ea typeface="Calibri" pitchFamily="34" charset="0"/>
                <a:cs typeface="Arial" pitchFamily="34" charset="0"/>
              </a:rPr>
              <a:t>ال</a:t>
            </a:r>
            <a:r>
              <a:rPr kumimoji="0" lang="ar-DZ" sz="2800" i="0" u="none" strike="noStrike" cap="none" normalizeH="0" baseline="0" dirty="0">
                <a:ln>
                  <a:noFill/>
                </a:ln>
                <a:solidFill>
                  <a:schemeClr val="tx1"/>
                </a:solidFill>
                <a:effectLst/>
                <a:latin typeface="Calibri" pitchFamily="34" charset="0"/>
                <a:ea typeface="Calibri" pitchFamily="34" charset="0"/>
                <a:cs typeface="Arial" pitchFamily="34" charset="0"/>
              </a:rPr>
              <a:t>ا</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فر</a:t>
            </a:r>
            <a:r>
              <a:rPr kumimoji="0" lang="ar-DZ" sz="2800" i="0" u="none" strike="noStrike" cap="none" normalizeH="0" baseline="0" dirty="0">
                <a:ln>
                  <a:noFill/>
                </a:ln>
                <a:solidFill>
                  <a:schemeClr val="tx1"/>
                </a:solidFill>
                <a:effectLst/>
                <a:latin typeface="Calibri" pitchFamily="34" charset="0"/>
                <a:ea typeface="Calibri" pitchFamily="34" charset="0"/>
                <a:cs typeface="Arial" pitchFamily="34" charset="0"/>
              </a:rPr>
              <a:t>ا</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ج عن السلع التي تحمل الحق الفكري المقلد</a:t>
            </a:r>
            <a:r>
              <a:rPr kumimoji="0" lang="fr-FR" sz="2800" i="0" u="none" strike="noStrike" cap="none" normalizeH="0" baseline="0" dirty="0">
                <a:ln>
                  <a:noFill/>
                </a:ln>
                <a:solidFill>
                  <a:schemeClr val="tx1"/>
                </a:solidFill>
                <a:effectLst/>
                <a:latin typeface="Calibri" pitchFamily="34" charset="0"/>
                <a:ea typeface="Calibri" pitchFamily="34" charset="0"/>
                <a:cs typeface="Arial" pitchFamily="34" charset="0"/>
              </a:rPr>
              <a:t>:</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يجب على </a:t>
            </a:r>
            <a:r>
              <a:rPr kumimoji="0" lang="ar-SA" sz="2800" i="0" u="none" strike="noStrike" cap="none" normalizeH="0" baseline="0" dirty="0" err="1">
                <a:ln>
                  <a:noFill/>
                </a:ln>
                <a:solidFill>
                  <a:schemeClr val="tx1"/>
                </a:solidFill>
                <a:effectLst/>
                <a:latin typeface="Calibri" pitchFamily="34" charset="0"/>
                <a:ea typeface="Calibri" pitchFamily="34" charset="0"/>
                <a:cs typeface="Arial" pitchFamily="34" charset="0"/>
              </a:rPr>
              <a:t>اعوان</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 الجمارك الذين يباشرون الحجز أن يعرضوا على المتهمين قبل </a:t>
            </a:r>
            <a:r>
              <a:rPr kumimoji="0" lang="ar-SA" sz="2800" i="0" u="none" strike="noStrike" cap="none" normalizeH="0" baseline="0" dirty="0" err="1">
                <a:ln>
                  <a:noFill/>
                </a:ln>
                <a:solidFill>
                  <a:schemeClr val="tx1"/>
                </a:solidFill>
                <a:effectLst/>
                <a:latin typeface="Calibri" pitchFamily="34" charset="0"/>
                <a:ea typeface="Calibri" pitchFamily="34" charset="0"/>
                <a:cs typeface="Arial" pitchFamily="34" charset="0"/>
              </a:rPr>
              <a:t>ال</a:t>
            </a:r>
            <a:r>
              <a:rPr kumimoji="0" lang="ar-DZ" sz="2800" i="0" u="none" strike="noStrike" cap="none" normalizeH="0" baseline="0" dirty="0">
                <a:ln>
                  <a:noFill/>
                </a:ln>
                <a:solidFill>
                  <a:schemeClr val="tx1"/>
                </a:solidFill>
                <a:effectLst/>
                <a:latin typeface="Calibri" pitchFamily="34" charset="0"/>
                <a:ea typeface="Calibri" pitchFamily="34" charset="0"/>
                <a:cs typeface="Arial" pitchFamily="34" charset="0"/>
              </a:rPr>
              <a:t>ا</a:t>
            </a:r>
            <a:r>
              <a:rPr kumimoji="0" lang="ar-SA" sz="2800" i="0" u="none" strike="noStrike" cap="none" normalizeH="0" baseline="0" dirty="0" err="1">
                <a:ln>
                  <a:noFill/>
                </a:ln>
                <a:solidFill>
                  <a:schemeClr val="tx1"/>
                </a:solidFill>
                <a:effectLst/>
                <a:latin typeface="Calibri" pitchFamily="34" charset="0"/>
                <a:ea typeface="Calibri" pitchFamily="34" charset="0"/>
                <a:cs typeface="Arial" pitchFamily="34" charset="0"/>
              </a:rPr>
              <a:t>نتهاء</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 من</a:t>
            </a:r>
            <a:r>
              <a:rPr kumimoji="0" lang="ar-DZ" sz="2800" i="0" u="none" strike="noStrike" cap="none" normalizeH="0" baseline="0" dirty="0">
                <a:ln>
                  <a:noFill/>
                </a:ln>
                <a:solidFill>
                  <a:schemeClr val="tx1"/>
                </a:solidFill>
                <a:effectLst/>
                <a:latin typeface="Calibri" pitchFamily="34" charset="0"/>
                <a:ea typeface="Calibri" pitchFamily="34" charset="0"/>
                <a:cs typeface="Arial" pitchFamily="34" charset="0"/>
              </a:rPr>
              <a:t> </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تحرير محضر رفع اليد أو الحجز مع دفع كفالة ، </a:t>
            </a:r>
            <a:r>
              <a:rPr kumimoji="0" lang="ar-SA" sz="2800" i="0" u="none" strike="noStrike" cap="none" normalizeH="0" baseline="0" dirty="0" err="1">
                <a:ln>
                  <a:noFill/>
                </a:ln>
                <a:solidFill>
                  <a:schemeClr val="tx1"/>
                </a:solidFill>
                <a:effectLst/>
                <a:latin typeface="Calibri" pitchFamily="34" charset="0"/>
                <a:ea typeface="Calibri" pitchFamily="34" charset="0"/>
                <a:cs typeface="Arial" pitchFamily="34" charset="0"/>
              </a:rPr>
              <a:t>و</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 هي </a:t>
            </a:r>
            <a:r>
              <a:rPr kumimoji="0" lang="ar-SA" sz="2800" i="0" u="none" strike="noStrike" cap="none" normalizeH="0" baseline="0" dirty="0" err="1">
                <a:ln>
                  <a:noFill/>
                </a:ln>
                <a:solidFill>
                  <a:schemeClr val="tx1"/>
                </a:solidFill>
                <a:effectLst/>
                <a:latin typeface="Calibri" pitchFamily="34" charset="0"/>
                <a:ea typeface="Calibri" pitchFamily="34" charset="0"/>
                <a:cs typeface="Arial" pitchFamily="34" charset="0"/>
              </a:rPr>
              <a:t>ال</a:t>
            </a:r>
            <a:r>
              <a:rPr kumimoji="0" lang="ar-DZ" sz="2800" i="0" u="none" strike="noStrike" cap="none" normalizeH="0" baseline="0" dirty="0">
                <a:ln>
                  <a:noFill/>
                </a:ln>
                <a:solidFill>
                  <a:schemeClr val="tx1"/>
                </a:solidFill>
                <a:effectLst/>
                <a:latin typeface="Calibri" pitchFamily="34" charset="0"/>
                <a:ea typeface="Calibri" pitchFamily="34" charset="0"/>
                <a:cs typeface="Arial" pitchFamily="34" charset="0"/>
              </a:rPr>
              <a:t>ا</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مكانية التي تضمنها التشريع </a:t>
            </a:r>
            <a:r>
              <a:rPr kumimoji="0" lang="ar-SA" sz="2800" i="0" u="none" strike="noStrike" cap="none" normalizeH="0" baseline="0" dirty="0" err="1">
                <a:ln>
                  <a:noFill/>
                </a:ln>
                <a:solidFill>
                  <a:schemeClr val="tx1"/>
                </a:solidFill>
                <a:effectLst/>
                <a:latin typeface="Calibri" pitchFamily="34" charset="0"/>
                <a:ea typeface="Calibri" pitchFamily="34" charset="0"/>
                <a:cs typeface="Arial" pitchFamily="34" charset="0"/>
              </a:rPr>
              <a:t>الج</a:t>
            </a:r>
            <a:r>
              <a:rPr kumimoji="0" lang="ar-DZ" sz="2800" i="0" u="none" strike="noStrike" cap="none" normalizeH="0" baseline="0" dirty="0" err="1">
                <a:ln>
                  <a:noFill/>
                </a:ln>
                <a:solidFill>
                  <a:schemeClr val="tx1"/>
                </a:solidFill>
                <a:effectLst/>
                <a:latin typeface="Calibri" pitchFamily="34" charset="0"/>
                <a:ea typeface="Calibri" pitchFamily="34" charset="0"/>
                <a:cs typeface="Arial" pitchFamily="34" charset="0"/>
              </a:rPr>
              <a:t>زائ</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ري في</a:t>
            </a:r>
            <a:r>
              <a:rPr kumimoji="0" lang="ar-DZ" sz="2800" i="0" u="none" strike="noStrike" cap="none" normalizeH="0" baseline="0" dirty="0">
                <a:ln>
                  <a:noFill/>
                </a:ln>
                <a:solidFill>
                  <a:schemeClr val="tx1"/>
                </a:solidFill>
                <a:effectLst/>
                <a:latin typeface="Calibri" pitchFamily="34" charset="0"/>
                <a:ea typeface="Calibri" pitchFamily="34" charset="0"/>
                <a:cs typeface="Arial" pitchFamily="34" charset="0"/>
              </a:rPr>
              <a:t> القرار</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الصادر عن وزير المالية لسنة</a:t>
            </a:r>
            <a:r>
              <a:rPr kumimoji="0" lang="fr-FR" sz="2800" i="0" u="none" strike="noStrike" cap="none" normalizeH="0" baseline="0" dirty="0">
                <a:ln>
                  <a:noFill/>
                </a:ln>
                <a:solidFill>
                  <a:schemeClr val="tx1"/>
                </a:solidFill>
                <a:effectLst/>
                <a:latin typeface="Calibri" pitchFamily="34" charset="0"/>
                <a:ea typeface="Calibri" pitchFamily="34" charset="0"/>
                <a:cs typeface="Arial" pitchFamily="34" charset="0"/>
              </a:rPr>
              <a:t> 2002 </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مقابل دفع ضمان، وهذا الضمان من أجل حماية مصالح</a:t>
            </a:r>
            <a:endParaRPr kumimoji="0" lang="fr-FR" sz="2800" i="0" u="none" strike="noStrike" cap="none" normalizeH="0" baseline="0" dirty="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صاحب الحق مع ضرورة احتر</a:t>
            </a:r>
            <a:r>
              <a:rPr kumimoji="0" lang="ar-DZ" sz="2800" i="0" u="none" strike="noStrike" cap="none" normalizeH="0" baseline="0" dirty="0">
                <a:ln>
                  <a:noFill/>
                </a:ln>
                <a:solidFill>
                  <a:schemeClr val="tx1"/>
                </a:solidFill>
                <a:effectLst/>
                <a:latin typeface="Calibri" pitchFamily="34" charset="0"/>
                <a:ea typeface="Calibri" pitchFamily="34" charset="0"/>
                <a:cs typeface="Arial" pitchFamily="34" charset="0"/>
              </a:rPr>
              <a:t>ا</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م مجموعة من الشروط وهي</a:t>
            </a:r>
            <a:r>
              <a:rPr kumimoji="0" lang="fr-FR" sz="2800" i="0" u="none" strike="noStrike" cap="none" normalizeH="0" baseline="0" dirty="0">
                <a:ln>
                  <a:noFill/>
                </a:ln>
                <a:solidFill>
                  <a:schemeClr val="tx1"/>
                </a:solidFill>
                <a:effectLst/>
                <a:latin typeface="Calibri" pitchFamily="34" charset="0"/>
                <a:ea typeface="Calibri" pitchFamily="34" charset="0"/>
                <a:cs typeface="Arial" pitchFamily="34" charset="0"/>
              </a:rPr>
              <a:t>:</a:t>
            </a:r>
            <a:endParaRPr kumimoji="0" lang="fr-FR" sz="2800" i="0" u="none" strike="noStrike" cap="none" normalizeH="0" baseline="0" dirty="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lang="ar-DZ" sz="2800" dirty="0">
                <a:latin typeface="Calibri" pitchFamily="34" charset="0"/>
                <a:ea typeface="Calibri" pitchFamily="34" charset="0"/>
                <a:cs typeface="Arial" pitchFamily="34" charset="0"/>
              </a:rPr>
              <a:t>. </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أن يكون المكتب الجمركي الذي أرسل إليه </a:t>
            </a:r>
            <a:r>
              <a:rPr kumimoji="0" lang="ar-DZ" sz="2800" i="0" u="none" strike="noStrike" cap="none" normalizeH="0" baseline="0" dirty="0">
                <a:ln>
                  <a:noFill/>
                </a:ln>
                <a:solidFill>
                  <a:schemeClr val="tx1"/>
                </a:solidFill>
                <a:effectLst/>
                <a:latin typeface="Calibri" pitchFamily="34" charset="0"/>
                <a:ea typeface="Calibri" pitchFamily="34" charset="0"/>
                <a:cs typeface="Arial" pitchFamily="34" charset="0"/>
              </a:rPr>
              <a:t>قرار</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التدخل، قد أعلم في الميعاد</a:t>
            </a:r>
            <a:endParaRPr kumimoji="0" lang="fr-FR" sz="2800" i="0" u="none" strike="noStrike" cap="none" normalizeH="0" baseline="0" dirty="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القانوني</a:t>
            </a:r>
            <a:r>
              <a:rPr kumimoji="0" lang="fr-FR" sz="2800" i="0" u="none" strike="noStrike" cap="none" normalizeH="0" baseline="0" dirty="0">
                <a:ln>
                  <a:noFill/>
                </a:ln>
                <a:solidFill>
                  <a:schemeClr val="tx1"/>
                </a:solidFill>
                <a:effectLst/>
                <a:latin typeface="Calibri" pitchFamily="34" charset="0"/>
                <a:ea typeface="Calibri" pitchFamily="34" charset="0"/>
                <a:cs typeface="Arial" pitchFamily="34" charset="0"/>
              </a:rPr>
              <a:t>) 10 </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أيام</a:t>
            </a:r>
            <a:r>
              <a:rPr kumimoji="0" lang="fr-FR" sz="2800" i="0" u="none" strike="noStrike" cap="none" normalizeH="0" baseline="0" dirty="0">
                <a:ln>
                  <a:noFill/>
                </a:ln>
                <a:solidFill>
                  <a:schemeClr val="tx1"/>
                </a:solidFill>
                <a:effectLst/>
                <a:latin typeface="Calibri" pitchFamily="34" charset="0"/>
                <a:ea typeface="Calibri" pitchFamily="34" charset="0"/>
                <a:cs typeface="Arial" pitchFamily="34" charset="0"/>
              </a:rPr>
              <a:t> ( </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بأنه قد تم إخطار الهيئة القضائية المختصة في البث في المضمون، أي</a:t>
            </a:r>
            <a:r>
              <a:rPr kumimoji="0" lang="ar-DZ" sz="2800" i="0" u="none" strike="noStrike" cap="none" normalizeH="0" baseline="0" dirty="0">
                <a:ln>
                  <a:noFill/>
                </a:ln>
                <a:solidFill>
                  <a:schemeClr val="tx1"/>
                </a:solidFill>
                <a:effectLst/>
                <a:latin typeface="Calibri" pitchFamily="34" charset="0"/>
                <a:ea typeface="Calibri" pitchFamily="34" charset="0"/>
                <a:cs typeface="Arial" pitchFamily="34" charset="0"/>
              </a:rPr>
              <a:t> </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هناك دعوى قضائية مفتوحة في الموضوع</a:t>
            </a:r>
            <a:r>
              <a:rPr kumimoji="0" lang="fr-FR" sz="2800" i="0" u="none" strike="noStrike" cap="none" normalizeH="0" baseline="0" dirty="0">
                <a:ln>
                  <a:noFill/>
                </a:ln>
                <a:solidFill>
                  <a:schemeClr val="tx1"/>
                </a:solidFill>
                <a:effectLst/>
                <a:latin typeface="Calibri" pitchFamily="34" charset="0"/>
                <a:ea typeface="Calibri" pitchFamily="34" charset="0"/>
                <a:cs typeface="Arial" pitchFamily="34" charset="0"/>
              </a:rPr>
              <a:t>.</a:t>
            </a:r>
            <a:endParaRPr kumimoji="0" lang="fr-FR" sz="2800" i="0" u="none" strike="noStrike" cap="none" normalizeH="0" baseline="0" dirty="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DZ" sz="2800" i="0" u="none" strike="noStrike" cap="none" normalizeH="0" baseline="0" dirty="0">
                <a:ln>
                  <a:noFill/>
                </a:ln>
                <a:solidFill>
                  <a:schemeClr val="tx1"/>
                </a:solidFill>
                <a:effectLst/>
                <a:latin typeface="Calibri" pitchFamily="34" charset="0"/>
                <a:ea typeface="Calibri" pitchFamily="34" charset="0"/>
                <a:cs typeface="Arial" pitchFamily="34" charset="0"/>
              </a:rPr>
              <a:t>. </a:t>
            </a:r>
            <a:r>
              <a:rPr kumimoji="0" lang="ar-DZ" sz="2800" i="0" u="none" strike="noStrike" cap="none" normalizeH="0" baseline="0" dirty="0" err="1">
                <a:ln>
                  <a:noFill/>
                </a:ln>
                <a:solidFill>
                  <a:schemeClr val="tx1"/>
                </a:solidFill>
                <a:effectLst/>
                <a:latin typeface="Calibri" pitchFamily="34" charset="0"/>
                <a:ea typeface="Calibri" pitchFamily="34" charset="0"/>
                <a:cs typeface="Arial" pitchFamily="34" charset="0"/>
              </a:rPr>
              <a:t>ان</a:t>
            </a:r>
            <a:r>
              <a:rPr kumimoji="0" lang="ar-DZ" sz="2800" i="0" u="none" strike="noStrike" cap="none" normalizeH="0" baseline="0" dirty="0">
                <a:ln>
                  <a:noFill/>
                </a:ln>
                <a:solidFill>
                  <a:schemeClr val="tx1"/>
                </a:solidFill>
                <a:effectLst/>
                <a:latin typeface="Calibri" pitchFamily="34" charset="0"/>
                <a:ea typeface="Calibri" pitchFamily="34" charset="0"/>
                <a:cs typeface="Arial" pitchFamily="34" charset="0"/>
              </a:rPr>
              <a:t> لا</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 تكون الهيئة القضائية قد أصدرت أو اتخذت أي </a:t>
            </a:r>
            <a:r>
              <a:rPr kumimoji="0" lang="ar-DZ" sz="2800" i="0" u="none" strike="noStrike" cap="none" normalizeH="0" baseline="0" dirty="0" err="1">
                <a:ln>
                  <a:noFill/>
                </a:ln>
                <a:solidFill>
                  <a:schemeClr val="tx1"/>
                </a:solidFill>
                <a:effectLst/>
                <a:latin typeface="Calibri" pitchFamily="34" charset="0"/>
                <a:ea typeface="Calibri" pitchFamily="34" charset="0"/>
                <a:cs typeface="Arial" pitchFamily="34" charset="0"/>
              </a:rPr>
              <a:t>اجراءات</a:t>
            </a:r>
            <a:r>
              <a:rPr kumimoji="0" lang="ar-DZ" sz="2800" i="0" u="none" strike="noStrike" cap="none" normalizeH="0" baseline="0" dirty="0">
                <a:ln>
                  <a:noFill/>
                </a:ln>
                <a:solidFill>
                  <a:schemeClr val="tx1"/>
                </a:solidFill>
                <a:effectLst/>
                <a:latin typeface="Calibri" pitchFamily="34" charset="0"/>
                <a:ea typeface="Calibri" pitchFamily="34" charset="0"/>
                <a:cs typeface="Arial" pitchFamily="34" charset="0"/>
              </a:rPr>
              <a:t> </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تحفظية على هذه البضائع قبل انقضاء المدة القانونية المحددة</a:t>
            </a:r>
            <a:r>
              <a:rPr kumimoji="0" lang="fr-FR" sz="2800" i="0" u="none" strike="noStrike" cap="none" normalizeH="0" baseline="0" dirty="0">
                <a:ln>
                  <a:noFill/>
                </a:ln>
                <a:solidFill>
                  <a:schemeClr val="tx1"/>
                </a:solidFill>
                <a:effectLst/>
                <a:latin typeface="Calibri" pitchFamily="34" charset="0"/>
                <a:ea typeface="Calibri" pitchFamily="34" charset="0"/>
                <a:cs typeface="Arial" pitchFamily="34" charset="0"/>
              </a:rPr>
              <a:t> 10 </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أيام</a:t>
            </a:r>
            <a:r>
              <a:rPr kumimoji="0" lang="fr-FR" sz="2800" i="0" u="none" strike="noStrike" cap="none" normalizeH="0" baseline="0" dirty="0">
                <a:ln>
                  <a:noFill/>
                </a:ln>
                <a:solidFill>
                  <a:schemeClr val="tx1"/>
                </a:solidFill>
                <a:effectLst/>
                <a:latin typeface="Calibri" pitchFamily="34" charset="0"/>
                <a:ea typeface="Calibri" pitchFamily="34" charset="0"/>
                <a:cs typeface="Arial" pitchFamily="34" charset="0"/>
              </a:rPr>
              <a:t>.</a:t>
            </a:r>
            <a:endParaRPr kumimoji="0" lang="fr-FR" sz="2800" i="0" u="none" strike="noStrike" cap="none" normalizeH="0" baseline="0" dirty="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lang="ar-DZ" sz="2800" dirty="0">
                <a:latin typeface="Calibri" pitchFamily="34" charset="0"/>
                <a:ea typeface="Calibri" pitchFamily="34" charset="0"/>
                <a:cs typeface="Arial" pitchFamily="34" charset="0"/>
              </a:rPr>
              <a:t>. </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استكمال الدعوى القضائية وفي الحالة التي يثبت فيها عدم وجود أي اعتداء أي</a:t>
            </a:r>
            <a:r>
              <a:rPr kumimoji="0" lang="ar-DZ" sz="2800" i="0" u="none" strike="noStrike" cap="none" normalizeH="0" baseline="0" dirty="0">
                <a:ln>
                  <a:noFill/>
                </a:ln>
                <a:solidFill>
                  <a:schemeClr val="tx1"/>
                </a:solidFill>
                <a:effectLst/>
                <a:latin typeface="Calibri" pitchFamily="34" charset="0"/>
                <a:ea typeface="Calibri" pitchFamily="34" charset="0"/>
                <a:cs typeface="Arial" pitchFamily="34" charset="0"/>
              </a:rPr>
              <a:t> </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تقليد ، يعاد المبلغ المدفوع أي الضمان لصاحب البضاعة</a:t>
            </a:r>
            <a:r>
              <a:rPr kumimoji="0" lang="fr-FR" sz="2800" i="0" u="none" strike="noStrike" cap="none" normalizeH="0" baseline="0" dirty="0">
                <a:ln>
                  <a:noFill/>
                </a:ln>
                <a:solidFill>
                  <a:schemeClr val="tx1"/>
                </a:solidFill>
                <a:effectLst/>
                <a:latin typeface="Calibri" pitchFamily="34" charset="0"/>
                <a:ea typeface="Calibri" pitchFamily="34" charset="0"/>
                <a:cs typeface="Arial" pitchFamily="34" charset="0"/>
              </a:rPr>
              <a:t>.</a:t>
            </a:r>
            <a:endParaRPr kumimoji="0" lang="fr-FR" sz="2800" i="0" u="none" strike="noStrike" cap="none" normalizeH="0" baseline="0" dirty="0">
              <a:ln>
                <a:noFill/>
              </a:ln>
              <a:solidFill>
                <a:schemeClr val="tx1"/>
              </a:solidFill>
              <a:effectLst/>
              <a:latin typeface="Arial" pitchFamily="34" charset="0"/>
              <a:cs typeface="Arial" pitchFamily="34" charset="0"/>
            </a:endParaRPr>
          </a:p>
        </p:txBody>
      </p:sp>
      <p:sp>
        <p:nvSpPr>
          <p:cNvPr id="7" name="Espace réservé du numéro de diapositive 6"/>
          <p:cNvSpPr>
            <a:spLocks noGrp="1"/>
          </p:cNvSpPr>
          <p:nvPr>
            <p:ph type="sldNum" sz="quarter" idx="12"/>
          </p:nvPr>
        </p:nvSpPr>
        <p:spPr/>
        <p:txBody>
          <a:bodyPr/>
          <a:lstStyle/>
          <a:p>
            <a:fld id="{061B799A-5AE2-4A7D-99A1-5EDA2840252F}" type="slidenum">
              <a:rPr lang="fr-FR" smtClean="0"/>
              <a:t>16</a:t>
            </a:fld>
            <a:endParaRPr lang="fr-F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descr="19961569_869529023223181_8174722557275711810_n.png"/>
          <p:cNvPicPr>
            <a:picLocks noChangeAspect="1"/>
          </p:cNvPicPr>
          <p:nvPr/>
        </p:nvPicPr>
        <p:blipFill>
          <a:blip r:embed="rId2" cstate="print">
            <a:clrChange>
              <a:clrFrom>
                <a:srgbClr val="FFFFFF"/>
              </a:clrFrom>
              <a:clrTo>
                <a:srgbClr val="FFFFFF">
                  <a:alpha val="0"/>
                </a:srgbClr>
              </a:clrTo>
            </a:clrChange>
            <a:lum bright="58000"/>
          </a:blip>
          <a:stretch>
            <a:fillRect/>
          </a:stretch>
        </p:blipFill>
        <p:spPr>
          <a:xfrm>
            <a:off x="714348" y="1214423"/>
            <a:ext cx="8072494" cy="5072098"/>
          </a:xfrm>
          <a:prstGeom prst="rect">
            <a:avLst/>
          </a:prstGeom>
          <a:ln>
            <a:noFill/>
          </a:ln>
          <a:effectLst>
            <a:outerShdw blurRad="50800" dist="50800" dir="5400000" sx="99000" sy="99000" algn="ctr" rotWithShape="0">
              <a:schemeClr val="bg1">
                <a:alpha val="0"/>
              </a:schemeClr>
            </a:outerShdw>
          </a:effectLst>
        </p:spPr>
      </p:pic>
      <p:sp>
        <p:nvSpPr>
          <p:cNvPr id="2" name="Rectangle 1"/>
          <p:cNvSpPr/>
          <p:nvPr/>
        </p:nvSpPr>
        <p:spPr>
          <a:xfrm>
            <a:off x="428596" y="785794"/>
            <a:ext cx="8429684" cy="8710077"/>
          </a:xfrm>
          <a:prstGeom prst="rect">
            <a:avLst/>
          </a:prstGeom>
        </p:spPr>
        <p:txBody>
          <a:bodyPr wrap="square">
            <a:spAutoFit/>
          </a:bodyPr>
          <a:lstStyle/>
          <a:p>
            <a:pPr lvl="0" algn="justLow" rtl="1" eaLnBrk="0" fontAlgn="base" hangingPunct="0">
              <a:spcBef>
                <a:spcPct val="0"/>
              </a:spcBef>
              <a:spcAft>
                <a:spcPct val="0"/>
              </a:spcAft>
            </a:pP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كما نص أيضا على حالة أخرى لرفع اليد أو الحجز، وهي الحالة التي يتم فيها إخطار السلطة</a:t>
            </a:r>
            <a:r>
              <a:rPr kumimoji="0" lang="ar-DZ" sz="2800" i="0" u="none" strike="noStrike" cap="none" normalizeH="0" baseline="0" dirty="0">
                <a:ln>
                  <a:noFill/>
                </a:ln>
                <a:solidFill>
                  <a:schemeClr val="tx1"/>
                </a:solidFill>
                <a:effectLst/>
                <a:latin typeface="Calibri" pitchFamily="34" charset="0"/>
                <a:ea typeface="Calibri" pitchFamily="34" charset="0"/>
                <a:cs typeface="Arial" pitchFamily="34" charset="0"/>
              </a:rPr>
              <a:t> </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القضائية للبث في المضمون من طرف جهة أخرى غير مالك الحق الفكري والنموذج الصناعي مع</a:t>
            </a:r>
            <a:r>
              <a:rPr kumimoji="0" lang="ar-DZ" sz="2800" i="0" u="none" strike="noStrike" cap="none" normalizeH="0" baseline="0" dirty="0">
                <a:ln>
                  <a:noFill/>
                </a:ln>
                <a:solidFill>
                  <a:schemeClr val="tx1"/>
                </a:solidFill>
                <a:effectLst/>
                <a:latin typeface="Calibri" pitchFamily="34" charset="0"/>
                <a:ea typeface="Calibri" pitchFamily="34" charset="0"/>
                <a:cs typeface="Arial" pitchFamily="34" charset="0"/>
              </a:rPr>
              <a:t> </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عدم ممارسة صاحب الحق حقه في اللجوء إلى التقاضي في أجل</a:t>
            </a:r>
            <a:r>
              <a:rPr kumimoji="0" lang="fr-FR" sz="2800" i="0" u="none" strike="noStrike" cap="none" normalizeH="0" baseline="0" dirty="0">
                <a:ln>
                  <a:noFill/>
                </a:ln>
                <a:solidFill>
                  <a:schemeClr val="tx1"/>
                </a:solidFill>
                <a:effectLst/>
                <a:latin typeface="Calibri" pitchFamily="34" charset="0"/>
                <a:ea typeface="Calibri" pitchFamily="34" charset="0"/>
                <a:cs typeface="Arial" pitchFamily="34" charset="0"/>
              </a:rPr>
              <a:t> 20 </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يوما مفتوحة ابتداء من اليوم</a:t>
            </a:r>
            <a:endParaRPr kumimoji="0" lang="fr-FR" sz="2800" i="0" u="none" strike="noStrike" cap="none" normalizeH="0" baseline="0" dirty="0">
              <a:ln>
                <a:noFill/>
              </a:ln>
              <a:solidFill>
                <a:schemeClr val="tx1"/>
              </a:solidFill>
              <a:effectLst/>
              <a:latin typeface="Arial" pitchFamily="34" charset="0"/>
              <a:cs typeface="Arial" pitchFamily="34" charset="0"/>
            </a:endParaRPr>
          </a:p>
          <a:p>
            <a:pPr lvl="0" algn="justLow" rtl="1" eaLnBrk="0" fontAlgn="base" hangingPunct="0">
              <a:spcBef>
                <a:spcPct val="0"/>
              </a:spcBef>
              <a:spcAft>
                <a:spcPct val="0"/>
              </a:spcAft>
            </a:pP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الذي أعلم فيها بإيقاف رفع اليد أو الحجز مع دفع الضمان</a:t>
            </a:r>
            <a:r>
              <a:rPr kumimoji="0" lang="fr-FR" sz="2800" i="0" u="none" strike="noStrike" cap="none" normalizeH="0" baseline="0" dirty="0">
                <a:ln>
                  <a:noFill/>
                </a:ln>
                <a:solidFill>
                  <a:schemeClr val="tx1"/>
                </a:solidFill>
                <a:effectLst/>
                <a:latin typeface="Calibri" pitchFamily="34" charset="0"/>
                <a:ea typeface="Calibri" pitchFamily="34" charset="0"/>
                <a:cs typeface="Arial" pitchFamily="34" charset="0"/>
              </a:rPr>
              <a:t>.</a:t>
            </a:r>
            <a:endParaRPr kumimoji="0" lang="ar-DZ" sz="2800" i="0" u="none" strike="noStrike" cap="none" normalizeH="0" baseline="0" dirty="0">
              <a:ln>
                <a:noFill/>
              </a:ln>
              <a:solidFill>
                <a:schemeClr val="tx1"/>
              </a:solidFill>
              <a:effectLst/>
              <a:latin typeface="Calibri" pitchFamily="34" charset="0"/>
              <a:ea typeface="Calibri" pitchFamily="34" charset="0"/>
              <a:cs typeface="Arial" pitchFamily="34" charset="0"/>
            </a:endParaRPr>
          </a:p>
          <a:p>
            <a:pPr algn="justLow" rtl="1"/>
            <a:r>
              <a:rPr lang="ar-DZ" sz="2800" dirty="0">
                <a:solidFill>
                  <a:srgbClr val="C00000"/>
                </a:solidFill>
              </a:rPr>
              <a:t>2- </a:t>
            </a:r>
            <a:r>
              <a:rPr lang="ar-SA" sz="2800" dirty="0" err="1">
                <a:solidFill>
                  <a:srgbClr val="C00000"/>
                </a:solidFill>
              </a:rPr>
              <a:t>ال</a:t>
            </a:r>
            <a:r>
              <a:rPr lang="ar-DZ" sz="2800" dirty="0">
                <a:solidFill>
                  <a:srgbClr val="C00000"/>
                </a:solidFill>
              </a:rPr>
              <a:t>ا</a:t>
            </a:r>
            <a:r>
              <a:rPr lang="ar-SA" sz="2800" dirty="0">
                <a:solidFill>
                  <a:srgbClr val="C00000"/>
                </a:solidFill>
              </a:rPr>
              <a:t>تل</a:t>
            </a:r>
            <a:r>
              <a:rPr lang="ar-DZ" sz="2800" dirty="0">
                <a:solidFill>
                  <a:srgbClr val="C00000"/>
                </a:solidFill>
              </a:rPr>
              <a:t>ا</a:t>
            </a:r>
            <a:r>
              <a:rPr lang="ar-SA" sz="2800" dirty="0">
                <a:solidFill>
                  <a:srgbClr val="C00000"/>
                </a:solidFill>
              </a:rPr>
              <a:t>ف</a:t>
            </a:r>
            <a:r>
              <a:rPr lang="fr-FR" sz="2800" dirty="0"/>
              <a:t>:</a:t>
            </a:r>
            <a:r>
              <a:rPr lang="ar-SA" sz="2800" dirty="0"/>
              <a:t>نصت المادة</a:t>
            </a:r>
            <a:r>
              <a:rPr lang="fr-FR" sz="2800" dirty="0"/>
              <a:t> 44 </a:t>
            </a:r>
            <a:r>
              <a:rPr lang="ar-SA" sz="2800" dirty="0"/>
              <a:t>من قانون المالية لسنة </a:t>
            </a:r>
            <a:r>
              <a:rPr lang="fr-FR" sz="2800" dirty="0"/>
              <a:t>2008 </a:t>
            </a:r>
            <a:r>
              <a:rPr lang="ar-SA" sz="2800" dirty="0"/>
              <a:t>، تنظيم عملية ال</a:t>
            </a:r>
            <a:r>
              <a:rPr lang="ar-DZ" sz="2800" dirty="0"/>
              <a:t>ا</a:t>
            </a:r>
            <a:r>
              <a:rPr lang="ar-SA" sz="2800" dirty="0"/>
              <a:t>تل</a:t>
            </a:r>
            <a:r>
              <a:rPr lang="ar-DZ" sz="2800" dirty="0"/>
              <a:t>ا</a:t>
            </a:r>
            <a:r>
              <a:rPr lang="ar-SA" sz="2800" dirty="0"/>
              <a:t>ف المتعلقة</a:t>
            </a:r>
            <a:r>
              <a:rPr lang="ar-DZ" sz="2800" dirty="0"/>
              <a:t> </a:t>
            </a:r>
            <a:r>
              <a:rPr lang="ar-SA" sz="2800" dirty="0"/>
              <a:t>بالبضائع المقلدة</a:t>
            </a:r>
            <a:r>
              <a:rPr lang="fr-FR" sz="2800" dirty="0"/>
              <a:t>.</a:t>
            </a:r>
          </a:p>
          <a:p>
            <a:pPr algn="justLow" rtl="1">
              <a:buFontTx/>
              <a:buChar char="-"/>
            </a:pPr>
            <a:r>
              <a:rPr lang="ar-SA" sz="2800" dirty="0"/>
              <a:t>نصت المادة</a:t>
            </a:r>
            <a:r>
              <a:rPr lang="fr-FR" sz="2800" dirty="0"/>
              <a:t> 45 </a:t>
            </a:r>
            <a:r>
              <a:rPr lang="ar-SA" sz="2800" dirty="0"/>
              <a:t>من نفس القانون على استحداث مادة</a:t>
            </a:r>
            <a:r>
              <a:rPr lang="fr-FR" sz="2800" dirty="0"/>
              <a:t> 22 </a:t>
            </a:r>
            <a:r>
              <a:rPr lang="ar-SA" sz="2800" dirty="0"/>
              <a:t>مكرر</a:t>
            </a:r>
            <a:r>
              <a:rPr lang="fr-FR" sz="2800" dirty="0"/>
              <a:t> </a:t>
            </a:r>
            <a:r>
              <a:rPr lang="ar-DZ" sz="2800" dirty="0">
                <a:solidFill>
                  <a:srgbClr val="C00000"/>
                </a:solidFill>
              </a:rPr>
              <a:t>3</a:t>
            </a:r>
          </a:p>
          <a:p>
            <a:pPr algn="justLow" rtl="1">
              <a:buFontTx/>
              <a:buChar char="-"/>
            </a:pPr>
            <a:r>
              <a:rPr lang="ar-SA" sz="2800" dirty="0">
                <a:solidFill>
                  <a:srgbClr val="C00000"/>
                </a:solidFill>
              </a:rPr>
              <a:t>التخلي عن </a:t>
            </a:r>
            <a:r>
              <a:rPr lang="ar-SA" sz="2800" dirty="0"/>
              <a:t>البضائع ذات القيمة الضعيفة التي ثبت أنها مقلدة </a:t>
            </a:r>
            <a:r>
              <a:rPr lang="ar-SA" sz="2800" dirty="0" err="1"/>
              <a:t>ل</a:t>
            </a:r>
            <a:r>
              <a:rPr lang="ar-DZ" sz="2800" dirty="0"/>
              <a:t>ا</a:t>
            </a:r>
            <a:r>
              <a:rPr lang="ar-SA" sz="2800" dirty="0"/>
              <a:t>جل </a:t>
            </a:r>
            <a:r>
              <a:rPr lang="ar-SA" sz="2800" dirty="0" err="1"/>
              <a:t>إتل</a:t>
            </a:r>
            <a:r>
              <a:rPr lang="ar-DZ" sz="2800" dirty="0"/>
              <a:t>ا</a:t>
            </a:r>
            <a:r>
              <a:rPr lang="ar-SA" sz="2800" dirty="0"/>
              <a:t>فها</a:t>
            </a:r>
            <a:r>
              <a:rPr lang="fr-FR" sz="2800" dirty="0"/>
              <a:t> </a:t>
            </a:r>
          </a:p>
          <a:p>
            <a:pPr algn="justLow" rtl="1"/>
            <a:r>
              <a:rPr lang="ar-DZ" sz="2800" dirty="0">
                <a:solidFill>
                  <a:srgbClr val="C00000"/>
                </a:solidFill>
              </a:rPr>
              <a:t>ت</a:t>
            </a:r>
            <a:r>
              <a:rPr lang="ar-SA" sz="2800" dirty="0" err="1">
                <a:solidFill>
                  <a:srgbClr val="C00000"/>
                </a:solidFill>
              </a:rPr>
              <a:t>نظ</a:t>
            </a:r>
            <a:r>
              <a:rPr lang="ar-DZ" sz="2800" dirty="0">
                <a:solidFill>
                  <a:srgbClr val="C00000"/>
                </a:solidFill>
              </a:rPr>
              <a:t>ي</a:t>
            </a:r>
            <a:r>
              <a:rPr lang="ar-SA" sz="2800" dirty="0">
                <a:solidFill>
                  <a:srgbClr val="C00000"/>
                </a:solidFill>
              </a:rPr>
              <a:t>م عملية </a:t>
            </a:r>
            <a:r>
              <a:rPr lang="ar-SA" sz="2800" dirty="0" err="1">
                <a:solidFill>
                  <a:srgbClr val="C00000"/>
                </a:solidFill>
              </a:rPr>
              <a:t>ال</a:t>
            </a:r>
            <a:r>
              <a:rPr lang="ar-DZ" sz="2800" dirty="0">
                <a:solidFill>
                  <a:srgbClr val="C00000"/>
                </a:solidFill>
              </a:rPr>
              <a:t>ا</a:t>
            </a:r>
            <a:r>
              <a:rPr lang="ar-SA" sz="2800" dirty="0">
                <a:solidFill>
                  <a:srgbClr val="C00000"/>
                </a:solidFill>
              </a:rPr>
              <a:t>تل</a:t>
            </a:r>
            <a:r>
              <a:rPr lang="ar-DZ" sz="2800" dirty="0">
                <a:solidFill>
                  <a:srgbClr val="C00000"/>
                </a:solidFill>
              </a:rPr>
              <a:t>ا</a:t>
            </a:r>
            <a:r>
              <a:rPr lang="ar-SA" sz="2800" dirty="0">
                <a:solidFill>
                  <a:srgbClr val="C00000"/>
                </a:solidFill>
              </a:rPr>
              <a:t>ف</a:t>
            </a:r>
            <a:r>
              <a:rPr lang="ar-DZ" sz="2800" dirty="0">
                <a:solidFill>
                  <a:srgbClr val="C00000"/>
                </a:solidFill>
              </a:rPr>
              <a:t>:</a:t>
            </a:r>
          </a:p>
          <a:p>
            <a:pPr algn="justLow" rtl="1">
              <a:buFontTx/>
              <a:buChar char="-"/>
            </a:pPr>
            <a:r>
              <a:rPr lang="ar-SA" sz="2800" dirty="0"/>
              <a:t>يتمتع أعوان الجمارك بحق التخلص من البضائع المقلدة بعد الحصول على</a:t>
            </a:r>
            <a:r>
              <a:rPr lang="ar-DZ" sz="2800" dirty="0"/>
              <a:t> </a:t>
            </a:r>
            <a:r>
              <a:rPr lang="ar-SA" sz="2800" dirty="0"/>
              <a:t>رخصة من رئيس المحكمة </a:t>
            </a:r>
            <a:r>
              <a:rPr lang="ar-SA" sz="2800" dirty="0" err="1"/>
              <a:t>او</a:t>
            </a:r>
            <a:r>
              <a:rPr lang="ar-SA" sz="2800" dirty="0"/>
              <a:t> جهة التحقيق إذا كانت البضاعة محل تحقيق قضائي وهذا حتى</a:t>
            </a:r>
            <a:r>
              <a:rPr lang="ar-DZ" sz="2800" dirty="0"/>
              <a:t> </a:t>
            </a:r>
            <a:r>
              <a:rPr lang="ar-SA" sz="2800" dirty="0"/>
              <a:t>قبل صدور حكم قضائي في الموضوع،</a:t>
            </a:r>
            <a:endParaRPr lang="ar-DZ" sz="2800" dirty="0"/>
          </a:p>
          <a:p>
            <a:pPr algn="justLow" rtl="1">
              <a:buFontTx/>
              <a:buChar char="-"/>
            </a:pPr>
            <a:endParaRPr lang="ar-DZ" sz="2800" dirty="0"/>
          </a:p>
          <a:p>
            <a:pPr lvl="0" algn="justLow" rtl="1" eaLnBrk="0" fontAlgn="base" hangingPunct="0">
              <a:spcBef>
                <a:spcPct val="0"/>
              </a:spcBef>
              <a:spcAft>
                <a:spcPct val="0"/>
              </a:spcAft>
            </a:pPr>
            <a:endParaRPr kumimoji="0" lang="ar-DZ" sz="2800" i="0" u="none" strike="noStrike" cap="none" normalizeH="0" baseline="0" dirty="0">
              <a:ln>
                <a:noFill/>
              </a:ln>
              <a:solidFill>
                <a:schemeClr val="tx1"/>
              </a:solidFill>
              <a:effectLst/>
              <a:latin typeface="Calibri" pitchFamily="34" charset="0"/>
              <a:ea typeface="Calibri" pitchFamily="34" charset="0"/>
              <a:cs typeface="Arial" pitchFamily="34" charset="0"/>
            </a:endParaRPr>
          </a:p>
          <a:p>
            <a:pPr lvl="0" algn="justLow" rtl="1" eaLnBrk="0" fontAlgn="base" hangingPunct="0">
              <a:spcBef>
                <a:spcPct val="0"/>
              </a:spcBef>
              <a:spcAft>
                <a:spcPct val="0"/>
              </a:spcAft>
            </a:pPr>
            <a:endParaRPr lang="ar-DZ" sz="2800" dirty="0">
              <a:latin typeface="Calibri" pitchFamily="34" charset="0"/>
              <a:cs typeface="Arial" pitchFamily="34" charset="0"/>
            </a:endParaRPr>
          </a:p>
          <a:p>
            <a:pPr lvl="0" algn="justLow" rtl="1" eaLnBrk="0" fontAlgn="base" hangingPunct="0">
              <a:spcBef>
                <a:spcPct val="0"/>
              </a:spcBef>
              <a:spcAft>
                <a:spcPct val="0"/>
              </a:spcAft>
            </a:pPr>
            <a:endParaRPr kumimoji="0" lang="ar-DZ" sz="2800" i="0" u="none" strike="noStrike" cap="none" normalizeH="0" baseline="0" dirty="0">
              <a:ln>
                <a:noFill/>
              </a:ln>
              <a:solidFill>
                <a:schemeClr val="tx1"/>
              </a:solidFill>
              <a:effectLst/>
              <a:latin typeface="Calibri" pitchFamily="34" charset="0"/>
              <a:cs typeface="Arial" pitchFamily="34" charset="0"/>
            </a:endParaRPr>
          </a:p>
          <a:p>
            <a:pPr lvl="0" algn="justLow" rtl="1" eaLnBrk="0" fontAlgn="base" hangingPunct="0">
              <a:spcBef>
                <a:spcPct val="0"/>
              </a:spcBef>
              <a:spcAft>
                <a:spcPct val="0"/>
              </a:spcAft>
            </a:pPr>
            <a:endParaRPr lang="ar-DZ" sz="2800" dirty="0">
              <a:latin typeface="Calibri" pitchFamily="34" charset="0"/>
              <a:cs typeface="Arial" pitchFamily="34" charset="0"/>
            </a:endParaRPr>
          </a:p>
          <a:p>
            <a:pPr lvl="0" algn="justLow" rtl="1" eaLnBrk="0" fontAlgn="base" hangingPunct="0">
              <a:spcBef>
                <a:spcPct val="0"/>
              </a:spcBef>
              <a:spcAft>
                <a:spcPct val="0"/>
              </a:spcAft>
            </a:pPr>
            <a:endParaRPr kumimoji="0" lang="ar-DZ" sz="2800" i="0" u="none" strike="noStrike" cap="none" normalizeH="0" baseline="0" dirty="0">
              <a:ln>
                <a:noFill/>
              </a:ln>
              <a:solidFill>
                <a:schemeClr val="tx1"/>
              </a:solidFill>
              <a:effectLst/>
              <a:latin typeface="Calibri" pitchFamily="34" charset="0"/>
              <a:cs typeface="Arial" pitchFamily="34" charset="0"/>
            </a:endParaRPr>
          </a:p>
          <a:p>
            <a:pPr lvl="0" algn="justLow" rtl="1" eaLnBrk="0" fontAlgn="base" hangingPunct="0">
              <a:spcBef>
                <a:spcPct val="0"/>
              </a:spcBef>
              <a:spcAft>
                <a:spcPct val="0"/>
              </a:spcAft>
            </a:pPr>
            <a:endParaRPr kumimoji="0" lang="fr-FR" sz="2800" i="0" u="none" strike="noStrike" cap="none" normalizeH="0" baseline="0" dirty="0">
              <a:ln>
                <a:noFill/>
              </a:ln>
              <a:solidFill>
                <a:schemeClr val="tx1"/>
              </a:solidFill>
              <a:effectLst/>
              <a:latin typeface="Arial" pitchFamily="34" charset="0"/>
              <a:cs typeface="Arial" pitchFamily="34" charset="0"/>
            </a:endParaRPr>
          </a:p>
        </p:txBody>
      </p:sp>
      <p:sp>
        <p:nvSpPr>
          <p:cNvPr id="7" name="Espace réservé du numéro de diapositive 6"/>
          <p:cNvSpPr>
            <a:spLocks noGrp="1"/>
          </p:cNvSpPr>
          <p:nvPr>
            <p:ph type="sldNum" sz="quarter" idx="12"/>
          </p:nvPr>
        </p:nvSpPr>
        <p:spPr/>
        <p:txBody>
          <a:bodyPr/>
          <a:lstStyle/>
          <a:p>
            <a:fld id="{061B799A-5AE2-4A7D-99A1-5EDA2840252F}" type="slidenum">
              <a:rPr lang="fr-FR" smtClean="0"/>
              <a:t>17</a:t>
            </a:fld>
            <a:endParaRPr lang="fr-F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descr="19961569_869529023223181_8174722557275711810_n.png"/>
          <p:cNvPicPr>
            <a:picLocks noChangeAspect="1"/>
          </p:cNvPicPr>
          <p:nvPr/>
        </p:nvPicPr>
        <p:blipFill>
          <a:blip r:embed="rId2" cstate="print">
            <a:clrChange>
              <a:clrFrom>
                <a:srgbClr val="FFFFFF"/>
              </a:clrFrom>
              <a:clrTo>
                <a:srgbClr val="FFFFFF">
                  <a:alpha val="0"/>
                </a:srgbClr>
              </a:clrTo>
            </a:clrChange>
            <a:lum bright="58000"/>
          </a:blip>
          <a:stretch>
            <a:fillRect/>
          </a:stretch>
        </p:blipFill>
        <p:spPr>
          <a:xfrm>
            <a:off x="714348" y="1214423"/>
            <a:ext cx="8072494" cy="5072098"/>
          </a:xfrm>
          <a:prstGeom prst="rect">
            <a:avLst/>
          </a:prstGeom>
          <a:ln>
            <a:noFill/>
          </a:ln>
          <a:effectLst>
            <a:outerShdw blurRad="50800" dist="50800" dir="5400000" sx="99000" sy="99000" algn="ctr" rotWithShape="0">
              <a:schemeClr val="bg1">
                <a:alpha val="0"/>
              </a:schemeClr>
            </a:outerShdw>
          </a:effectLst>
        </p:spPr>
      </p:pic>
      <p:sp>
        <p:nvSpPr>
          <p:cNvPr id="2" name="Rectangle 1"/>
          <p:cNvSpPr/>
          <p:nvPr/>
        </p:nvSpPr>
        <p:spPr>
          <a:xfrm>
            <a:off x="357158" y="1285860"/>
            <a:ext cx="8358246" cy="5262979"/>
          </a:xfrm>
          <a:prstGeom prst="rect">
            <a:avLst/>
          </a:prstGeom>
        </p:spPr>
        <p:txBody>
          <a:bodyPr wrap="square">
            <a:spAutoFit/>
          </a:bodyPr>
          <a:lstStyle/>
          <a:p>
            <a:pPr algn="justLow" rtl="1">
              <a:buFontTx/>
              <a:buChar char="-"/>
            </a:pPr>
            <a:r>
              <a:rPr lang="ar-SA" sz="2800" dirty="0"/>
              <a:t> أي </a:t>
            </a:r>
            <a:r>
              <a:rPr lang="ar-SA" sz="2800" dirty="0" err="1"/>
              <a:t>إتل</a:t>
            </a:r>
            <a:r>
              <a:rPr lang="ar-DZ" sz="2800" dirty="0"/>
              <a:t>ا</a:t>
            </a:r>
            <a:r>
              <a:rPr lang="ar-SA" sz="2800" dirty="0"/>
              <a:t>ف هذه البضائع</a:t>
            </a:r>
            <a:r>
              <a:rPr lang="fr-FR" sz="2800" dirty="0"/>
              <a:t>. </a:t>
            </a:r>
            <a:r>
              <a:rPr lang="ar-SA" sz="2800" dirty="0"/>
              <a:t>بغض النظر عن الفصل في</a:t>
            </a:r>
            <a:r>
              <a:rPr lang="ar-DZ" sz="2800" dirty="0"/>
              <a:t> </a:t>
            </a:r>
            <a:r>
              <a:rPr lang="ar-SA" sz="2800" dirty="0"/>
              <a:t>الدعوى الموضوعية بين مالك الحق الفكري وبين مالك البضاعة المستوردة محل التقليد</a:t>
            </a:r>
            <a:r>
              <a:rPr lang="fr-FR" sz="2800" dirty="0"/>
              <a:t>.</a:t>
            </a:r>
          </a:p>
          <a:p>
            <a:pPr algn="justLow" rtl="1">
              <a:buFontTx/>
              <a:buChar char="-"/>
            </a:pPr>
            <a:r>
              <a:rPr lang="ar-SA" sz="2800" dirty="0"/>
              <a:t>إبقاء عينة من السلع التي تحمل مساس بحقوق الملكية الفكرية من اجل متابعة</a:t>
            </a:r>
            <a:r>
              <a:rPr lang="ar-DZ" sz="2800" dirty="0"/>
              <a:t> </a:t>
            </a:r>
            <a:r>
              <a:rPr lang="ar-SA" sz="2800" dirty="0"/>
              <a:t>المقلدين</a:t>
            </a:r>
            <a:r>
              <a:rPr lang="fr-FR" sz="2800" dirty="0"/>
              <a:t>.</a:t>
            </a:r>
            <a:endParaRPr lang="ar-DZ" sz="2800" dirty="0"/>
          </a:p>
          <a:p>
            <a:pPr algn="justLow" rtl="1"/>
            <a:r>
              <a:rPr lang="fr-FR" sz="2800" dirty="0"/>
              <a:t>3 </a:t>
            </a:r>
            <a:r>
              <a:rPr lang="ar-DZ" sz="2800" dirty="0">
                <a:solidFill>
                  <a:srgbClr val="C00000"/>
                </a:solidFill>
              </a:rPr>
              <a:t>- </a:t>
            </a:r>
            <a:r>
              <a:rPr lang="ar-SA" sz="2800" dirty="0">
                <a:solidFill>
                  <a:srgbClr val="C00000"/>
                </a:solidFill>
              </a:rPr>
              <a:t>وضع البضائع الماسة بالحقوق الفكرية خارج الدوائر التجارية</a:t>
            </a:r>
            <a:r>
              <a:rPr lang="fr-FR" sz="2800" dirty="0">
                <a:solidFill>
                  <a:srgbClr val="C00000"/>
                </a:solidFill>
              </a:rPr>
              <a:t>:</a:t>
            </a:r>
          </a:p>
          <a:p>
            <a:pPr algn="justLow" rtl="1"/>
            <a:r>
              <a:rPr lang="ar-SA" sz="2800" dirty="0"/>
              <a:t>ل</a:t>
            </a:r>
            <a:r>
              <a:rPr lang="ar-DZ" sz="2800" dirty="0"/>
              <a:t>ا </a:t>
            </a:r>
            <a:r>
              <a:rPr lang="ar-SA" sz="2800" dirty="0"/>
              <a:t>يتم </a:t>
            </a:r>
            <a:r>
              <a:rPr lang="ar-SA" sz="2800" dirty="0" err="1"/>
              <a:t>إتل</a:t>
            </a:r>
            <a:r>
              <a:rPr lang="ar-DZ" sz="2800" dirty="0"/>
              <a:t>ا</a:t>
            </a:r>
            <a:r>
              <a:rPr lang="ar-SA" sz="2800" dirty="0"/>
              <a:t>ف البضائع بل يتم استعمالها، ولكن خارج المجال التجاري أي المجال المتعلق بالربح؛ </a:t>
            </a:r>
            <a:r>
              <a:rPr lang="ar-SA" sz="2800" dirty="0" err="1"/>
              <a:t>و</a:t>
            </a:r>
            <a:r>
              <a:rPr lang="ar-SA" sz="2800" dirty="0"/>
              <a:t> في هذه الحالة البضائع التي تجسد الحق الفكري والتي</a:t>
            </a:r>
            <a:r>
              <a:rPr lang="ar-DZ" sz="2800" dirty="0"/>
              <a:t> </a:t>
            </a:r>
            <a:r>
              <a:rPr lang="ar-SA" sz="2800" dirty="0"/>
              <a:t>تكون صالحة </a:t>
            </a:r>
            <a:r>
              <a:rPr lang="ar-SA" sz="2800" dirty="0" err="1"/>
              <a:t>لل</a:t>
            </a:r>
            <a:r>
              <a:rPr lang="ar-DZ" sz="2800" dirty="0"/>
              <a:t>ا</a:t>
            </a:r>
            <a:r>
              <a:rPr lang="ar-SA" sz="2800" dirty="0" err="1"/>
              <a:t>ستعمال</a:t>
            </a:r>
            <a:r>
              <a:rPr lang="ar-SA" sz="2800" dirty="0"/>
              <a:t> يعاد استغل</a:t>
            </a:r>
            <a:r>
              <a:rPr lang="ar-DZ" sz="2800" dirty="0"/>
              <a:t>ا</a:t>
            </a:r>
            <a:r>
              <a:rPr lang="ar-SA" sz="2800" dirty="0"/>
              <a:t>لها بطريقة غير مربحة، بتقديمها كتبرعات مثل أحذية دمى </a:t>
            </a:r>
            <a:r>
              <a:rPr lang="ar-SA" sz="2800" dirty="0" err="1"/>
              <a:t>لل</a:t>
            </a:r>
            <a:r>
              <a:rPr lang="ar-DZ" sz="2800" dirty="0"/>
              <a:t>ا</a:t>
            </a:r>
            <a:r>
              <a:rPr lang="ar-SA" sz="2800" dirty="0" err="1"/>
              <a:t>طفال</a:t>
            </a:r>
            <a:r>
              <a:rPr lang="ar-DZ" sz="2800" dirty="0"/>
              <a:t>،</a:t>
            </a:r>
            <a:r>
              <a:rPr lang="ar-SA" sz="2800" dirty="0"/>
              <a:t>ألبسة ، أفرشة </a:t>
            </a:r>
            <a:r>
              <a:rPr lang="ar-SA" sz="2800" dirty="0" err="1"/>
              <a:t>و</a:t>
            </a:r>
            <a:r>
              <a:rPr lang="ar-SA" sz="2800" dirty="0"/>
              <a:t> ل</a:t>
            </a:r>
            <a:r>
              <a:rPr lang="ar-DZ" sz="2800" dirty="0"/>
              <a:t>ا</a:t>
            </a:r>
            <a:r>
              <a:rPr lang="ar-SA" sz="2800" dirty="0"/>
              <a:t> يمكن المساس بحق صاحب الحق الفكري</a:t>
            </a:r>
            <a:r>
              <a:rPr lang="fr-FR" sz="2800" dirty="0"/>
              <a:t>.</a:t>
            </a:r>
          </a:p>
          <a:p>
            <a:pPr algn="justLow" rtl="1"/>
            <a:endParaRPr lang="ar-DZ" sz="2800" dirty="0"/>
          </a:p>
        </p:txBody>
      </p:sp>
      <p:sp>
        <p:nvSpPr>
          <p:cNvPr id="7" name="Espace réservé du numéro de diapositive 6"/>
          <p:cNvSpPr>
            <a:spLocks noGrp="1"/>
          </p:cNvSpPr>
          <p:nvPr>
            <p:ph type="sldNum" sz="quarter" idx="12"/>
          </p:nvPr>
        </p:nvSpPr>
        <p:spPr/>
        <p:txBody>
          <a:bodyPr/>
          <a:lstStyle/>
          <a:p>
            <a:fld id="{061B799A-5AE2-4A7D-99A1-5EDA2840252F}" type="slidenum">
              <a:rPr lang="fr-FR" smtClean="0"/>
              <a:t>18</a:t>
            </a:fld>
            <a:endParaRPr lang="fr-F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descr="19961569_869529023223181_8174722557275711810_n.png"/>
          <p:cNvPicPr>
            <a:picLocks noChangeAspect="1"/>
          </p:cNvPicPr>
          <p:nvPr/>
        </p:nvPicPr>
        <p:blipFill>
          <a:blip r:embed="rId2" cstate="print">
            <a:clrChange>
              <a:clrFrom>
                <a:srgbClr val="FFFFFF"/>
              </a:clrFrom>
              <a:clrTo>
                <a:srgbClr val="FFFFFF">
                  <a:alpha val="0"/>
                </a:srgbClr>
              </a:clrTo>
            </a:clrChange>
            <a:lum bright="58000"/>
          </a:blip>
          <a:stretch>
            <a:fillRect/>
          </a:stretch>
        </p:blipFill>
        <p:spPr>
          <a:xfrm>
            <a:off x="714348" y="1214423"/>
            <a:ext cx="8072494" cy="5072098"/>
          </a:xfrm>
          <a:prstGeom prst="rect">
            <a:avLst/>
          </a:prstGeom>
          <a:ln>
            <a:noFill/>
          </a:ln>
          <a:effectLst>
            <a:outerShdw blurRad="50800" dist="50800" dir="5400000" sx="99000" sy="99000" algn="ctr" rotWithShape="0">
              <a:schemeClr val="bg1">
                <a:alpha val="0"/>
              </a:schemeClr>
            </a:outerShdw>
          </a:effectLst>
        </p:spPr>
      </p:pic>
      <p:sp>
        <p:nvSpPr>
          <p:cNvPr id="32769" name="Rectangle 1"/>
          <p:cNvSpPr>
            <a:spLocks noChangeArrowheads="1"/>
          </p:cNvSpPr>
          <p:nvPr/>
        </p:nvSpPr>
        <p:spPr bwMode="auto">
          <a:xfrm>
            <a:off x="285720" y="214290"/>
            <a:ext cx="8501122" cy="48320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2000" b="1" i="0" u="none" strike="noStrike" cap="none" normalizeH="0" baseline="0" dirty="0">
                <a:ln>
                  <a:noFill/>
                </a:ln>
                <a:solidFill>
                  <a:srgbClr val="C00000"/>
                </a:solidFill>
                <a:effectLst/>
                <a:latin typeface="Calibri" pitchFamily="34" charset="0"/>
                <a:ea typeface="Calibri" pitchFamily="34" charset="0"/>
                <a:cs typeface="Arial" pitchFamily="34" charset="0"/>
              </a:rPr>
              <a:t>4</a:t>
            </a:r>
            <a:r>
              <a:rPr kumimoji="0" lang="ar-DZ" sz="2800" i="0" u="none" strike="noStrike" cap="none" normalizeH="0" baseline="0" dirty="0">
                <a:ln>
                  <a:noFill/>
                </a:ln>
                <a:solidFill>
                  <a:srgbClr val="C00000"/>
                </a:solidFill>
                <a:effectLst/>
                <a:latin typeface="Calibri" pitchFamily="34" charset="0"/>
                <a:ea typeface="Calibri" pitchFamily="34" charset="0"/>
                <a:cs typeface="Arial" pitchFamily="34" charset="0"/>
              </a:rPr>
              <a:t>- </a:t>
            </a:r>
            <a:r>
              <a:rPr kumimoji="0" lang="ar-SA" sz="2800" i="0" u="none" strike="noStrike" cap="none" normalizeH="0" baseline="0" dirty="0">
                <a:ln>
                  <a:noFill/>
                </a:ln>
                <a:solidFill>
                  <a:srgbClr val="C00000"/>
                </a:solidFill>
                <a:effectLst/>
                <a:latin typeface="Calibri" pitchFamily="34" charset="0"/>
                <a:ea typeface="Calibri" pitchFamily="34" charset="0"/>
                <a:cs typeface="Arial" pitchFamily="34" charset="0"/>
              </a:rPr>
              <a:t>الحرمان الفعلي من </a:t>
            </a:r>
            <a:r>
              <a:rPr kumimoji="0" lang="ar-SA" sz="2800" i="0" u="none" strike="noStrike" cap="none" normalizeH="0" baseline="0" dirty="0" err="1">
                <a:ln>
                  <a:noFill/>
                </a:ln>
                <a:solidFill>
                  <a:srgbClr val="C00000"/>
                </a:solidFill>
                <a:effectLst/>
                <a:latin typeface="Calibri" pitchFamily="34" charset="0"/>
                <a:ea typeface="Calibri" pitchFamily="34" charset="0"/>
                <a:cs typeface="Arial" pitchFamily="34" charset="0"/>
              </a:rPr>
              <a:t>ال</a:t>
            </a:r>
            <a:r>
              <a:rPr kumimoji="0" lang="ar-DZ" sz="2800" i="0" u="none" strike="noStrike" cap="none" normalizeH="0" baseline="0" dirty="0">
                <a:ln>
                  <a:noFill/>
                </a:ln>
                <a:solidFill>
                  <a:srgbClr val="C00000"/>
                </a:solidFill>
                <a:effectLst/>
                <a:latin typeface="Calibri" pitchFamily="34" charset="0"/>
                <a:ea typeface="Calibri" pitchFamily="34" charset="0"/>
                <a:cs typeface="Arial" pitchFamily="34" charset="0"/>
              </a:rPr>
              <a:t>ا</a:t>
            </a:r>
            <a:r>
              <a:rPr kumimoji="0" lang="ar-SA" sz="2800" i="0" u="none" strike="noStrike" cap="none" normalizeH="0" baseline="0" dirty="0" err="1">
                <a:ln>
                  <a:noFill/>
                </a:ln>
                <a:solidFill>
                  <a:srgbClr val="C00000"/>
                </a:solidFill>
                <a:effectLst/>
                <a:latin typeface="Calibri" pitchFamily="34" charset="0"/>
                <a:ea typeface="Calibri" pitchFamily="34" charset="0"/>
                <a:cs typeface="Arial" pitchFamily="34" charset="0"/>
              </a:rPr>
              <a:t>ستفادة</a:t>
            </a:r>
            <a:r>
              <a:rPr kumimoji="0" lang="ar-SA" sz="2800" i="0" u="none" strike="noStrike" cap="none" normalizeH="0" baseline="0" dirty="0">
                <a:ln>
                  <a:noFill/>
                </a:ln>
                <a:solidFill>
                  <a:srgbClr val="C00000"/>
                </a:solidFill>
                <a:effectLst/>
                <a:latin typeface="Calibri" pitchFamily="34" charset="0"/>
                <a:ea typeface="Calibri" pitchFamily="34" charset="0"/>
                <a:cs typeface="Arial" pitchFamily="34" charset="0"/>
              </a:rPr>
              <a:t> </a:t>
            </a:r>
            <a:r>
              <a:rPr kumimoji="0" lang="ar-SA" sz="2800" i="0" u="none" strike="noStrike" cap="none" normalizeH="0" baseline="0" dirty="0" err="1">
                <a:ln>
                  <a:noFill/>
                </a:ln>
                <a:solidFill>
                  <a:srgbClr val="C00000"/>
                </a:solidFill>
                <a:effectLst/>
                <a:latin typeface="Calibri" pitchFamily="34" charset="0"/>
                <a:ea typeface="Calibri" pitchFamily="34" charset="0"/>
                <a:cs typeface="Arial" pitchFamily="34" charset="0"/>
              </a:rPr>
              <a:t>ال</a:t>
            </a:r>
            <a:r>
              <a:rPr kumimoji="0" lang="ar-DZ" sz="2800" i="0" u="none" strike="noStrike" cap="none" normalizeH="0" baseline="0" dirty="0">
                <a:ln>
                  <a:noFill/>
                </a:ln>
                <a:solidFill>
                  <a:srgbClr val="C00000"/>
                </a:solidFill>
                <a:effectLst/>
                <a:latin typeface="Calibri" pitchFamily="34" charset="0"/>
                <a:ea typeface="Calibri" pitchFamily="34" charset="0"/>
                <a:cs typeface="Arial" pitchFamily="34" charset="0"/>
              </a:rPr>
              <a:t>ا</a:t>
            </a:r>
            <a:r>
              <a:rPr kumimoji="0" lang="ar-SA" sz="2800" i="0" u="none" strike="noStrike" cap="none" normalizeH="0" baseline="0" dirty="0" err="1">
                <a:ln>
                  <a:noFill/>
                </a:ln>
                <a:solidFill>
                  <a:srgbClr val="C00000"/>
                </a:solidFill>
                <a:effectLst/>
                <a:latin typeface="Calibri" pitchFamily="34" charset="0"/>
                <a:ea typeface="Calibri" pitchFamily="34" charset="0"/>
                <a:cs typeface="Arial" pitchFamily="34" charset="0"/>
              </a:rPr>
              <a:t>قت</a:t>
            </a:r>
            <a:r>
              <a:rPr kumimoji="0" lang="ar-DZ" sz="2800" i="0" u="none" strike="noStrike" cap="none" normalizeH="0" baseline="0" dirty="0">
                <a:ln>
                  <a:noFill/>
                </a:ln>
                <a:solidFill>
                  <a:srgbClr val="C00000"/>
                </a:solidFill>
                <a:effectLst/>
                <a:latin typeface="Calibri" pitchFamily="34" charset="0"/>
                <a:ea typeface="Calibri" pitchFamily="34" charset="0"/>
                <a:cs typeface="Arial" pitchFamily="34" charset="0"/>
              </a:rPr>
              <a:t>صاد</a:t>
            </a:r>
            <a:r>
              <a:rPr kumimoji="0" lang="ar-SA" sz="2800" i="0" u="none" strike="noStrike" cap="none" normalizeH="0" baseline="0" dirty="0" err="1">
                <a:ln>
                  <a:noFill/>
                </a:ln>
                <a:solidFill>
                  <a:srgbClr val="C00000"/>
                </a:solidFill>
                <a:effectLst/>
                <a:latin typeface="Calibri" pitchFamily="34" charset="0"/>
                <a:ea typeface="Calibri" pitchFamily="34" charset="0"/>
                <a:cs typeface="Arial" pitchFamily="34" charset="0"/>
              </a:rPr>
              <a:t>ية</a:t>
            </a:r>
            <a:r>
              <a:rPr kumimoji="0" lang="fr-FR" sz="2800" i="0" u="none" strike="noStrike" cap="none" normalizeH="0" baseline="0" dirty="0">
                <a:ln>
                  <a:noFill/>
                </a:ln>
                <a:solidFill>
                  <a:srgbClr val="C00000"/>
                </a:solidFill>
                <a:effectLst/>
                <a:latin typeface="Calibri" pitchFamily="34" charset="0"/>
                <a:ea typeface="Calibri" pitchFamily="34" charset="0"/>
                <a:cs typeface="Arial" pitchFamily="34" charset="0"/>
              </a:rPr>
              <a:t> </a:t>
            </a:r>
            <a:r>
              <a:rPr kumimoji="0" lang="fr-FR" sz="2800" i="0" u="none" strike="noStrike" cap="none" normalizeH="0" baseline="0" dirty="0">
                <a:ln>
                  <a:noFill/>
                </a:ln>
                <a:solidFill>
                  <a:schemeClr val="tx1"/>
                </a:solidFill>
                <a:effectLst/>
                <a:latin typeface="Calibri" pitchFamily="34" charset="0"/>
                <a:ea typeface="Calibri" pitchFamily="34" charset="0"/>
                <a:cs typeface="Arial" pitchFamily="34" charset="0"/>
              </a:rPr>
              <a:t>:</a:t>
            </a:r>
            <a:endParaRPr kumimoji="0" lang="fr-FR" sz="2800" i="0" u="none" strike="noStrike" cap="none" normalizeH="0" baseline="0" dirty="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نصت المادة</a:t>
            </a:r>
            <a:r>
              <a:rPr kumimoji="0" lang="fr-FR" sz="2800" i="0" u="none" strike="noStrike" cap="none" normalizeH="0" baseline="0" dirty="0">
                <a:ln>
                  <a:noFill/>
                </a:ln>
                <a:solidFill>
                  <a:schemeClr val="tx1"/>
                </a:solidFill>
                <a:effectLst/>
                <a:latin typeface="Calibri" pitchFamily="34" charset="0"/>
                <a:ea typeface="Calibri" pitchFamily="34" charset="0"/>
                <a:cs typeface="Arial" pitchFamily="34" charset="0"/>
              </a:rPr>
              <a:t> 14 </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فقرة</a:t>
            </a:r>
            <a:r>
              <a:rPr kumimoji="0" lang="fr-FR" sz="2800" i="0" u="none" strike="noStrike" cap="none" normalizeH="0" baseline="0" dirty="0">
                <a:ln>
                  <a:noFill/>
                </a:ln>
                <a:solidFill>
                  <a:schemeClr val="tx1"/>
                </a:solidFill>
                <a:effectLst/>
                <a:latin typeface="Calibri" pitchFamily="34" charset="0"/>
                <a:ea typeface="Calibri" pitchFamily="34" charset="0"/>
                <a:cs typeface="Arial" pitchFamily="34" charset="0"/>
              </a:rPr>
              <a:t> 2 </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من </a:t>
            </a:r>
            <a:r>
              <a:rPr kumimoji="0" lang="ar-DZ" sz="2800" i="0" u="none" strike="noStrike" cap="none" normalizeH="0" baseline="0" dirty="0">
                <a:ln>
                  <a:noFill/>
                </a:ln>
                <a:solidFill>
                  <a:schemeClr val="tx1"/>
                </a:solidFill>
                <a:effectLst/>
                <a:latin typeface="Calibri" pitchFamily="34" charset="0"/>
                <a:ea typeface="Calibri" pitchFamily="34" charset="0"/>
                <a:cs typeface="Arial" pitchFamily="34" charset="0"/>
              </a:rPr>
              <a:t>قرار </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وزير المالية على اتخاذ أي تدبير آخر تجاه البضائع المقلدة</a:t>
            </a:r>
            <a:r>
              <a:rPr kumimoji="0" lang="ar-DZ" sz="2800" i="0" u="none" strike="noStrike" cap="none" normalizeH="0" baseline="0" dirty="0">
                <a:ln>
                  <a:noFill/>
                </a:ln>
                <a:solidFill>
                  <a:schemeClr val="tx1"/>
                </a:solidFill>
                <a:effectLst/>
                <a:latin typeface="Calibri" pitchFamily="34" charset="0"/>
                <a:ea typeface="Calibri" pitchFamily="34" charset="0"/>
                <a:cs typeface="Arial" pitchFamily="34" charset="0"/>
              </a:rPr>
              <a:t> </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بهدف الحرمان الفعلي </a:t>
            </a:r>
            <a:r>
              <a:rPr kumimoji="0" lang="ar-SA" sz="2800" i="0" u="none" strike="noStrike" cap="none" normalizeH="0" baseline="0" dirty="0" err="1">
                <a:ln>
                  <a:noFill/>
                </a:ln>
                <a:solidFill>
                  <a:schemeClr val="tx1"/>
                </a:solidFill>
                <a:effectLst/>
                <a:latin typeface="Calibri" pitchFamily="34" charset="0"/>
                <a:ea typeface="Calibri" pitchFamily="34" charset="0"/>
                <a:cs typeface="Arial" pitchFamily="34" charset="0"/>
              </a:rPr>
              <a:t>لل</a:t>
            </a:r>
            <a:r>
              <a:rPr kumimoji="0" lang="ar-DZ" sz="2800" i="0" u="none" strike="noStrike" cap="none" normalizeH="0" baseline="0" dirty="0">
                <a:ln>
                  <a:noFill/>
                </a:ln>
                <a:solidFill>
                  <a:schemeClr val="tx1"/>
                </a:solidFill>
                <a:effectLst/>
                <a:latin typeface="Calibri" pitchFamily="34" charset="0"/>
                <a:ea typeface="Calibri" pitchFamily="34" charset="0"/>
                <a:cs typeface="Arial" pitchFamily="34" charset="0"/>
              </a:rPr>
              <a:t>ا</a:t>
            </a:r>
            <a:r>
              <a:rPr kumimoji="0" lang="ar-SA" sz="2800" i="0" u="none" strike="noStrike" cap="none" normalizeH="0" baseline="0" dirty="0" err="1">
                <a:ln>
                  <a:noFill/>
                </a:ln>
                <a:solidFill>
                  <a:schemeClr val="tx1"/>
                </a:solidFill>
                <a:effectLst/>
                <a:latin typeface="Calibri" pitchFamily="34" charset="0"/>
                <a:ea typeface="Calibri" pitchFamily="34" charset="0"/>
                <a:cs typeface="Arial" pitchFamily="34" charset="0"/>
              </a:rPr>
              <a:t>شخاص</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 المعنيين بال</a:t>
            </a:r>
            <a:r>
              <a:rPr kumimoji="0" lang="ar-DZ" sz="2800" i="0" u="none" strike="noStrike" cap="none" normalizeH="0" baseline="0" dirty="0">
                <a:ln>
                  <a:noFill/>
                </a:ln>
                <a:solidFill>
                  <a:schemeClr val="tx1"/>
                </a:solidFill>
                <a:effectLst/>
                <a:latin typeface="Calibri" pitchFamily="34" charset="0"/>
                <a:ea typeface="Calibri" pitchFamily="34" charset="0"/>
                <a:cs typeface="Arial" pitchFamily="34" charset="0"/>
              </a:rPr>
              <a:t>ا</a:t>
            </a:r>
            <a:r>
              <a:rPr kumimoji="0" lang="ar-SA" sz="2800" i="0" u="none" strike="noStrike" cap="none" normalizeH="0" baseline="0" dirty="0" err="1">
                <a:ln>
                  <a:noFill/>
                </a:ln>
                <a:solidFill>
                  <a:schemeClr val="tx1"/>
                </a:solidFill>
                <a:effectLst/>
                <a:latin typeface="Calibri" pitchFamily="34" charset="0"/>
                <a:ea typeface="Calibri" pitchFamily="34" charset="0"/>
                <a:cs typeface="Arial" pitchFamily="34" charset="0"/>
              </a:rPr>
              <a:t>ستفادة</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 </a:t>
            </a:r>
            <a:r>
              <a:rPr kumimoji="0" lang="ar-SA" sz="2800" i="0" u="none" strike="noStrike" cap="none" normalizeH="0" baseline="0" dirty="0" err="1">
                <a:ln>
                  <a:noFill/>
                </a:ln>
                <a:solidFill>
                  <a:schemeClr val="tx1"/>
                </a:solidFill>
                <a:effectLst/>
                <a:latin typeface="Calibri" pitchFamily="34" charset="0"/>
                <a:ea typeface="Calibri" pitchFamily="34" charset="0"/>
                <a:cs typeface="Arial" pitchFamily="34" charset="0"/>
              </a:rPr>
              <a:t>ال</a:t>
            </a:r>
            <a:r>
              <a:rPr kumimoji="0" lang="ar-DZ" sz="2800" i="0" u="none" strike="noStrike" cap="none" normalizeH="0" baseline="0" dirty="0">
                <a:ln>
                  <a:noFill/>
                </a:ln>
                <a:solidFill>
                  <a:schemeClr val="tx1"/>
                </a:solidFill>
                <a:effectLst/>
                <a:latin typeface="Calibri" pitchFamily="34" charset="0"/>
                <a:ea typeface="Calibri" pitchFamily="34" charset="0"/>
                <a:cs typeface="Arial" pitchFamily="34" charset="0"/>
              </a:rPr>
              <a:t>ا</a:t>
            </a:r>
            <a:r>
              <a:rPr kumimoji="0" lang="ar-SA" sz="2800" i="0" u="none" strike="noStrike" cap="none" normalizeH="0" baseline="0" dirty="0" err="1">
                <a:ln>
                  <a:noFill/>
                </a:ln>
                <a:solidFill>
                  <a:schemeClr val="tx1"/>
                </a:solidFill>
                <a:effectLst/>
                <a:latin typeface="Calibri" pitchFamily="34" charset="0"/>
                <a:ea typeface="Calibri" pitchFamily="34" charset="0"/>
                <a:cs typeface="Arial" pitchFamily="34" charset="0"/>
              </a:rPr>
              <a:t>قتصادية</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 من العملية ، فمثل</a:t>
            </a:r>
            <a:r>
              <a:rPr kumimoji="0" lang="ar-DZ" sz="2800" i="0" u="none" strike="noStrike" cap="none" normalizeH="0" baseline="0" dirty="0">
                <a:ln>
                  <a:noFill/>
                </a:ln>
                <a:solidFill>
                  <a:schemeClr val="tx1"/>
                </a:solidFill>
                <a:effectLst/>
                <a:latin typeface="Calibri" pitchFamily="34" charset="0"/>
                <a:ea typeface="Calibri" pitchFamily="34" charset="0"/>
                <a:cs typeface="Arial" pitchFamily="34" charset="0"/>
              </a:rPr>
              <a:t>ا</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 ل</a:t>
            </a:r>
            <a:r>
              <a:rPr kumimoji="0" lang="ar-DZ" sz="2800" i="0" u="none" strike="noStrike" cap="none" normalizeH="0" baseline="0" dirty="0">
                <a:ln>
                  <a:noFill/>
                </a:ln>
                <a:solidFill>
                  <a:schemeClr val="tx1"/>
                </a:solidFill>
                <a:effectLst/>
                <a:latin typeface="Calibri" pitchFamily="34" charset="0"/>
                <a:ea typeface="Calibri" pitchFamily="34" charset="0"/>
                <a:cs typeface="Arial" pitchFamily="34" charset="0"/>
              </a:rPr>
              <a:t>ا</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 يمكن للمستورد</a:t>
            </a:r>
            <a:r>
              <a:rPr kumimoji="0" lang="ar-DZ" sz="2800" i="0" u="none" strike="noStrike" cap="none" normalizeH="0" baseline="0" dirty="0">
                <a:ln>
                  <a:noFill/>
                </a:ln>
                <a:solidFill>
                  <a:schemeClr val="tx1"/>
                </a:solidFill>
                <a:effectLst/>
                <a:latin typeface="Calibri" pitchFamily="34" charset="0"/>
                <a:ea typeface="Calibri" pitchFamily="34" charset="0"/>
                <a:cs typeface="Arial" pitchFamily="34" charset="0"/>
              </a:rPr>
              <a:t> </a:t>
            </a:r>
            <a:r>
              <a:rPr kumimoji="0" lang="ar-SA" sz="2800" i="0" u="none" strike="noStrike" cap="none" normalizeH="0" baseline="0" dirty="0" err="1">
                <a:ln>
                  <a:noFill/>
                </a:ln>
                <a:solidFill>
                  <a:schemeClr val="tx1"/>
                </a:solidFill>
                <a:effectLst/>
                <a:latin typeface="Calibri" pitchFamily="34" charset="0"/>
                <a:ea typeface="Calibri" pitchFamily="34" charset="0"/>
                <a:cs typeface="Arial" pitchFamily="34" charset="0"/>
              </a:rPr>
              <a:t>او</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 الموجهة إليه البضائع من </a:t>
            </a:r>
            <a:r>
              <a:rPr kumimoji="0" lang="ar-SA" sz="2800" i="0" u="none" strike="noStrike" cap="none" normalizeH="0" baseline="0" dirty="0" err="1">
                <a:ln>
                  <a:noFill/>
                </a:ln>
                <a:solidFill>
                  <a:schemeClr val="tx1"/>
                </a:solidFill>
                <a:effectLst/>
                <a:latin typeface="Calibri" pitchFamily="34" charset="0"/>
                <a:ea typeface="Calibri" pitchFamily="34" charset="0"/>
                <a:cs typeface="Arial" pitchFamily="34" charset="0"/>
              </a:rPr>
              <a:t>ال</a:t>
            </a:r>
            <a:r>
              <a:rPr kumimoji="0" lang="ar-DZ" sz="2800" i="0" u="none" strike="noStrike" cap="none" normalizeH="0" baseline="0" dirty="0">
                <a:ln>
                  <a:noFill/>
                </a:ln>
                <a:solidFill>
                  <a:schemeClr val="tx1"/>
                </a:solidFill>
                <a:effectLst/>
                <a:latin typeface="Calibri" pitchFamily="34" charset="0"/>
                <a:ea typeface="Calibri" pitchFamily="34" charset="0"/>
                <a:cs typeface="Arial" pitchFamily="34" charset="0"/>
              </a:rPr>
              <a:t>ا</a:t>
            </a:r>
            <a:r>
              <a:rPr kumimoji="0" lang="ar-SA" sz="2800" i="0" u="none" strike="noStrike" cap="none" normalizeH="0" baseline="0" dirty="0" err="1">
                <a:ln>
                  <a:noFill/>
                </a:ln>
                <a:solidFill>
                  <a:schemeClr val="tx1"/>
                </a:solidFill>
                <a:effectLst/>
                <a:latin typeface="Calibri" pitchFamily="34" charset="0"/>
                <a:ea typeface="Calibri" pitchFamily="34" charset="0"/>
                <a:cs typeface="Arial" pitchFamily="34" charset="0"/>
              </a:rPr>
              <a:t>ستفادة</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 </a:t>
            </a:r>
            <a:r>
              <a:rPr kumimoji="0" lang="ar-SA" sz="2800" i="0" u="none" strike="noStrike" cap="none" normalizeH="0" baseline="0" dirty="0" err="1">
                <a:ln>
                  <a:noFill/>
                </a:ln>
                <a:solidFill>
                  <a:schemeClr val="tx1"/>
                </a:solidFill>
                <a:effectLst/>
                <a:latin typeface="Calibri" pitchFamily="34" charset="0"/>
                <a:ea typeface="Calibri" pitchFamily="34" charset="0"/>
                <a:cs typeface="Arial" pitchFamily="34" charset="0"/>
              </a:rPr>
              <a:t>ال</a:t>
            </a:r>
            <a:r>
              <a:rPr kumimoji="0" lang="ar-DZ" sz="2800" i="0" u="none" strike="noStrike" cap="none" normalizeH="0" baseline="0" dirty="0">
                <a:ln>
                  <a:noFill/>
                </a:ln>
                <a:solidFill>
                  <a:schemeClr val="tx1"/>
                </a:solidFill>
                <a:effectLst/>
                <a:latin typeface="Calibri" pitchFamily="34" charset="0"/>
                <a:ea typeface="Calibri" pitchFamily="34" charset="0"/>
                <a:cs typeface="Arial" pitchFamily="34" charset="0"/>
              </a:rPr>
              <a:t>ا</a:t>
            </a:r>
            <a:r>
              <a:rPr kumimoji="0" lang="ar-SA" sz="2800" i="0" u="none" strike="noStrike" cap="none" normalizeH="0" baseline="0" dirty="0" err="1">
                <a:ln>
                  <a:noFill/>
                </a:ln>
                <a:solidFill>
                  <a:schemeClr val="tx1"/>
                </a:solidFill>
                <a:effectLst/>
                <a:latin typeface="Calibri" pitchFamily="34" charset="0"/>
                <a:ea typeface="Calibri" pitchFamily="34" charset="0"/>
                <a:cs typeface="Arial" pitchFamily="34" charset="0"/>
              </a:rPr>
              <a:t>قتصادية</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 حتى لو بيعت هذه السلع </a:t>
            </a:r>
            <a:r>
              <a:rPr kumimoji="0" lang="ar-DZ" sz="2800" i="0" u="none" strike="noStrike" cap="none" normalizeH="0" baseline="0" dirty="0">
                <a:ln>
                  <a:noFill/>
                </a:ln>
                <a:solidFill>
                  <a:schemeClr val="tx1"/>
                </a:solidFill>
                <a:effectLst/>
                <a:latin typeface="Calibri" pitchFamily="34" charset="0"/>
                <a:ea typeface="Calibri" pitchFamily="34" charset="0"/>
                <a:cs typeface="Arial" pitchFamily="34" charset="0"/>
              </a:rPr>
              <a:t>بالمزاد </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العلني </a:t>
            </a:r>
            <a:r>
              <a:rPr kumimoji="0" lang="ar-SA" sz="2800" i="0" u="none" strike="noStrike" cap="none" normalizeH="0" baseline="0" dirty="0" err="1">
                <a:ln>
                  <a:noFill/>
                </a:ln>
                <a:solidFill>
                  <a:schemeClr val="tx1"/>
                </a:solidFill>
                <a:effectLst/>
                <a:latin typeface="Calibri" pitchFamily="34" charset="0"/>
                <a:ea typeface="Calibri" pitchFamily="34" charset="0"/>
                <a:cs typeface="Arial" pitchFamily="34" charset="0"/>
              </a:rPr>
              <a:t>او</a:t>
            </a:r>
            <a:r>
              <a:rPr kumimoji="0" lang="ar-DZ" sz="2800" i="0" u="none" strike="noStrike" cap="none" normalizeH="0" baseline="0" dirty="0">
                <a:ln>
                  <a:noFill/>
                </a:ln>
                <a:solidFill>
                  <a:schemeClr val="tx1"/>
                </a:solidFill>
                <a:effectLst/>
                <a:latin typeface="Calibri" pitchFamily="34" charset="0"/>
                <a:ea typeface="Calibri" pitchFamily="34" charset="0"/>
                <a:cs typeface="Arial" pitchFamily="34" charset="0"/>
              </a:rPr>
              <a:t> </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بالت</a:t>
            </a:r>
            <a:r>
              <a:rPr kumimoji="0" lang="ar-DZ" sz="2800" i="0" u="none" strike="noStrike" cap="none" normalizeH="0" baseline="0" dirty="0">
                <a:ln>
                  <a:noFill/>
                </a:ln>
                <a:solidFill>
                  <a:schemeClr val="tx1"/>
                </a:solidFill>
                <a:effectLst/>
                <a:latin typeface="Calibri" pitchFamily="34" charset="0"/>
                <a:ea typeface="Calibri" pitchFamily="34" charset="0"/>
                <a:cs typeface="Arial" pitchFamily="34" charset="0"/>
              </a:rPr>
              <a:t>راضي</a:t>
            </a:r>
            <a:r>
              <a:rPr kumimoji="0" lang="fr-FR" sz="2800" i="0" u="none" strike="noStrike" cap="none" normalizeH="0" baseline="0" dirty="0">
                <a:ln>
                  <a:noFill/>
                </a:ln>
                <a:solidFill>
                  <a:schemeClr val="tx1"/>
                </a:solidFill>
                <a:effectLst/>
                <a:latin typeface="Calibri" pitchFamily="34" charset="0"/>
                <a:ea typeface="Calibri" pitchFamily="34" charset="0"/>
                <a:cs typeface="Arial" pitchFamily="34" charset="0"/>
              </a:rPr>
              <a:t>. </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بمعنى أن إدارة الجمارك تتمتع بسلطة اتخاذ أي </a:t>
            </a:r>
            <a:r>
              <a:rPr kumimoji="0" lang="ar-SA" sz="2800" i="0" u="none" strike="noStrike" cap="none" normalizeH="0" baseline="0" dirty="0" err="1">
                <a:ln>
                  <a:noFill/>
                </a:ln>
                <a:solidFill>
                  <a:schemeClr val="tx1"/>
                </a:solidFill>
                <a:effectLst/>
                <a:latin typeface="Calibri" pitchFamily="34" charset="0"/>
                <a:ea typeface="Calibri" pitchFamily="34" charset="0"/>
                <a:cs typeface="Arial" pitchFamily="34" charset="0"/>
              </a:rPr>
              <a:t>تد</a:t>
            </a:r>
            <a:r>
              <a:rPr kumimoji="0" lang="ar-DZ" sz="2800" i="0" u="none" strike="noStrike" cap="none" normalizeH="0" baseline="0" dirty="0">
                <a:ln>
                  <a:noFill/>
                </a:ln>
                <a:solidFill>
                  <a:schemeClr val="tx1"/>
                </a:solidFill>
                <a:effectLst/>
                <a:latin typeface="Calibri" pitchFamily="34" charset="0"/>
                <a:ea typeface="Calibri" pitchFamily="34" charset="0"/>
                <a:cs typeface="Arial" pitchFamily="34" charset="0"/>
              </a:rPr>
              <a:t>ا</a:t>
            </a:r>
            <a:r>
              <a:rPr kumimoji="0" lang="ar-SA" sz="2800" i="0" u="none" strike="noStrike" cap="none" normalizeH="0" baseline="0" dirty="0" err="1">
                <a:ln>
                  <a:noFill/>
                </a:ln>
                <a:solidFill>
                  <a:schemeClr val="tx1"/>
                </a:solidFill>
                <a:effectLst/>
                <a:latin typeface="Calibri" pitchFamily="34" charset="0"/>
                <a:ea typeface="Calibri" pitchFamily="34" charset="0"/>
                <a:cs typeface="Arial" pitchFamily="34" charset="0"/>
              </a:rPr>
              <a:t>بير</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 أو </a:t>
            </a:r>
            <a:r>
              <a:rPr kumimoji="0" lang="ar-DZ" sz="2800" i="0" u="none" strike="noStrike" cap="none" normalizeH="0" baseline="0" dirty="0" err="1">
                <a:ln>
                  <a:noFill/>
                </a:ln>
                <a:solidFill>
                  <a:schemeClr val="tx1"/>
                </a:solidFill>
                <a:effectLst/>
                <a:latin typeface="Calibri" pitchFamily="34" charset="0"/>
                <a:ea typeface="Calibri" pitchFamily="34" charset="0"/>
                <a:cs typeface="Arial" pitchFamily="34" charset="0"/>
              </a:rPr>
              <a:t>اجراء</a:t>
            </a:r>
            <a:r>
              <a:rPr kumimoji="0" lang="ar-DZ" sz="2800" i="0" u="none" strike="noStrike" cap="none" normalizeH="0" baseline="0" dirty="0">
                <a:ln>
                  <a:noFill/>
                </a:ln>
                <a:solidFill>
                  <a:schemeClr val="tx1"/>
                </a:solidFill>
                <a:effectLst/>
                <a:latin typeface="Calibri" pitchFamily="34" charset="0"/>
                <a:ea typeface="Calibri" pitchFamily="34" charset="0"/>
                <a:cs typeface="Arial" pitchFamily="34" charset="0"/>
              </a:rPr>
              <a:t> تراه </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مناسبا </a:t>
            </a:r>
            <a:r>
              <a:rPr kumimoji="0" lang="ar-SA" sz="2800" i="0" u="none" strike="noStrike" cap="none" normalizeH="0" baseline="0" dirty="0" err="1">
                <a:ln>
                  <a:noFill/>
                </a:ln>
                <a:solidFill>
                  <a:schemeClr val="tx1"/>
                </a:solidFill>
                <a:effectLst/>
                <a:latin typeface="Calibri" pitchFamily="34" charset="0"/>
                <a:ea typeface="Calibri" pitchFamily="34" charset="0"/>
                <a:cs typeface="Arial" pitchFamily="34" charset="0"/>
              </a:rPr>
              <a:t>و</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 مل</a:t>
            </a:r>
            <a:r>
              <a:rPr kumimoji="0" lang="ar-DZ" sz="2800" i="0" u="none" strike="noStrike" cap="none" normalizeH="0" baseline="0" dirty="0">
                <a:ln>
                  <a:noFill/>
                </a:ln>
                <a:solidFill>
                  <a:schemeClr val="tx1"/>
                </a:solidFill>
                <a:effectLst/>
                <a:latin typeface="Calibri" pitchFamily="34" charset="0"/>
                <a:ea typeface="Calibri" pitchFamily="34" charset="0"/>
                <a:cs typeface="Arial" pitchFamily="34" charset="0"/>
              </a:rPr>
              <a:t>ا</a:t>
            </a:r>
            <a:r>
              <a:rPr kumimoji="0" lang="ar-SA" sz="2800" i="0" u="none" strike="noStrike" cap="none" normalizeH="0" baseline="0" dirty="0" err="1">
                <a:ln>
                  <a:noFill/>
                </a:ln>
                <a:solidFill>
                  <a:schemeClr val="tx1"/>
                </a:solidFill>
                <a:effectLst/>
                <a:latin typeface="Calibri" pitchFamily="34" charset="0"/>
                <a:ea typeface="Calibri" pitchFamily="34" charset="0"/>
                <a:cs typeface="Arial" pitchFamily="34" charset="0"/>
              </a:rPr>
              <a:t>ئما</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 اتجاه</a:t>
            </a:r>
            <a:r>
              <a:rPr kumimoji="0" lang="ar-DZ" sz="2800" i="0" u="none" strike="noStrike" cap="none" normalizeH="0" baseline="0" dirty="0">
                <a:ln>
                  <a:noFill/>
                </a:ln>
                <a:solidFill>
                  <a:schemeClr val="tx1"/>
                </a:solidFill>
                <a:effectLst/>
                <a:latin typeface="Calibri" pitchFamily="34" charset="0"/>
                <a:ea typeface="Calibri" pitchFamily="34" charset="0"/>
                <a:cs typeface="Arial" pitchFamily="34" charset="0"/>
              </a:rPr>
              <a:t> </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البضائع الماسة بحقوق الملكية الفكرية</a:t>
            </a:r>
            <a:r>
              <a:rPr kumimoji="0" lang="fr-FR" sz="2800" i="0" u="none" strike="noStrike" cap="none" normalizeH="0" baseline="0" dirty="0">
                <a:ln>
                  <a:noFill/>
                </a:ln>
                <a:solidFill>
                  <a:schemeClr val="tx1"/>
                </a:solidFill>
                <a:effectLst/>
                <a:latin typeface="Calibri" pitchFamily="34" charset="0"/>
                <a:ea typeface="Calibri" pitchFamily="34" charset="0"/>
                <a:cs typeface="Arial" pitchFamily="34" charset="0"/>
              </a:rPr>
              <a:t> .</a:t>
            </a:r>
            <a:endParaRPr kumimoji="0" lang="fr-FR" sz="2800" i="0" u="none" strike="noStrike" cap="none" normalizeH="0" baseline="0" dirty="0">
              <a:ln>
                <a:noFill/>
              </a:ln>
              <a:solidFill>
                <a:schemeClr val="tx1"/>
              </a:solidFill>
              <a:effectLst/>
              <a:latin typeface="Arial" pitchFamily="34" charset="0"/>
              <a:cs typeface="Arial" pitchFamily="34" charset="0"/>
            </a:endParaRPr>
          </a:p>
          <a:p>
            <a:pPr algn="r" rtl="1"/>
            <a:r>
              <a:rPr kumimoji="0" lang="fr-FR" sz="2800" i="0" u="none" strike="noStrike" cap="none" normalizeH="0" baseline="0" dirty="0">
                <a:ln>
                  <a:noFill/>
                </a:ln>
                <a:solidFill>
                  <a:srgbClr val="C00000"/>
                </a:solidFill>
                <a:effectLst/>
                <a:latin typeface="Calibri" pitchFamily="34" charset="0"/>
                <a:ea typeface="Calibri" pitchFamily="34" charset="0"/>
                <a:cs typeface="Arial" pitchFamily="34" charset="0"/>
              </a:rPr>
              <a:t>-5 </a:t>
            </a:r>
            <a:r>
              <a:rPr kumimoji="0" lang="ar-DZ" sz="2800" i="0" u="none" strike="noStrike" cap="none" normalizeH="0" baseline="0" dirty="0">
                <a:ln>
                  <a:noFill/>
                </a:ln>
                <a:solidFill>
                  <a:srgbClr val="C00000"/>
                </a:solidFill>
                <a:effectLst/>
                <a:latin typeface="Calibri" pitchFamily="34" charset="0"/>
                <a:ea typeface="Calibri" pitchFamily="34" charset="0"/>
                <a:cs typeface="Arial" pitchFamily="34" charset="0"/>
              </a:rPr>
              <a:t>المصادرة</a:t>
            </a:r>
            <a:r>
              <a:rPr kumimoji="0" lang="fr-FR" sz="2800" i="0" u="none" strike="noStrike" cap="none" normalizeH="0" baseline="0" dirty="0">
                <a:ln>
                  <a:noFill/>
                </a:ln>
                <a:solidFill>
                  <a:schemeClr val="tx1"/>
                </a:solidFill>
                <a:effectLst/>
                <a:latin typeface="Calibri" pitchFamily="34" charset="0"/>
                <a:ea typeface="Calibri" pitchFamily="34" charset="0"/>
                <a:cs typeface="Arial" pitchFamily="34" charset="0"/>
              </a:rPr>
              <a:t>:</a:t>
            </a:r>
            <a:r>
              <a:rPr lang="ar-SA" sz="2800" dirty="0">
                <a:latin typeface="Calibri" pitchFamily="34" charset="0"/>
                <a:ea typeface="Calibri" pitchFamily="34" charset="0"/>
                <a:cs typeface="Arial" pitchFamily="34" charset="0"/>
              </a:rPr>
              <a:t>تعد المصادرة في آن واحد </a:t>
            </a:r>
            <a:r>
              <a:rPr lang="ar-DZ" sz="2800" dirty="0" err="1">
                <a:latin typeface="Calibri" pitchFamily="34" charset="0"/>
                <a:ea typeface="Calibri" pitchFamily="34" charset="0"/>
                <a:cs typeface="Arial" pitchFamily="34" charset="0"/>
              </a:rPr>
              <a:t>اجراء</a:t>
            </a:r>
            <a:r>
              <a:rPr lang="ar-DZ" sz="2800" dirty="0">
                <a:latin typeface="Calibri" pitchFamily="34" charset="0"/>
                <a:ea typeface="Calibri" pitchFamily="34" charset="0"/>
                <a:cs typeface="Arial" pitchFamily="34" charset="0"/>
              </a:rPr>
              <a:t> </a:t>
            </a:r>
            <a:r>
              <a:rPr lang="ar-SA" sz="2800" dirty="0">
                <a:latin typeface="Calibri" pitchFamily="34" charset="0"/>
                <a:ea typeface="Calibri" pitchFamily="34" charset="0"/>
                <a:cs typeface="Arial" pitchFamily="34" charset="0"/>
              </a:rPr>
              <a:t>وقائي </a:t>
            </a:r>
            <a:r>
              <a:rPr lang="ar-SA" sz="2800" dirty="0" err="1">
                <a:latin typeface="Calibri" pitchFamily="34" charset="0"/>
                <a:ea typeface="Calibri" pitchFamily="34" charset="0"/>
                <a:cs typeface="Arial" pitchFamily="34" charset="0"/>
              </a:rPr>
              <a:t>و</a:t>
            </a:r>
            <a:r>
              <a:rPr lang="ar-SA" sz="2800" dirty="0">
                <a:latin typeface="Calibri" pitchFamily="34" charset="0"/>
                <a:ea typeface="Calibri" pitchFamily="34" charset="0"/>
                <a:cs typeface="Arial" pitchFamily="34" charset="0"/>
              </a:rPr>
              <a:t> تعويضي، فهي </a:t>
            </a:r>
            <a:r>
              <a:rPr lang="ar-DZ" sz="2800" dirty="0" err="1">
                <a:latin typeface="Calibri" pitchFamily="34" charset="0"/>
                <a:ea typeface="Calibri" pitchFamily="34" charset="0"/>
                <a:cs typeface="Arial" pitchFamily="34" charset="0"/>
              </a:rPr>
              <a:t>اجراء</a:t>
            </a:r>
            <a:r>
              <a:rPr lang="ar-DZ" sz="2800" dirty="0">
                <a:latin typeface="Calibri" pitchFamily="34" charset="0"/>
                <a:ea typeface="Calibri" pitchFamily="34" charset="0"/>
                <a:cs typeface="Arial" pitchFamily="34" charset="0"/>
              </a:rPr>
              <a:t> </a:t>
            </a:r>
            <a:r>
              <a:rPr lang="ar-SA" sz="2800" dirty="0">
                <a:latin typeface="Calibri" pitchFamily="34" charset="0"/>
                <a:ea typeface="Calibri" pitchFamily="34" charset="0"/>
                <a:cs typeface="Arial" pitchFamily="34" charset="0"/>
              </a:rPr>
              <a:t>وقائي لمنع مواصلة التزييف وهي</a:t>
            </a:r>
            <a:r>
              <a:rPr lang="ar-DZ" sz="2800" dirty="0">
                <a:latin typeface="Calibri" pitchFamily="34" charset="0"/>
                <a:ea typeface="Calibri" pitchFamily="34" charset="0"/>
                <a:cs typeface="Arial" pitchFamily="34" charset="0"/>
              </a:rPr>
              <a:t> </a:t>
            </a:r>
            <a:r>
              <a:rPr lang="ar-DZ" sz="2800" dirty="0" err="1">
                <a:latin typeface="Calibri" pitchFamily="34" charset="0"/>
                <a:ea typeface="Calibri" pitchFamily="34" charset="0"/>
                <a:cs typeface="Arial" pitchFamily="34" charset="0"/>
              </a:rPr>
              <a:t>اجراء</a:t>
            </a:r>
            <a:r>
              <a:rPr lang="ar-SA" sz="2800" dirty="0">
                <a:latin typeface="Calibri" pitchFamily="34" charset="0"/>
                <a:ea typeface="Calibri" pitchFamily="34" charset="0"/>
                <a:cs typeface="Arial" pitchFamily="34" charset="0"/>
              </a:rPr>
              <a:t> تعويضي لكون قيمة </a:t>
            </a:r>
            <a:r>
              <a:rPr lang="ar-SA" sz="2800" dirty="0" err="1">
                <a:latin typeface="Calibri" pitchFamily="34" charset="0"/>
                <a:ea typeface="Calibri" pitchFamily="34" charset="0"/>
                <a:cs typeface="Arial" pitchFamily="34" charset="0"/>
              </a:rPr>
              <a:t>ال</a:t>
            </a:r>
            <a:r>
              <a:rPr lang="ar-DZ" sz="2800" dirty="0">
                <a:latin typeface="Calibri" pitchFamily="34" charset="0"/>
                <a:ea typeface="Calibri" pitchFamily="34" charset="0"/>
                <a:cs typeface="Arial" pitchFamily="34" charset="0"/>
              </a:rPr>
              <a:t>ا</a:t>
            </a:r>
            <a:r>
              <a:rPr lang="ar-SA" sz="2800" dirty="0" err="1">
                <a:latin typeface="Calibri" pitchFamily="34" charset="0"/>
                <a:ea typeface="Calibri" pitchFamily="34" charset="0"/>
                <a:cs typeface="Arial" pitchFamily="34" charset="0"/>
              </a:rPr>
              <a:t>شياء</a:t>
            </a:r>
            <a:r>
              <a:rPr lang="ar-SA" sz="2800" dirty="0">
                <a:latin typeface="Calibri" pitchFamily="34" charset="0"/>
                <a:ea typeface="Calibri" pitchFamily="34" charset="0"/>
                <a:cs typeface="Arial" pitchFamily="34" charset="0"/>
              </a:rPr>
              <a:t> التي تم مصادرتها تر</a:t>
            </a:r>
            <a:r>
              <a:rPr lang="ar-DZ" sz="2800" dirty="0">
                <a:latin typeface="Calibri" pitchFamily="34" charset="0"/>
                <a:ea typeface="Calibri" pitchFamily="34" charset="0"/>
                <a:cs typeface="Arial" pitchFamily="34" charset="0"/>
              </a:rPr>
              <a:t>ا</a:t>
            </a:r>
            <a:r>
              <a:rPr lang="ar-SA" sz="2800" dirty="0">
                <a:latin typeface="Calibri" pitchFamily="34" charset="0"/>
                <a:ea typeface="Calibri" pitchFamily="34" charset="0"/>
                <a:cs typeface="Arial" pitchFamily="34" charset="0"/>
              </a:rPr>
              <a:t>عي في حساب التعويض الممنوح للمحكوم</a:t>
            </a:r>
            <a:endParaRPr lang="fr-FR" sz="2800" dirty="0">
              <a:latin typeface="Calibri" pitchFamily="34" charset="0"/>
              <a:ea typeface="Calibri" pitchFamily="34" charset="0"/>
              <a:cs typeface="Arial" pitchFamily="34" charset="0"/>
            </a:endParaRPr>
          </a:p>
          <a:p>
            <a:pPr algn="r" rtl="1"/>
            <a:r>
              <a:rPr lang="ar-SA" sz="2800" dirty="0">
                <a:latin typeface="Calibri" pitchFamily="34" charset="0"/>
                <a:ea typeface="Calibri" pitchFamily="34" charset="0"/>
                <a:cs typeface="Arial" pitchFamily="34" charset="0"/>
              </a:rPr>
              <a:t>له</a:t>
            </a:r>
            <a:r>
              <a:rPr lang="ar-DZ" sz="2800" dirty="0">
                <a:latin typeface="Calibri" pitchFamily="34" charset="0"/>
                <a:ea typeface="Calibri" pitchFamily="34" charset="0"/>
                <a:cs typeface="Arial" pitchFamily="34" charset="0"/>
              </a:rPr>
              <a:t>.</a:t>
            </a:r>
          </a:p>
        </p:txBody>
      </p:sp>
      <p:sp>
        <p:nvSpPr>
          <p:cNvPr id="7" name="Espace réservé du numéro de diapositive 6"/>
          <p:cNvSpPr>
            <a:spLocks noGrp="1"/>
          </p:cNvSpPr>
          <p:nvPr>
            <p:ph type="sldNum" sz="quarter" idx="12"/>
          </p:nvPr>
        </p:nvSpPr>
        <p:spPr/>
        <p:txBody>
          <a:bodyPr/>
          <a:lstStyle/>
          <a:p>
            <a:fld id="{061B799A-5AE2-4A7D-99A1-5EDA2840252F}" type="slidenum">
              <a:rPr lang="fr-FR" smtClean="0"/>
              <a:t>19</a:t>
            </a:fld>
            <a:endParaRPr lang="fr-F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19961569_869529023223181_8174722557275711810_n.png"/>
          <p:cNvPicPr>
            <a:picLocks noChangeAspect="1"/>
          </p:cNvPicPr>
          <p:nvPr/>
        </p:nvPicPr>
        <p:blipFill>
          <a:blip r:embed="rId2" cstate="print">
            <a:clrChange>
              <a:clrFrom>
                <a:srgbClr val="FFFFFF"/>
              </a:clrFrom>
              <a:clrTo>
                <a:srgbClr val="FFFFFF">
                  <a:alpha val="0"/>
                </a:srgbClr>
              </a:clrTo>
            </a:clrChange>
            <a:lum bright="58000"/>
          </a:blip>
          <a:stretch>
            <a:fillRect/>
          </a:stretch>
        </p:blipFill>
        <p:spPr>
          <a:xfrm>
            <a:off x="714348" y="1214423"/>
            <a:ext cx="8072494" cy="5072098"/>
          </a:xfrm>
          <a:prstGeom prst="rect">
            <a:avLst/>
          </a:prstGeom>
          <a:ln>
            <a:noFill/>
          </a:ln>
          <a:effectLst>
            <a:outerShdw blurRad="50800" dist="50800" dir="5400000" sx="99000" sy="99000" algn="ctr" rotWithShape="0">
              <a:schemeClr val="bg1">
                <a:alpha val="0"/>
              </a:schemeClr>
            </a:outerShdw>
          </a:effectLst>
        </p:spPr>
      </p:pic>
      <p:sp>
        <p:nvSpPr>
          <p:cNvPr id="3" name="Rectangle 2"/>
          <p:cNvSpPr/>
          <p:nvPr/>
        </p:nvSpPr>
        <p:spPr>
          <a:xfrm>
            <a:off x="571472" y="642918"/>
            <a:ext cx="8072494" cy="5078313"/>
          </a:xfrm>
          <a:prstGeom prst="rect">
            <a:avLst/>
          </a:prstGeom>
        </p:spPr>
        <p:txBody>
          <a:bodyPr wrap="square">
            <a:spAutoFit/>
          </a:bodyPr>
          <a:lstStyle/>
          <a:p>
            <a:pPr lvl="0" algn="justLow" rtl="1" eaLnBrk="0" fontAlgn="base" hangingPunct="0">
              <a:spcBef>
                <a:spcPct val="0"/>
              </a:spcBef>
              <a:spcAft>
                <a:spcPct val="0"/>
              </a:spcAft>
            </a:pPr>
            <a:r>
              <a:rPr lang="ar-SA" sz="2800" dirty="0">
                <a:latin typeface="Calibri" pitchFamily="34" charset="0"/>
                <a:ea typeface="Calibri" pitchFamily="34" charset="0"/>
                <a:cs typeface="Arial" pitchFamily="34" charset="0"/>
              </a:rPr>
              <a:t>من أجل حماية أصحاب الحقوق الفكرية من أية منافسة غير نزيهة </a:t>
            </a:r>
            <a:r>
              <a:rPr lang="ar-DZ" sz="2800" dirty="0">
                <a:latin typeface="Calibri" pitchFamily="34" charset="0"/>
                <a:ea typeface="Calibri" pitchFamily="34" charset="0"/>
                <a:cs typeface="Arial" pitchFamily="34" charset="0"/>
              </a:rPr>
              <a:t>.</a:t>
            </a:r>
            <a:r>
              <a:rPr lang="ar-SA" sz="2800" dirty="0">
                <a:latin typeface="Calibri" pitchFamily="34" charset="0"/>
                <a:ea typeface="Calibri" pitchFamily="34" charset="0"/>
                <a:cs typeface="Arial" pitchFamily="34" charset="0"/>
              </a:rPr>
              <a:t> قام المشرع الجزائري </a:t>
            </a:r>
            <a:r>
              <a:rPr kumimoji="0" lang="ar-SA" sz="2800" b="0" i="0" u="none" strike="noStrike" cap="none" normalizeH="0" baseline="0" dirty="0">
                <a:ln>
                  <a:noFill/>
                </a:ln>
                <a:solidFill>
                  <a:schemeClr val="tx1"/>
                </a:solidFill>
                <a:effectLst/>
                <a:latin typeface="Calibri" pitchFamily="34" charset="0"/>
                <a:ea typeface="Calibri" pitchFamily="34" charset="0"/>
                <a:cs typeface="Arial" pitchFamily="34" charset="0"/>
              </a:rPr>
              <a:t>بوضع آليات قصد حماية المنتجات الفكرية، لاسيما مع رغبة الجزائر للانضمام للمنظمة العالمية</a:t>
            </a:r>
            <a:r>
              <a:rPr kumimoji="0" lang="ar-DZ" sz="2800" b="0" i="0" u="none" strike="noStrike" cap="none" normalizeH="0" baseline="0" dirty="0">
                <a:ln>
                  <a:noFill/>
                </a:ln>
                <a:solidFill>
                  <a:schemeClr val="tx1"/>
                </a:solidFill>
                <a:effectLst/>
                <a:latin typeface="Calibri" pitchFamily="34" charset="0"/>
                <a:ea typeface="Calibri" pitchFamily="34" charset="0"/>
                <a:cs typeface="Arial" pitchFamily="34" charset="0"/>
              </a:rPr>
              <a:t> </a:t>
            </a:r>
            <a:r>
              <a:rPr kumimoji="0" lang="ar-SA" sz="2800" b="0" i="0" u="none" strike="noStrike" cap="none" normalizeH="0" baseline="0" dirty="0">
                <a:ln>
                  <a:noFill/>
                </a:ln>
                <a:solidFill>
                  <a:schemeClr val="tx1"/>
                </a:solidFill>
                <a:effectLst/>
                <a:latin typeface="Calibri" pitchFamily="34" charset="0"/>
                <a:ea typeface="Calibri" pitchFamily="34" charset="0"/>
                <a:cs typeface="Arial" pitchFamily="34" charset="0"/>
              </a:rPr>
              <a:t>للتجارة خاصة منذ سنة</a:t>
            </a:r>
            <a:r>
              <a:rPr kumimoji="0" lang="fr-FR" sz="2800" b="0" i="0" u="none" strike="noStrike" cap="none" normalizeH="0" baseline="0" dirty="0">
                <a:ln>
                  <a:noFill/>
                </a:ln>
                <a:solidFill>
                  <a:schemeClr val="tx1"/>
                </a:solidFill>
                <a:effectLst/>
                <a:latin typeface="Calibri" pitchFamily="34" charset="0"/>
                <a:ea typeface="Calibri" pitchFamily="34" charset="0"/>
                <a:cs typeface="Arial" pitchFamily="34" charset="0"/>
              </a:rPr>
              <a:t> 1998 </a:t>
            </a:r>
            <a:r>
              <a:rPr kumimoji="0" lang="ar-SA" sz="2800" b="0" i="0" u="none" strike="noStrike" cap="none" normalizeH="0" baseline="0" dirty="0">
                <a:ln>
                  <a:noFill/>
                </a:ln>
                <a:solidFill>
                  <a:schemeClr val="tx1"/>
                </a:solidFill>
                <a:effectLst/>
                <a:latin typeface="Calibri" pitchFamily="34" charset="0"/>
                <a:ea typeface="Calibri" pitchFamily="34" charset="0"/>
                <a:cs typeface="Arial" pitchFamily="34" charset="0"/>
              </a:rPr>
              <a:t>، من خلال</a:t>
            </a:r>
            <a:r>
              <a:rPr kumimoji="0" lang="ar-DZ" sz="2800" b="0" i="0" u="none" strike="noStrike" cap="none" normalizeH="0" baseline="0" dirty="0">
                <a:ln>
                  <a:noFill/>
                </a:ln>
                <a:solidFill>
                  <a:schemeClr val="tx1"/>
                </a:solidFill>
                <a:effectLst/>
                <a:latin typeface="Calibri" pitchFamily="34" charset="0"/>
                <a:ea typeface="Calibri" pitchFamily="34" charset="0"/>
                <a:cs typeface="Arial" pitchFamily="34" charset="0"/>
              </a:rPr>
              <a:t> </a:t>
            </a:r>
            <a:r>
              <a:rPr kumimoji="0" lang="ar-SA" sz="2800" b="0" i="0" u="none" strike="noStrike" cap="none" normalizeH="0" baseline="0" dirty="0">
                <a:ln>
                  <a:noFill/>
                </a:ln>
                <a:solidFill>
                  <a:schemeClr val="tx1"/>
                </a:solidFill>
                <a:effectLst/>
                <a:latin typeface="Calibri" pitchFamily="34" charset="0"/>
                <a:ea typeface="Calibri" pitchFamily="34" charset="0"/>
                <a:cs typeface="Arial" pitchFamily="34" charset="0"/>
              </a:rPr>
              <a:t>إدراج تعديلات على قانون الجمارك   </a:t>
            </a:r>
            <a:r>
              <a:rPr lang="ar-SA" sz="2800" dirty="0"/>
              <a:t>فنص القانون على عدة آليات تسمح لصاحب الحق الفكري بحماية حقه ومن أهمها تدابير الحماية على مستوى الحدود التي تمنحه بمعية إدارة الجمارك على حد سواء حق التدخل من أجل وقف تداول السلع التي تحمل المنتوج الفكري المقلد</a:t>
            </a:r>
            <a:r>
              <a:rPr lang="fr-FR" sz="2800" dirty="0"/>
              <a:t>.</a:t>
            </a:r>
            <a:r>
              <a:rPr kumimoji="0" lang="ar-SA" sz="2800" b="0" i="0" u="none" strike="noStrike" cap="none" normalizeH="0" baseline="0" dirty="0">
                <a:ln>
                  <a:noFill/>
                </a:ln>
                <a:solidFill>
                  <a:schemeClr val="tx1"/>
                </a:solidFill>
                <a:effectLst/>
                <a:latin typeface="Calibri" pitchFamily="34" charset="0"/>
                <a:ea typeface="Calibri" pitchFamily="34" charset="0"/>
                <a:cs typeface="Arial" pitchFamily="34" charset="0"/>
              </a:rPr>
              <a:t> تتجلى الحماية الجمركية للحقوق الفكرية من خلال النصوص القانونية، التي كرست دور إدارة الجمارك في مكافحة ظاهرة التقليد على مستوى الحدود و تزويدها بصلاحيات من اجل القيام بمهامها على أكمل وجه </a:t>
            </a:r>
            <a:endParaRPr lang="fr-FR" sz="3600" dirty="0">
              <a:latin typeface="Calibri" pitchFamily="34" charset="0"/>
              <a:ea typeface="Calibri" pitchFamily="34" charset="0"/>
              <a:cs typeface="Arial" pitchFamily="34" charset="0"/>
            </a:endParaRPr>
          </a:p>
          <a:p>
            <a:pPr lvl="0" algn="r" rtl="1" eaLnBrk="0" fontAlgn="base" hangingPunct="0">
              <a:spcBef>
                <a:spcPct val="0"/>
              </a:spcBef>
              <a:spcAft>
                <a:spcPct val="0"/>
              </a:spcAft>
            </a:pPr>
            <a:endParaRPr kumimoji="0" lang="fr-FR" sz="1600" b="0" i="0" u="none" strike="noStrike" cap="none" normalizeH="0" baseline="0" dirty="0">
              <a:ln>
                <a:noFill/>
              </a:ln>
              <a:solidFill>
                <a:schemeClr val="tx1"/>
              </a:solidFill>
              <a:effectLst/>
              <a:latin typeface="Arial" pitchFamily="34" charset="0"/>
              <a:cs typeface="Arial" pitchFamily="34" charset="0"/>
            </a:endParaRPr>
          </a:p>
        </p:txBody>
      </p:sp>
      <p:sp>
        <p:nvSpPr>
          <p:cNvPr id="8" name="Espace réservé du numéro de diapositive 7"/>
          <p:cNvSpPr>
            <a:spLocks noGrp="1"/>
          </p:cNvSpPr>
          <p:nvPr>
            <p:ph type="sldNum" sz="quarter" idx="12"/>
          </p:nvPr>
        </p:nvSpPr>
        <p:spPr/>
        <p:txBody>
          <a:bodyPr/>
          <a:lstStyle/>
          <a:p>
            <a:fld id="{061B799A-5AE2-4A7D-99A1-5EDA2840252F}" type="slidenum">
              <a:rPr lang="fr-FR" smtClean="0"/>
              <a:t>2</a:t>
            </a:fld>
            <a:endParaRPr lang="fr-F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descr="19961569_869529023223181_8174722557275711810_n.png"/>
          <p:cNvPicPr>
            <a:picLocks noChangeAspect="1"/>
          </p:cNvPicPr>
          <p:nvPr/>
        </p:nvPicPr>
        <p:blipFill>
          <a:blip r:embed="rId2" cstate="print">
            <a:clrChange>
              <a:clrFrom>
                <a:srgbClr val="FFFFFF"/>
              </a:clrFrom>
              <a:clrTo>
                <a:srgbClr val="FFFFFF">
                  <a:alpha val="0"/>
                </a:srgbClr>
              </a:clrTo>
            </a:clrChange>
            <a:lum bright="58000"/>
          </a:blip>
          <a:stretch>
            <a:fillRect/>
          </a:stretch>
        </p:blipFill>
        <p:spPr>
          <a:xfrm>
            <a:off x="714348" y="1214423"/>
            <a:ext cx="8072494" cy="5072098"/>
          </a:xfrm>
          <a:prstGeom prst="rect">
            <a:avLst/>
          </a:prstGeom>
          <a:ln>
            <a:noFill/>
          </a:ln>
          <a:effectLst>
            <a:outerShdw blurRad="50800" dist="50800" dir="5400000" sx="99000" sy="99000" algn="ctr" rotWithShape="0">
              <a:schemeClr val="bg1">
                <a:alpha val="0"/>
              </a:schemeClr>
            </a:outerShdw>
          </a:effectLst>
        </p:spPr>
      </p:pic>
      <p:sp>
        <p:nvSpPr>
          <p:cNvPr id="2" name="Rectangle 1"/>
          <p:cNvSpPr/>
          <p:nvPr/>
        </p:nvSpPr>
        <p:spPr>
          <a:xfrm>
            <a:off x="500034" y="335846"/>
            <a:ext cx="8215370" cy="5262979"/>
          </a:xfrm>
          <a:prstGeom prst="rect">
            <a:avLst/>
          </a:prstGeom>
        </p:spPr>
        <p:txBody>
          <a:bodyPr wrap="square">
            <a:spAutoFit/>
          </a:bodyPr>
          <a:lstStyle/>
          <a:p>
            <a:pPr algn="justLow" rtl="1"/>
            <a:r>
              <a:rPr lang="ar-SA" sz="2800" b="1" dirty="0">
                <a:solidFill>
                  <a:srgbClr val="C00000"/>
                </a:solidFill>
              </a:rPr>
              <a:t>التدابير التي </a:t>
            </a:r>
            <a:r>
              <a:rPr lang="ar-SA" sz="2800" b="1" dirty="0" err="1">
                <a:solidFill>
                  <a:srgbClr val="C00000"/>
                </a:solidFill>
              </a:rPr>
              <a:t>ل</a:t>
            </a:r>
            <a:r>
              <a:rPr lang="ar-DZ" sz="2800" b="1" dirty="0">
                <a:solidFill>
                  <a:srgbClr val="C00000"/>
                </a:solidFill>
              </a:rPr>
              <a:t>ا</a:t>
            </a:r>
            <a:r>
              <a:rPr lang="ar-SA" sz="2800" b="1" dirty="0">
                <a:solidFill>
                  <a:srgbClr val="C00000"/>
                </a:solidFill>
              </a:rPr>
              <a:t> يمكن </a:t>
            </a:r>
            <a:r>
              <a:rPr lang="ar-SA" sz="2800" b="1" dirty="0" err="1">
                <a:solidFill>
                  <a:srgbClr val="C00000"/>
                </a:solidFill>
              </a:rPr>
              <a:t>ل</a:t>
            </a:r>
            <a:r>
              <a:rPr lang="ar-DZ" sz="2800" b="1" dirty="0">
                <a:solidFill>
                  <a:srgbClr val="C00000"/>
                </a:solidFill>
              </a:rPr>
              <a:t>ا</a:t>
            </a:r>
            <a:r>
              <a:rPr lang="ar-SA" sz="2800" b="1" dirty="0">
                <a:solidFill>
                  <a:srgbClr val="C00000"/>
                </a:solidFill>
              </a:rPr>
              <a:t>دارة الجمارك اتخاذها اتجاه البضائع الماسة بحقوق الملكية</a:t>
            </a:r>
            <a:r>
              <a:rPr lang="ar-DZ" sz="2800" b="1" dirty="0">
                <a:solidFill>
                  <a:srgbClr val="C00000"/>
                </a:solidFill>
              </a:rPr>
              <a:t> </a:t>
            </a:r>
            <a:r>
              <a:rPr lang="ar-SA" sz="2800" b="1" dirty="0">
                <a:solidFill>
                  <a:srgbClr val="C00000"/>
                </a:solidFill>
              </a:rPr>
              <a:t>الفكرية</a:t>
            </a:r>
            <a:r>
              <a:rPr lang="ar-DZ" sz="2800" b="1" dirty="0">
                <a:solidFill>
                  <a:srgbClr val="C00000"/>
                </a:solidFill>
              </a:rPr>
              <a:t> :</a:t>
            </a:r>
            <a:endParaRPr lang="ar-SA" sz="2800" b="1" dirty="0">
              <a:solidFill>
                <a:srgbClr val="C00000"/>
              </a:solidFill>
            </a:endParaRPr>
          </a:p>
          <a:p>
            <a:pPr algn="justLow" rtl="1"/>
            <a:r>
              <a:rPr lang="ar-SA" sz="2800" dirty="0"/>
              <a:t>ل</a:t>
            </a:r>
            <a:r>
              <a:rPr lang="ar-DZ" sz="2800" dirty="0"/>
              <a:t>ا</a:t>
            </a:r>
            <a:r>
              <a:rPr lang="ar-SA" sz="2800" dirty="0"/>
              <a:t> يمكن </a:t>
            </a:r>
            <a:r>
              <a:rPr lang="ar-SA" sz="2800" dirty="0" err="1"/>
              <a:t>ل</a:t>
            </a:r>
            <a:r>
              <a:rPr lang="ar-DZ" sz="2800" dirty="0"/>
              <a:t>ا</a:t>
            </a:r>
            <a:r>
              <a:rPr lang="ar-SA" sz="2800" dirty="0"/>
              <a:t>دارة الجمارك اتخاذ بعض التدابير اتجاه البضائع الماسة بحقوق الملكية الفكرية ويتعلق</a:t>
            </a:r>
            <a:r>
              <a:rPr lang="ar-DZ" sz="2800" dirty="0"/>
              <a:t> </a:t>
            </a:r>
            <a:r>
              <a:rPr lang="ar-SA" sz="2800" dirty="0" err="1"/>
              <a:t>ال</a:t>
            </a:r>
            <a:r>
              <a:rPr lang="ar-DZ" sz="2800" dirty="0"/>
              <a:t>ا</a:t>
            </a:r>
            <a:r>
              <a:rPr lang="ar-SA" sz="2800" dirty="0"/>
              <a:t>مر </a:t>
            </a:r>
            <a:r>
              <a:rPr lang="ar-SA" sz="2800" dirty="0" err="1"/>
              <a:t>ب</a:t>
            </a:r>
            <a:r>
              <a:rPr lang="ar-DZ" sz="2800" dirty="0"/>
              <a:t>ـ: </a:t>
            </a:r>
            <a:endParaRPr lang="fr-FR" sz="2800" dirty="0"/>
          </a:p>
          <a:p>
            <a:pPr algn="justLow" rtl="1">
              <a:buFont typeface="Arial" pitchFamily="34" charset="0"/>
              <a:buChar char="•"/>
            </a:pPr>
            <a:r>
              <a:rPr lang="ar-SA" sz="2800" dirty="0"/>
              <a:t>إعادة </a:t>
            </a:r>
            <a:r>
              <a:rPr lang="ar-SA" sz="2800" dirty="0" err="1"/>
              <a:t>ت</a:t>
            </a:r>
            <a:r>
              <a:rPr lang="ar-DZ" sz="2800" dirty="0"/>
              <a:t>صد</a:t>
            </a:r>
            <a:r>
              <a:rPr lang="ar-SA" sz="2800" dirty="0"/>
              <a:t>ير السلع المزيفة على حالتها</a:t>
            </a:r>
            <a:r>
              <a:rPr lang="fr-FR" sz="2800" dirty="0"/>
              <a:t>: </a:t>
            </a:r>
            <a:r>
              <a:rPr lang="ar-SA" sz="2800" dirty="0"/>
              <a:t>ل</a:t>
            </a:r>
            <a:r>
              <a:rPr lang="ar-DZ" sz="2800" dirty="0"/>
              <a:t>ا</a:t>
            </a:r>
            <a:r>
              <a:rPr lang="ar-SA" sz="2800" dirty="0"/>
              <a:t> يمكن </a:t>
            </a:r>
            <a:r>
              <a:rPr lang="ar-SA" sz="2800" dirty="0" err="1"/>
              <a:t>ل</a:t>
            </a:r>
            <a:r>
              <a:rPr lang="ar-DZ" sz="2800" dirty="0"/>
              <a:t>ا</a:t>
            </a:r>
            <a:r>
              <a:rPr lang="ar-SA" sz="2800" dirty="0"/>
              <a:t>دارة الجمارك أن تسمح </a:t>
            </a:r>
            <a:r>
              <a:rPr lang="ar-SA" sz="2800" dirty="0" err="1"/>
              <a:t>او</a:t>
            </a:r>
            <a:r>
              <a:rPr lang="ar-SA" sz="2800" dirty="0"/>
              <a:t> توافق أو القيام</a:t>
            </a:r>
            <a:r>
              <a:rPr lang="ar-DZ" sz="2800" dirty="0"/>
              <a:t> </a:t>
            </a:r>
            <a:r>
              <a:rPr lang="ar-SA" sz="2800" dirty="0"/>
              <a:t>بعملية إعادة تصدير السلع المقلدة لبلد آخر فما يحرم على هذا البلد يحرم على البلد </a:t>
            </a:r>
            <a:r>
              <a:rPr lang="ar-SA" sz="2800" dirty="0" err="1"/>
              <a:t>ال</a:t>
            </a:r>
            <a:r>
              <a:rPr lang="ar-DZ" sz="2800" dirty="0"/>
              <a:t>ا</a:t>
            </a:r>
            <a:r>
              <a:rPr lang="ar-SA" sz="2800" dirty="0"/>
              <a:t>خر</a:t>
            </a:r>
            <a:r>
              <a:rPr lang="fr-FR" sz="2800" dirty="0"/>
              <a:t>.</a:t>
            </a:r>
          </a:p>
          <a:p>
            <a:pPr algn="justLow" rtl="1">
              <a:buFont typeface="Arial" pitchFamily="34" charset="0"/>
              <a:buChar char="•"/>
            </a:pPr>
            <a:r>
              <a:rPr lang="ar-SA" sz="2800" dirty="0" err="1"/>
              <a:t>ال</a:t>
            </a:r>
            <a:r>
              <a:rPr lang="ar-DZ" sz="2800" dirty="0"/>
              <a:t>ا</a:t>
            </a:r>
            <a:r>
              <a:rPr lang="ar-SA" sz="2800" dirty="0" err="1"/>
              <a:t>ستبعاد</a:t>
            </a:r>
            <a:r>
              <a:rPr lang="fr-FR" sz="2800" dirty="0"/>
              <a:t> : </a:t>
            </a:r>
            <a:r>
              <a:rPr lang="ar-SA" sz="2800" dirty="0"/>
              <a:t>عند وجود مساس </a:t>
            </a:r>
            <a:r>
              <a:rPr lang="ar-SA" sz="2800" dirty="0" err="1"/>
              <a:t>بالعل</a:t>
            </a:r>
            <a:r>
              <a:rPr lang="ar-DZ" sz="2800" dirty="0"/>
              <a:t>ا</a:t>
            </a:r>
            <a:r>
              <a:rPr lang="ar-SA" sz="2800" dirty="0"/>
              <a:t>مات </a:t>
            </a:r>
            <a:r>
              <a:rPr lang="ar-SA" sz="2800" dirty="0" err="1"/>
              <a:t>ل</a:t>
            </a:r>
            <a:r>
              <a:rPr lang="ar-DZ" sz="2800" dirty="0"/>
              <a:t>ا</a:t>
            </a:r>
            <a:r>
              <a:rPr lang="ar-SA" sz="2800" dirty="0"/>
              <a:t> يمكن </a:t>
            </a:r>
            <a:r>
              <a:rPr lang="ar-SA" sz="2800" dirty="0" err="1"/>
              <a:t>ل</a:t>
            </a:r>
            <a:r>
              <a:rPr lang="ar-DZ" sz="2800" dirty="0"/>
              <a:t>ا</a:t>
            </a:r>
            <a:r>
              <a:rPr lang="ar-SA" sz="2800" dirty="0"/>
              <a:t>دارة الجمارك أن تقوم </a:t>
            </a:r>
            <a:r>
              <a:rPr lang="ar-DZ" sz="2800" dirty="0" err="1"/>
              <a:t>بازالة</a:t>
            </a:r>
            <a:r>
              <a:rPr lang="ar-SA" sz="2800" dirty="0"/>
              <a:t> </a:t>
            </a:r>
            <a:r>
              <a:rPr lang="ar-SA" sz="2800" dirty="0" err="1"/>
              <a:t>العل</a:t>
            </a:r>
            <a:r>
              <a:rPr lang="ar-DZ" sz="2800" dirty="0"/>
              <a:t>ا</a:t>
            </a:r>
            <a:r>
              <a:rPr lang="ar-SA" sz="2800" dirty="0"/>
              <a:t>مات التي</a:t>
            </a:r>
            <a:r>
              <a:rPr lang="ar-DZ" sz="2800" dirty="0"/>
              <a:t> </a:t>
            </a:r>
            <a:r>
              <a:rPr lang="ar-SA" sz="2800" dirty="0"/>
              <a:t>وضعت بشكل غير قانوني على البضائع </a:t>
            </a:r>
            <a:r>
              <a:rPr lang="ar-SA" sz="2800" dirty="0" err="1"/>
              <a:t>و</a:t>
            </a:r>
            <a:r>
              <a:rPr lang="ar-SA" sz="2800" dirty="0"/>
              <a:t>، </a:t>
            </a:r>
            <a:r>
              <a:rPr lang="ar-SA" sz="2800" dirty="0" err="1"/>
              <a:t>ل</a:t>
            </a:r>
            <a:r>
              <a:rPr lang="ar-DZ" sz="2800" dirty="0"/>
              <a:t>ا</a:t>
            </a:r>
            <a:r>
              <a:rPr lang="ar-SA" sz="2800" dirty="0"/>
              <a:t> يمكن استعمال البضائع التي تحمل </a:t>
            </a:r>
            <a:r>
              <a:rPr lang="ar-SA" sz="2800" dirty="0" err="1"/>
              <a:t>العل</a:t>
            </a:r>
            <a:r>
              <a:rPr lang="ar-DZ" sz="2800" dirty="0"/>
              <a:t>ا</a:t>
            </a:r>
            <a:r>
              <a:rPr lang="ar-SA" sz="2800" dirty="0"/>
              <a:t>مات المقلدة إل</a:t>
            </a:r>
            <a:r>
              <a:rPr lang="ar-DZ" sz="2800" dirty="0"/>
              <a:t>ا </a:t>
            </a:r>
            <a:r>
              <a:rPr lang="ar-SA" sz="2800" dirty="0"/>
              <a:t>إذا كانت البضائع موجهة </a:t>
            </a:r>
            <a:r>
              <a:rPr lang="ar-SA" sz="2800" dirty="0" err="1"/>
              <a:t>لل</a:t>
            </a:r>
            <a:r>
              <a:rPr lang="ar-DZ" sz="2800" dirty="0"/>
              <a:t>ا</a:t>
            </a:r>
            <a:r>
              <a:rPr lang="ar-SA" sz="2800" dirty="0" err="1"/>
              <a:t>ستعمال</a:t>
            </a:r>
            <a:r>
              <a:rPr lang="ar-SA" sz="2800" dirty="0"/>
              <a:t> الشخصي </a:t>
            </a:r>
            <a:r>
              <a:rPr lang="ar-SA" sz="2800" dirty="0" err="1"/>
              <a:t>او</a:t>
            </a:r>
            <a:r>
              <a:rPr lang="ar-SA" sz="2800" dirty="0"/>
              <a:t> وافق مالك </a:t>
            </a:r>
            <a:r>
              <a:rPr lang="ar-SA" sz="2800" dirty="0" err="1"/>
              <a:t>العل</a:t>
            </a:r>
            <a:r>
              <a:rPr lang="ar-DZ" sz="2800" dirty="0"/>
              <a:t>ا</a:t>
            </a:r>
            <a:r>
              <a:rPr lang="ar-SA" sz="2800" dirty="0" err="1"/>
              <a:t>مة</a:t>
            </a:r>
            <a:r>
              <a:rPr lang="ar-SA" sz="2800" dirty="0"/>
              <a:t> على ذلك</a:t>
            </a:r>
            <a:r>
              <a:rPr lang="fr-FR" sz="2800" dirty="0"/>
              <a:t>.</a:t>
            </a:r>
          </a:p>
          <a:p>
            <a:pPr algn="justLow" rtl="1">
              <a:buFont typeface="Arial" pitchFamily="34" charset="0"/>
              <a:buChar char="•"/>
            </a:pPr>
            <a:r>
              <a:rPr lang="ar-SA" sz="2800" dirty="0"/>
              <a:t>إيداع البضائع تحت نظام جمركي آخر</a:t>
            </a:r>
            <a:r>
              <a:rPr lang="ar-DZ" sz="2800" dirty="0"/>
              <a:t>.</a:t>
            </a:r>
            <a:endParaRPr kumimoji="0" lang="ar-SA" i="0" u="none" strike="noStrike" cap="none" normalizeH="0" baseline="0" dirty="0">
              <a:ln>
                <a:noFill/>
              </a:ln>
              <a:solidFill>
                <a:schemeClr val="tx1"/>
              </a:solidFill>
              <a:effectLst/>
              <a:latin typeface="Arial" pitchFamily="34" charset="0"/>
              <a:cs typeface="Arial" pitchFamily="34" charset="0"/>
            </a:endParaRPr>
          </a:p>
        </p:txBody>
      </p:sp>
      <p:sp>
        <p:nvSpPr>
          <p:cNvPr id="7" name="Espace réservé du numéro de diapositive 6"/>
          <p:cNvSpPr>
            <a:spLocks noGrp="1"/>
          </p:cNvSpPr>
          <p:nvPr>
            <p:ph type="sldNum" sz="quarter" idx="12"/>
          </p:nvPr>
        </p:nvSpPr>
        <p:spPr/>
        <p:txBody>
          <a:bodyPr/>
          <a:lstStyle/>
          <a:p>
            <a:fld id="{061B799A-5AE2-4A7D-99A1-5EDA2840252F}" type="slidenum">
              <a:rPr lang="fr-FR" smtClean="0"/>
              <a:t>20</a:t>
            </a:fld>
            <a:endParaRPr lang="fr-F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descr="19961569_869529023223181_8174722557275711810_n.png"/>
          <p:cNvPicPr>
            <a:picLocks noChangeAspect="1"/>
          </p:cNvPicPr>
          <p:nvPr/>
        </p:nvPicPr>
        <p:blipFill>
          <a:blip r:embed="rId2" cstate="print">
            <a:clrChange>
              <a:clrFrom>
                <a:srgbClr val="FFFFFF"/>
              </a:clrFrom>
              <a:clrTo>
                <a:srgbClr val="FFFFFF">
                  <a:alpha val="0"/>
                </a:srgbClr>
              </a:clrTo>
            </a:clrChange>
            <a:lum bright="58000"/>
          </a:blip>
          <a:stretch>
            <a:fillRect/>
          </a:stretch>
        </p:blipFill>
        <p:spPr>
          <a:xfrm>
            <a:off x="714348" y="1214423"/>
            <a:ext cx="8072494" cy="5072098"/>
          </a:xfrm>
          <a:prstGeom prst="rect">
            <a:avLst/>
          </a:prstGeom>
          <a:ln>
            <a:noFill/>
          </a:ln>
          <a:effectLst>
            <a:outerShdw blurRad="50800" dist="50800" dir="5400000" sx="99000" sy="99000" algn="ctr" rotWithShape="0">
              <a:schemeClr val="bg1">
                <a:alpha val="0"/>
              </a:schemeClr>
            </a:outerShdw>
          </a:effectLst>
        </p:spPr>
      </p:pic>
      <p:sp>
        <p:nvSpPr>
          <p:cNvPr id="35841" name="Rectangle 1"/>
          <p:cNvSpPr>
            <a:spLocks noChangeArrowheads="1"/>
          </p:cNvSpPr>
          <p:nvPr/>
        </p:nvSpPr>
        <p:spPr bwMode="auto">
          <a:xfrm>
            <a:off x="428596" y="357166"/>
            <a:ext cx="8286808" cy="31085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الخاتمة</a:t>
            </a:r>
            <a:r>
              <a:rPr kumimoji="0" lang="fr-FR" sz="2800" i="0" u="none" strike="noStrike" cap="none" normalizeH="0" baseline="0" dirty="0">
                <a:ln>
                  <a:noFill/>
                </a:ln>
                <a:solidFill>
                  <a:schemeClr val="tx1"/>
                </a:solidFill>
                <a:effectLst/>
                <a:latin typeface="Calibri" pitchFamily="34" charset="0"/>
                <a:ea typeface="Calibri" pitchFamily="34" charset="0"/>
                <a:cs typeface="Arial" pitchFamily="34" charset="0"/>
              </a:rPr>
              <a:t>:</a:t>
            </a:r>
            <a:endParaRPr kumimoji="0" lang="fr-FR" sz="2800" i="0" u="none" strike="noStrike" cap="none" normalizeH="0" baseline="0" dirty="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نظم قانون الجمارك عملية مكافحة ظاهرة التقليد </a:t>
            </a:r>
            <a:r>
              <a:rPr kumimoji="0" lang="ar-SA" sz="2800" i="0" u="none" strike="noStrike" cap="none" normalizeH="0" baseline="0" dirty="0" err="1">
                <a:ln>
                  <a:noFill/>
                </a:ln>
                <a:solidFill>
                  <a:schemeClr val="tx1"/>
                </a:solidFill>
                <a:effectLst/>
                <a:latin typeface="Calibri" pitchFamily="34" charset="0"/>
                <a:ea typeface="Calibri" pitchFamily="34" charset="0"/>
                <a:cs typeface="Arial" pitchFamily="34" charset="0"/>
              </a:rPr>
              <a:t>و</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 نص على نوعين من التدخل،أما تلقائي بقوة</a:t>
            </a:r>
            <a:r>
              <a:rPr kumimoji="0" lang="ar-DZ" sz="2800" i="0" u="none" strike="noStrike" cap="none" normalizeH="0" baseline="0" dirty="0">
                <a:ln>
                  <a:noFill/>
                </a:ln>
                <a:solidFill>
                  <a:schemeClr val="tx1"/>
                </a:solidFill>
                <a:effectLst/>
                <a:latin typeface="Calibri" pitchFamily="34" charset="0"/>
                <a:ea typeface="Calibri" pitchFamily="34" charset="0"/>
                <a:cs typeface="Arial" pitchFamily="34" charset="0"/>
              </a:rPr>
              <a:t> </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القانون </a:t>
            </a:r>
            <a:r>
              <a:rPr kumimoji="0" lang="ar-SA" sz="2800" i="0" u="none" strike="noStrike" cap="none" normalizeH="0" baseline="0" dirty="0" err="1">
                <a:ln>
                  <a:noFill/>
                </a:ln>
                <a:solidFill>
                  <a:schemeClr val="tx1"/>
                </a:solidFill>
                <a:effectLst/>
                <a:latin typeface="Calibri" pitchFamily="34" charset="0"/>
                <a:ea typeface="Calibri" pitchFamily="34" charset="0"/>
                <a:cs typeface="Arial" pitchFamily="34" charset="0"/>
              </a:rPr>
              <a:t>او</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 التدخل بناء على طلب </a:t>
            </a:r>
            <a:r>
              <a:rPr kumimoji="0" lang="ar-SA" sz="2800" i="0" u="none" strike="noStrike" cap="none" normalizeH="0" baseline="0" dirty="0" err="1">
                <a:ln>
                  <a:noFill/>
                </a:ln>
                <a:solidFill>
                  <a:schemeClr val="tx1"/>
                </a:solidFill>
                <a:effectLst/>
                <a:latin typeface="Calibri" pitchFamily="34" charset="0"/>
                <a:ea typeface="Calibri" pitchFamily="34" charset="0"/>
                <a:cs typeface="Arial" pitchFamily="34" charset="0"/>
              </a:rPr>
              <a:t>و</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 هذا </a:t>
            </a:r>
            <a:r>
              <a:rPr kumimoji="0" lang="ar-SA" sz="2800" i="0" u="none" strike="noStrike" cap="none" normalizeH="0" baseline="0" dirty="0" err="1">
                <a:ln>
                  <a:noFill/>
                </a:ln>
                <a:solidFill>
                  <a:schemeClr val="tx1"/>
                </a:solidFill>
                <a:effectLst/>
                <a:latin typeface="Calibri" pitchFamily="34" charset="0"/>
                <a:ea typeface="Calibri" pitchFamily="34" charset="0"/>
                <a:cs typeface="Arial" pitchFamily="34" charset="0"/>
              </a:rPr>
              <a:t>ال</a:t>
            </a:r>
            <a:r>
              <a:rPr kumimoji="0" lang="ar-DZ" sz="2800" i="0" u="none" strike="noStrike" cap="none" normalizeH="0" baseline="0" dirty="0">
                <a:ln>
                  <a:noFill/>
                </a:ln>
                <a:solidFill>
                  <a:schemeClr val="tx1"/>
                </a:solidFill>
                <a:effectLst/>
                <a:latin typeface="Calibri" pitchFamily="34" charset="0"/>
                <a:ea typeface="Calibri" pitchFamily="34" charset="0"/>
                <a:cs typeface="Arial" pitchFamily="34" charset="0"/>
              </a:rPr>
              <a:t>ا</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خير يشكل الركيزة </a:t>
            </a:r>
            <a:r>
              <a:rPr kumimoji="0" lang="ar-SA" sz="2800" i="0" u="none" strike="noStrike" cap="none" normalizeH="0" baseline="0" dirty="0" err="1">
                <a:ln>
                  <a:noFill/>
                </a:ln>
                <a:solidFill>
                  <a:schemeClr val="tx1"/>
                </a:solidFill>
                <a:effectLst/>
                <a:latin typeface="Calibri" pitchFamily="34" charset="0"/>
                <a:ea typeface="Calibri" pitchFamily="34" charset="0"/>
                <a:cs typeface="Arial" pitchFamily="34" charset="0"/>
              </a:rPr>
              <a:t>ال</a:t>
            </a:r>
            <a:r>
              <a:rPr kumimoji="0" lang="ar-DZ" sz="2800" i="0" u="none" strike="noStrike" cap="none" normalizeH="0" baseline="0" dirty="0">
                <a:ln>
                  <a:noFill/>
                </a:ln>
                <a:solidFill>
                  <a:schemeClr val="tx1"/>
                </a:solidFill>
                <a:effectLst/>
                <a:latin typeface="Calibri" pitchFamily="34" charset="0"/>
                <a:ea typeface="Calibri" pitchFamily="34" charset="0"/>
                <a:cs typeface="Arial" pitchFamily="34" charset="0"/>
              </a:rPr>
              <a:t>ا</a:t>
            </a:r>
            <a:r>
              <a:rPr kumimoji="0" lang="ar-SA" sz="2800" i="0" u="none" strike="noStrike" cap="none" normalizeH="0" baseline="0" dirty="0" err="1">
                <a:ln>
                  <a:noFill/>
                </a:ln>
                <a:solidFill>
                  <a:schemeClr val="tx1"/>
                </a:solidFill>
                <a:effectLst/>
                <a:latin typeface="Calibri" pitchFamily="34" charset="0"/>
                <a:ea typeface="Calibri" pitchFamily="34" charset="0"/>
                <a:cs typeface="Arial" pitchFamily="34" charset="0"/>
              </a:rPr>
              <a:t>ساسية</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 للتعاون بين الجهتين</a:t>
            </a:r>
            <a:r>
              <a:rPr kumimoji="0" lang="fr-FR" sz="2800" i="0" u="none" strike="noStrike" cap="none" normalizeH="0" baseline="0" dirty="0">
                <a:ln>
                  <a:noFill/>
                </a:ln>
                <a:solidFill>
                  <a:schemeClr val="tx1"/>
                </a:solidFill>
                <a:effectLst/>
                <a:latin typeface="Calibri" pitchFamily="34" charset="0"/>
                <a:ea typeface="Calibri" pitchFamily="34" charset="0"/>
                <a:cs typeface="Arial" pitchFamily="34" charset="0"/>
              </a:rPr>
              <a:t> )</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إدارة</a:t>
            </a:r>
            <a:r>
              <a:rPr kumimoji="0" lang="ar-DZ" sz="2800" i="0" u="none" strike="noStrike" cap="none" normalizeH="0" baseline="0" dirty="0">
                <a:ln>
                  <a:noFill/>
                </a:ln>
                <a:solidFill>
                  <a:schemeClr val="tx1"/>
                </a:solidFill>
                <a:effectLst/>
                <a:latin typeface="Calibri" pitchFamily="34" charset="0"/>
                <a:ea typeface="Calibri" pitchFamily="34" charset="0"/>
                <a:cs typeface="Arial" pitchFamily="34" charset="0"/>
              </a:rPr>
              <a:t> </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الجمارك </a:t>
            </a:r>
            <a:r>
              <a:rPr kumimoji="0" lang="ar-SA" sz="2800" i="0" u="none" strike="noStrike" cap="none" normalizeH="0" baseline="0" dirty="0" err="1">
                <a:ln>
                  <a:noFill/>
                </a:ln>
                <a:solidFill>
                  <a:schemeClr val="tx1"/>
                </a:solidFill>
                <a:effectLst/>
                <a:latin typeface="Calibri" pitchFamily="34" charset="0"/>
                <a:ea typeface="Calibri" pitchFamily="34" charset="0"/>
                <a:cs typeface="Arial" pitchFamily="34" charset="0"/>
              </a:rPr>
              <a:t>و</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 مالك </a:t>
            </a:r>
            <a:r>
              <a:rPr kumimoji="0" lang="ar-DZ" sz="2800" i="0" u="none" strike="noStrike" cap="none" normalizeH="0" baseline="0" dirty="0">
                <a:ln>
                  <a:noFill/>
                </a:ln>
                <a:solidFill>
                  <a:schemeClr val="tx1"/>
                </a:solidFill>
                <a:effectLst/>
                <a:latin typeface="Calibri" pitchFamily="34" charset="0"/>
                <a:ea typeface="Calibri" pitchFamily="34" charset="0"/>
                <a:cs typeface="Arial" pitchFamily="34" charset="0"/>
              </a:rPr>
              <a:t>ا</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لحق</a:t>
            </a:r>
            <a:r>
              <a:rPr kumimoji="0" lang="fr-FR" sz="2800" i="0" u="none" strike="noStrike" cap="none" normalizeH="0" baseline="0" dirty="0">
                <a:ln>
                  <a:noFill/>
                </a:ln>
                <a:solidFill>
                  <a:schemeClr val="tx1"/>
                </a:solidFill>
                <a:effectLst/>
                <a:latin typeface="Calibri" pitchFamily="34" charset="0"/>
                <a:ea typeface="Calibri" pitchFamily="34" charset="0"/>
                <a:cs typeface="Arial" pitchFamily="34" charset="0"/>
              </a:rPr>
              <a:t>( </a:t>
            </a:r>
            <a:r>
              <a:rPr kumimoji="0" lang="ar-DZ" sz="2800" i="0" u="none" strike="noStrike" cap="none" normalizeH="0" baseline="0" dirty="0">
                <a:ln>
                  <a:noFill/>
                </a:ln>
                <a:solidFill>
                  <a:schemeClr val="tx1"/>
                </a:solidFill>
                <a:effectLst/>
                <a:latin typeface="Calibri" pitchFamily="34" charset="0"/>
                <a:ea typeface="Calibri" pitchFamily="34" charset="0"/>
                <a:cs typeface="Arial" pitchFamily="34" charset="0"/>
              </a:rPr>
              <a:t> </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لمكافحة ظاهرة التقليد </a:t>
            </a:r>
            <a:r>
              <a:rPr kumimoji="0" lang="ar-SA" sz="2800" i="0" u="none" strike="noStrike" cap="none" normalizeH="0" baseline="0" dirty="0" err="1">
                <a:ln>
                  <a:noFill/>
                </a:ln>
                <a:solidFill>
                  <a:schemeClr val="tx1"/>
                </a:solidFill>
                <a:effectLst/>
                <a:latin typeface="Calibri" pitchFamily="34" charset="0"/>
                <a:ea typeface="Calibri" pitchFamily="34" charset="0"/>
                <a:cs typeface="Arial" pitchFamily="34" charset="0"/>
              </a:rPr>
              <a:t>و</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 هو شرط ضروري لفعالية الرقابة </a:t>
            </a:r>
            <a:r>
              <a:rPr kumimoji="0" lang="ar-SA" sz="2800" i="0" u="none" strike="noStrike" cap="none" normalizeH="0" baseline="0" dirty="0" err="1">
                <a:ln>
                  <a:noFill/>
                </a:ln>
                <a:solidFill>
                  <a:schemeClr val="tx1"/>
                </a:solidFill>
                <a:effectLst/>
                <a:latin typeface="Calibri" pitchFamily="34" charset="0"/>
                <a:ea typeface="Calibri" pitchFamily="34" charset="0"/>
                <a:cs typeface="Arial" pitchFamily="34" charset="0"/>
              </a:rPr>
              <a:t>و</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 بالتالي الطريقة</a:t>
            </a:r>
            <a:r>
              <a:rPr kumimoji="0" lang="ar-DZ" sz="2800" i="0" u="none" strike="noStrike" cap="none" normalizeH="0" baseline="0" dirty="0">
                <a:ln>
                  <a:noFill/>
                </a:ln>
                <a:solidFill>
                  <a:schemeClr val="tx1"/>
                </a:solidFill>
                <a:effectLst/>
                <a:latin typeface="Calibri" pitchFamily="34" charset="0"/>
                <a:ea typeface="Calibri" pitchFamily="34" charset="0"/>
                <a:cs typeface="Arial" pitchFamily="34" charset="0"/>
              </a:rPr>
              <a:t> </a:t>
            </a:r>
            <a:r>
              <a:rPr kumimoji="0" lang="ar-SA" sz="2800" i="0" u="none" strike="noStrike" cap="none" normalizeH="0" baseline="0" dirty="0">
                <a:ln>
                  <a:noFill/>
                </a:ln>
                <a:solidFill>
                  <a:schemeClr val="tx1"/>
                </a:solidFill>
                <a:effectLst/>
                <a:latin typeface="Calibri" pitchFamily="34" charset="0"/>
                <a:ea typeface="Calibri" pitchFamily="34" charset="0"/>
                <a:cs typeface="Arial" pitchFamily="34" charset="0"/>
              </a:rPr>
              <a:t>المثلى للتخلص من اكبر عدد من المنتجات المقلدة خارج دائرة التداول</a:t>
            </a:r>
            <a:r>
              <a:rPr kumimoji="0" lang="fr-FR" sz="2800" i="0" u="none" strike="noStrike" cap="none" normalizeH="0" baseline="0" dirty="0">
                <a:ln>
                  <a:noFill/>
                </a:ln>
                <a:solidFill>
                  <a:schemeClr val="tx1"/>
                </a:solidFill>
                <a:effectLst/>
                <a:latin typeface="Calibri" pitchFamily="34" charset="0"/>
                <a:ea typeface="Calibri" pitchFamily="34" charset="0"/>
                <a:cs typeface="Arial" pitchFamily="34" charset="0"/>
              </a:rPr>
              <a:t> .</a:t>
            </a:r>
          </a:p>
        </p:txBody>
      </p:sp>
      <p:sp>
        <p:nvSpPr>
          <p:cNvPr id="7" name="Espace réservé du numéro de diapositive 6"/>
          <p:cNvSpPr>
            <a:spLocks noGrp="1"/>
          </p:cNvSpPr>
          <p:nvPr>
            <p:ph type="sldNum" sz="quarter" idx="12"/>
          </p:nvPr>
        </p:nvSpPr>
        <p:spPr/>
        <p:txBody>
          <a:bodyPr/>
          <a:lstStyle/>
          <a:p>
            <a:fld id="{061B799A-5AE2-4A7D-99A1-5EDA2840252F}" type="slidenum">
              <a:rPr lang="fr-FR" smtClean="0"/>
              <a:t>21</a:t>
            </a:fld>
            <a:endParaRPr lang="fr-F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061B799A-5AE2-4A7D-99A1-5EDA2840252F}" type="slidenum">
              <a:rPr lang="fr-FR" smtClean="0"/>
              <a:t>22</a:t>
            </a:fld>
            <a:endParaRPr lang="fr-FR"/>
          </a:p>
        </p:txBody>
      </p:sp>
      <p:sp>
        <p:nvSpPr>
          <p:cNvPr id="4" name="Rectangle 3"/>
          <p:cNvSpPr/>
          <p:nvPr/>
        </p:nvSpPr>
        <p:spPr>
          <a:xfrm>
            <a:off x="1428728" y="2928934"/>
            <a:ext cx="6575839" cy="923330"/>
          </a:xfrm>
          <a:prstGeom prst="rect">
            <a:avLst/>
          </a:prstGeom>
          <a:noFill/>
        </p:spPr>
        <p:txBody>
          <a:bodyPr wrap="none" lIns="91440" tIns="45720" rIns="91440" bIns="45720">
            <a:spAutoFit/>
          </a:bodyPr>
          <a:lstStyle/>
          <a:p>
            <a:pPr algn="ctr"/>
            <a:r>
              <a:rPr lang="ar-DZ" sz="5400" b="1" cap="none" spc="0"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شكرا لكم على حسن الإصغاء</a:t>
            </a:r>
            <a:endParaRPr lang="fr-FR" sz="5400" b="1" cap="none" spc="0"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19961569_869529023223181_8174722557275711810_n.png"/>
          <p:cNvPicPr>
            <a:picLocks noChangeAspect="1"/>
          </p:cNvPicPr>
          <p:nvPr/>
        </p:nvPicPr>
        <p:blipFill>
          <a:blip r:embed="rId2" cstate="print">
            <a:clrChange>
              <a:clrFrom>
                <a:srgbClr val="FFFFFF"/>
              </a:clrFrom>
              <a:clrTo>
                <a:srgbClr val="FFFFFF">
                  <a:alpha val="0"/>
                </a:srgbClr>
              </a:clrTo>
            </a:clrChange>
            <a:lum bright="58000"/>
          </a:blip>
          <a:stretch>
            <a:fillRect/>
          </a:stretch>
        </p:blipFill>
        <p:spPr>
          <a:xfrm>
            <a:off x="714348" y="1214423"/>
            <a:ext cx="8072494" cy="5072098"/>
          </a:xfrm>
          <a:prstGeom prst="rect">
            <a:avLst/>
          </a:prstGeom>
          <a:ln>
            <a:noFill/>
          </a:ln>
          <a:effectLst>
            <a:outerShdw blurRad="50800" dist="50800" dir="5400000" sx="99000" sy="99000" algn="ctr" rotWithShape="0">
              <a:schemeClr val="bg1">
                <a:alpha val="0"/>
              </a:schemeClr>
            </a:outerShdw>
          </a:effectLst>
        </p:spPr>
      </p:pic>
      <p:sp>
        <p:nvSpPr>
          <p:cNvPr id="3" name="Rectangle 2"/>
          <p:cNvSpPr/>
          <p:nvPr/>
        </p:nvSpPr>
        <p:spPr>
          <a:xfrm>
            <a:off x="214282" y="285728"/>
            <a:ext cx="8643998" cy="6986528"/>
          </a:xfrm>
          <a:prstGeom prst="rect">
            <a:avLst/>
          </a:prstGeom>
        </p:spPr>
        <p:txBody>
          <a:bodyPr wrap="square">
            <a:spAutoFit/>
          </a:bodyPr>
          <a:lstStyle/>
          <a:p>
            <a:pPr algn="justLow" rtl="1"/>
            <a:r>
              <a:rPr lang="ar-SA" sz="2800" b="1" dirty="0">
                <a:solidFill>
                  <a:srgbClr val="FF0000"/>
                </a:solidFill>
              </a:rPr>
              <a:t>الاساس القانوني لتدخل أعوان إدارة الجمارك في مكافحة ظاهرة تقليد المنتجات الفكرية </a:t>
            </a:r>
            <a:r>
              <a:rPr lang="fr-FR" sz="2800" b="1" dirty="0">
                <a:solidFill>
                  <a:srgbClr val="FF0000"/>
                </a:solidFill>
              </a:rPr>
              <a:t>:</a:t>
            </a:r>
            <a:endParaRPr lang="ar-DZ" sz="2800" b="1" dirty="0">
              <a:solidFill>
                <a:srgbClr val="FF0000"/>
              </a:solidFill>
            </a:endParaRPr>
          </a:p>
          <a:p>
            <a:pPr algn="justLow" rtl="1"/>
            <a:r>
              <a:rPr lang="ar-DZ" sz="2800" dirty="0"/>
              <a:t>لقد تكفلت ادارة الجمارك بـ :</a:t>
            </a:r>
            <a:endParaRPr lang="fr-FR" sz="2800" dirty="0"/>
          </a:p>
          <a:p>
            <a:pPr algn="justLow" rtl="1">
              <a:buFont typeface="Wingdings" pitchFamily="2" charset="2"/>
              <a:buChar char="ü"/>
            </a:pPr>
            <a:r>
              <a:rPr lang="ar-DZ" sz="2800" dirty="0"/>
              <a:t> </a:t>
            </a:r>
            <a:r>
              <a:rPr lang="ar-SA" sz="2800" dirty="0"/>
              <a:t>المشاركة في حماية حقوق الملكية الفكرية بالتعاون مع الهيئات العمومية</a:t>
            </a:r>
            <a:r>
              <a:rPr lang="ar-DZ" sz="2800" dirty="0"/>
              <a:t> </a:t>
            </a:r>
            <a:r>
              <a:rPr lang="ar-SA" sz="2800" dirty="0"/>
              <a:t>المختصة و مع حائزي حقوق الملكية الفكرية</a:t>
            </a:r>
            <a:r>
              <a:rPr lang="ar-DZ" sz="2800" dirty="0"/>
              <a:t>.</a:t>
            </a:r>
          </a:p>
          <a:p>
            <a:pPr algn="justLow" rtl="1">
              <a:buFont typeface="Wingdings" pitchFamily="2" charset="2"/>
              <a:buChar char="ü"/>
            </a:pPr>
            <a:r>
              <a:rPr lang="ar-DZ" sz="2800" dirty="0"/>
              <a:t> </a:t>
            </a:r>
            <a:r>
              <a:rPr lang="ar-SA" sz="2800" dirty="0"/>
              <a:t>تنسيق و توحيد مختلف نشاطات و تدخل</a:t>
            </a:r>
            <a:r>
              <a:rPr lang="ar-DZ" sz="2800" dirty="0"/>
              <a:t>ا</a:t>
            </a:r>
            <a:r>
              <a:rPr lang="ar-SA" sz="2800" dirty="0"/>
              <a:t>ت المصالح الخارجية غير الممركزة فيما يخص مكافحة الغش</a:t>
            </a:r>
            <a:r>
              <a:rPr lang="ar-DZ" sz="2800" dirty="0"/>
              <a:t>.</a:t>
            </a:r>
          </a:p>
          <a:p>
            <a:pPr algn="justLow" rtl="1">
              <a:buFont typeface="Wingdings" pitchFamily="2" charset="2"/>
              <a:buChar char="ü"/>
            </a:pPr>
            <a:r>
              <a:rPr lang="ar-DZ" sz="2800" dirty="0"/>
              <a:t> </a:t>
            </a:r>
            <a:r>
              <a:rPr lang="ar-SA" sz="2800" dirty="0"/>
              <a:t>تقييم معايير النشاطات المنوطة بها و إعداد حصيلة سنوية مصحوبة باقت</a:t>
            </a:r>
            <a:r>
              <a:rPr lang="ar-DZ" sz="2800" dirty="0"/>
              <a:t>راحات </a:t>
            </a:r>
            <a:r>
              <a:rPr lang="ar-SA" sz="2800" dirty="0"/>
              <a:t>و </a:t>
            </a:r>
            <a:r>
              <a:rPr lang="ar-SA" sz="2800" dirty="0" err="1"/>
              <a:t>إج</a:t>
            </a:r>
            <a:r>
              <a:rPr lang="ar-DZ" sz="2800" dirty="0" err="1"/>
              <a:t>را</a:t>
            </a:r>
            <a:r>
              <a:rPr lang="ar-SA" sz="2800" dirty="0" err="1"/>
              <a:t>ءات</a:t>
            </a:r>
            <a:r>
              <a:rPr lang="ar-SA" sz="2800" dirty="0"/>
              <a:t> التحسين</a:t>
            </a:r>
            <a:r>
              <a:rPr lang="fr-FR" sz="2800" dirty="0"/>
              <a:t>.</a:t>
            </a:r>
          </a:p>
          <a:p>
            <a:pPr algn="justLow" rtl="1"/>
            <a:r>
              <a:rPr lang="ar-DZ" sz="2800" dirty="0"/>
              <a:t>      </a:t>
            </a:r>
            <a:r>
              <a:rPr lang="ar-SA" sz="2800" dirty="0"/>
              <a:t>من اجل تحقيق هذه المهام يستند أعوان الجمارك في أداء مهامهم إلى مجموعة من النصوص القانونية</a:t>
            </a:r>
            <a:r>
              <a:rPr lang="fr-FR" sz="2800" dirty="0"/>
              <a:t> .</a:t>
            </a:r>
          </a:p>
          <a:p>
            <a:pPr algn="justLow" rtl="1">
              <a:buFont typeface="Arial" pitchFamily="34" charset="0"/>
              <a:buChar char="•"/>
            </a:pPr>
            <a:r>
              <a:rPr lang="ar-DZ" sz="2800" dirty="0"/>
              <a:t> </a:t>
            </a:r>
            <a:r>
              <a:rPr lang="ar-SA" sz="2800" dirty="0"/>
              <a:t>المادة </a:t>
            </a:r>
            <a:r>
              <a:rPr lang="ar-DZ" sz="2800" dirty="0"/>
              <a:t>3</a:t>
            </a:r>
            <a:r>
              <a:rPr lang="fr-FR" sz="2800" dirty="0"/>
              <a:t>" ... </a:t>
            </a:r>
            <a:r>
              <a:rPr lang="ar-SA" sz="2800" dirty="0"/>
              <a:t>تتمثل مهمة إدارة الجمارك على الخصوص فيما يأتي</a:t>
            </a:r>
            <a:r>
              <a:rPr lang="fr-FR" sz="2800" dirty="0"/>
              <a:t>:...</a:t>
            </a:r>
          </a:p>
          <a:p>
            <a:pPr algn="justLow" rtl="1"/>
            <a:r>
              <a:rPr lang="ar-DZ" sz="2800" dirty="0"/>
              <a:t>”</a:t>
            </a:r>
            <a:r>
              <a:rPr lang="ar-SA" sz="2800" dirty="0"/>
              <a:t>مكافحة المساس بحقوق الملكية الفكرية عند استيراد </a:t>
            </a:r>
            <a:r>
              <a:rPr lang="ar-SA" sz="2800" dirty="0" err="1"/>
              <a:t>و</a:t>
            </a:r>
            <a:r>
              <a:rPr lang="ar-SA" sz="2800" dirty="0"/>
              <a:t> تصدير البضائع</a:t>
            </a:r>
            <a:r>
              <a:rPr lang="ar-DZ" sz="2800" dirty="0"/>
              <a:t>“....</a:t>
            </a:r>
          </a:p>
          <a:p>
            <a:pPr algn="justLow" rtl="1">
              <a:buFont typeface="Arial" pitchFamily="34" charset="0"/>
              <a:buChar char="•"/>
            </a:pPr>
            <a:r>
              <a:rPr lang="ar-SA" sz="2800" dirty="0"/>
              <a:t>المادة</a:t>
            </a:r>
            <a:r>
              <a:rPr lang="fr-FR" sz="2800" dirty="0"/>
              <a:t> 22 " </a:t>
            </a:r>
            <a:r>
              <a:rPr lang="ar-SA" sz="2800" dirty="0"/>
              <a:t>تحظر استيراد </a:t>
            </a:r>
            <a:r>
              <a:rPr lang="ar-SA" sz="2800" dirty="0" err="1"/>
              <a:t>و</a:t>
            </a:r>
            <a:r>
              <a:rPr lang="ar-SA" sz="2800" dirty="0"/>
              <a:t> تصدير السلع المقلدة التي تمس بحقوق الملكية الفكرية كما هي معروفة في التشريع الساري المفعول</a:t>
            </a:r>
            <a:r>
              <a:rPr lang="fr-FR" sz="2800" dirty="0"/>
              <a:t>.</a:t>
            </a:r>
          </a:p>
          <a:p>
            <a:pPr algn="justLow" rtl="1"/>
            <a:endParaRPr kumimoji="0" lang="ar-DZ" sz="2800" i="0" u="none" strike="noStrike" cap="none" normalizeH="0" baseline="0" dirty="0">
              <a:ln>
                <a:noFill/>
              </a:ln>
              <a:solidFill>
                <a:schemeClr val="tx1"/>
              </a:solidFill>
              <a:effectLst/>
              <a:latin typeface="Calibri" pitchFamily="34" charset="0"/>
              <a:ea typeface="Calibri" pitchFamily="34" charset="0"/>
              <a:cs typeface="Arial" pitchFamily="34" charset="0"/>
            </a:endParaRPr>
          </a:p>
        </p:txBody>
      </p:sp>
      <p:sp>
        <p:nvSpPr>
          <p:cNvPr id="8" name="Espace réservé du numéro de diapositive 7"/>
          <p:cNvSpPr>
            <a:spLocks noGrp="1"/>
          </p:cNvSpPr>
          <p:nvPr>
            <p:ph type="sldNum" sz="quarter" idx="12"/>
          </p:nvPr>
        </p:nvSpPr>
        <p:spPr/>
        <p:txBody>
          <a:bodyPr/>
          <a:lstStyle/>
          <a:p>
            <a:fld id="{061B799A-5AE2-4A7D-99A1-5EDA2840252F}" type="slidenum">
              <a:rPr lang="fr-FR" smtClean="0"/>
              <a:t>3</a:t>
            </a:fld>
            <a:endParaRPr lang="fr-F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descr="19961569_869529023223181_8174722557275711810_n.png"/>
          <p:cNvPicPr>
            <a:picLocks noChangeAspect="1"/>
          </p:cNvPicPr>
          <p:nvPr/>
        </p:nvPicPr>
        <p:blipFill>
          <a:blip r:embed="rId2" cstate="print">
            <a:clrChange>
              <a:clrFrom>
                <a:srgbClr val="FFFFFF"/>
              </a:clrFrom>
              <a:clrTo>
                <a:srgbClr val="FFFFFF">
                  <a:alpha val="0"/>
                </a:srgbClr>
              </a:clrTo>
            </a:clrChange>
            <a:lum bright="58000"/>
          </a:blip>
          <a:stretch>
            <a:fillRect/>
          </a:stretch>
        </p:blipFill>
        <p:spPr>
          <a:xfrm>
            <a:off x="714348" y="1214423"/>
            <a:ext cx="8072494" cy="5072098"/>
          </a:xfrm>
          <a:prstGeom prst="rect">
            <a:avLst/>
          </a:prstGeom>
          <a:ln>
            <a:noFill/>
          </a:ln>
          <a:effectLst>
            <a:outerShdw blurRad="50800" dist="50800" dir="5400000" sx="99000" sy="99000" algn="ctr" rotWithShape="0">
              <a:schemeClr val="bg1">
                <a:alpha val="0"/>
              </a:schemeClr>
            </a:outerShdw>
          </a:effectLst>
        </p:spPr>
      </p:pic>
      <p:sp>
        <p:nvSpPr>
          <p:cNvPr id="2" name="Rectangle 1"/>
          <p:cNvSpPr/>
          <p:nvPr/>
        </p:nvSpPr>
        <p:spPr>
          <a:xfrm>
            <a:off x="571472" y="428605"/>
            <a:ext cx="8215370" cy="5816977"/>
          </a:xfrm>
          <a:prstGeom prst="rect">
            <a:avLst/>
          </a:prstGeom>
        </p:spPr>
        <p:txBody>
          <a:bodyPr wrap="square">
            <a:spAutoFit/>
          </a:bodyPr>
          <a:lstStyle/>
          <a:p>
            <a:pPr algn="justLow" rtl="1"/>
            <a:r>
              <a:rPr lang="ar-SA" sz="2800" dirty="0"/>
              <a:t>يحظر عند استيراد كل البضائع التي تحمل بيانات مكتوبة او أية إشارات على المنتجات نفسها أو على الأغلفة أو الصناديق أو الحزمة أو </a:t>
            </a:r>
            <a:r>
              <a:rPr lang="ar-SA" sz="2800" dirty="0" err="1"/>
              <a:t>الأظرفة</a:t>
            </a:r>
            <a:r>
              <a:rPr lang="ar-SA" sz="2800" dirty="0"/>
              <a:t> أو الشرطة أو الملصقات من شأنها أن توحي بأن البضاعة الأتية ذات منشأ جزائري.</a:t>
            </a:r>
          </a:p>
          <a:p>
            <a:pPr algn="justLow" rtl="1"/>
            <a:r>
              <a:rPr lang="fr-FR" sz="2800" dirty="0"/>
              <a:t> </a:t>
            </a:r>
            <a:r>
              <a:rPr lang="ar-SA" sz="2800" dirty="0"/>
              <a:t>يلاحظ أن هذا التعديل جاء شاملا ليشمل كل عناصر الملكية الفكرية الأدبية و الفنية و الملكية الصناعية و بذلك تدارك النقص الذي كان في القانون السابق الذي كان ينص على بعض الحقوق دون الأخرى، فلم يشمل مثل حقوق التصاميم الشكلية للدوائر المتكاملة</a:t>
            </a:r>
            <a:r>
              <a:rPr lang="fr-FR" sz="2800" dirty="0"/>
              <a:t>.</a:t>
            </a:r>
          </a:p>
          <a:p>
            <a:pPr algn="justLow" rtl="1"/>
            <a:r>
              <a:rPr lang="fr-FR" sz="2800" dirty="0"/>
              <a:t>*</a:t>
            </a:r>
            <a:r>
              <a:rPr lang="ar-SA" sz="2800" dirty="0"/>
              <a:t>المادة</a:t>
            </a:r>
            <a:r>
              <a:rPr lang="fr-FR" sz="2800" dirty="0"/>
              <a:t> 22 </a:t>
            </a:r>
            <a:r>
              <a:rPr lang="ar-SA" sz="2800" dirty="0"/>
              <a:t>مكرر</a:t>
            </a:r>
            <a:r>
              <a:rPr lang="fr-FR" sz="2800" dirty="0"/>
              <a:t>" </a:t>
            </a:r>
            <a:r>
              <a:rPr lang="ar-SA" sz="2800" dirty="0"/>
              <a:t>دون الإخلال بالأحكام المنصوص عليها في هذا القانون ، يتم التخلي عن البضائع ذات القيمة الضعيفة كما هو معمول </a:t>
            </a:r>
            <a:r>
              <a:rPr lang="ar-SA" sz="2800" dirty="0" err="1"/>
              <a:t>به</a:t>
            </a:r>
            <a:r>
              <a:rPr lang="ar-SA" sz="2800" dirty="0"/>
              <a:t> في مجال الغش قليل القيمة المنصوص عليها في المادة</a:t>
            </a:r>
            <a:r>
              <a:rPr lang="fr-FR" sz="2800" dirty="0"/>
              <a:t> 288 </a:t>
            </a:r>
            <a:r>
              <a:rPr lang="ar-SA" sz="2800" dirty="0"/>
              <a:t>من هذا القانون، و المعترف بأنها مقلدة ، لأجل اتلافها</a:t>
            </a:r>
            <a:r>
              <a:rPr lang="fr-FR" sz="2800" dirty="0"/>
              <a:t>."</a:t>
            </a:r>
          </a:p>
          <a:p>
            <a:pPr algn="justLow" rtl="1"/>
            <a:endParaRPr lang="fr-FR" sz="3600" dirty="0"/>
          </a:p>
        </p:txBody>
      </p:sp>
      <p:sp>
        <p:nvSpPr>
          <p:cNvPr id="7" name="Espace réservé du numéro de diapositive 6"/>
          <p:cNvSpPr>
            <a:spLocks noGrp="1"/>
          </p:cNvSpPr>
          <p:nvPr>
            <p:ph type="sldNum" sz="quarter" idx="12"/>
          </p:nvPr>
        </p:nvSpPr>
        <p:spPr/>
        <p:txBody>
          <a:bodyPr/>
          <a:lstStyle/>
          <a:p>
            <a:fld id="{061B799A-5AE2-4A7D-99A1-5EDA2840252F}" type="slidenum">
              <a:rPr lang="fr-FR" smtClean="0"/>
              <a:t>4</a:t>
            </a:fld>
            <a:endParaRPr lang="fr-F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descr="19961569_869529023223181_8174722557275711810_n.png"/>
          <p:cNvPicPr>
            <a:picLocks noChangeAspect="1"/>
          </p:cNvPicPr>
          <p:nvPr/>
        </p:nvPicPr>
        <p:blipFill>
          <a:blip r:embed="rId2" cstate="print">
            <a:clrChange>
              <a:clrFrom>
                <a:srgbClr val="FFFFFF"/>
              </a:clrFrom>
              <a:clrTo>
                <a:srgbClr val="FFFFFF">
                  <a:alpha val="0"/>
                </a:srgbClr>
              </a:clrTo>
            </a:clrChange>
            <a:lum bright="58000"/>
          </a:blip>
          <a:stretch>
            <a:fillRect/>
          </a:stretch>
        </p:blipFill>
        <p:spPr>
          <a:xfrm>
            <a:off x="714348" y="980728"/>
            <a:ext cx="8072494" cy="5072098"/>
          </a:xfrm>
          <a:prstGeom prst="rect">
            <a:avLst/>
          </a:prstGeom>
          <a:ln>
            <a:noFill/>
          </a:ln>
          <a:effectLst>
            <a:outerShdw blurRad="50800" dist="50800" dir="5400000" sx="99000" sy="99000" algn="ctr" rotWithShape="0">
              <a:schemeClr val="bg1">
                <a:alpha val="0"/>
              </a:schemeClr>
            </a:outerShdw>
          </a:effectLst>
        </p:spPr>
      </p:pic>
      <p:sp>
        <p:nvSpPr>
          <p:cNvPr id="17409" name="Rectangle 1"/>
          <p:cNvSpPr>
            <a:spLocks noChangeArrowheads="1"/>
          </p:cNvSpPr>
          <p:nvPr/>
        </p:nvSpPr>
        <p:spPr bwMode="auto">
          <a:xfrm>
            <a:off x="357158" y="2402840"/>
            <a:ext cx="8358246"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Low" rtl="1"/>
            <a:r>
              <a:rPr lang="ar-SA" sz="2800" dirty="0"/>
              <a:t>يلاحظ أن هذا التعديل جاء شاملا ليشمل كل عناصر الملكية الفكرية الأدبية و الفنية و الملكية الصناعية و بذلك تد</a:t>
            </a:r>
            <a:r>
              <a:rPr lang="ar-DZ" sz="2800" dirty="0"/>
              <a:t>ا</a:t>
            </a:r>
            <a:r>
              <a:rPr lang="ar-SA" sz="2800" dirty="0"/>
              <a:t>رك النقص الذي كان في القانون السابق الذي </a:t>
            </a:r>
            <a:r>
              <a:rPr kumimoji="0" lang="fr-FR" sz="2800" i="0" u="none" strike="noStrike" cap="none" normalizeH="0" baseline="0" dirty="0">
                <a:ln>
                  <a:noFill/>
                </a:ln>
                <a:solidFill>
                  <a:schemeClr val="tx1"/>
                </a:solidFill>
                <a:effectLst/>
                <a:latin typeface="Arial" pitchFamily="34" charset="0"/>
                <a:ea typeface="Calibri" pitchFamily="34" charset="0"/>
                <a:cs typeface="Arial" pitchFamily="34" charset="0"/>
              </a:rPr>
              <a:t> </a:t>
            </a:r>
            <a:r>
              <a:rPr kumimoji="0" lang="ar-SA" sz="2800" i="0" u="none" strike="noStrike" cap="none" normalizeH="0" baseline="0" dirty="0">
                <a:ln>
                  <a:noFill/>
                </a:ln>
                <a:solidFill>
                  <a:schemeClr val="tx1"/>
                </a:solidFill>
                <a:effectLst/>
                <a:latin typeface="Arial" pitchFamily="34" charset="0"/>
                <a:ea typeface="Calibri" pitchFamily="34" charset="0"/>
                <a:cs typeface="Arial" pitchFamily="34" charset="0"/>
              </a:rPr>
              <a:t>البضائع.</a:t>
            </a:r>
            <a:endParaRPr kumimoji="0" lang="fr-FR" sz="2800" i="0" u="none" strike="noStrike" cap="none" normalizeH="0" baseline="0" dirty="0">
              <a:ln>
                <a:noFill/>
              </a:ln>
              <a:solidFill>
                <a:schemeClr val="tx1"/>
              </a:solidFill>
              <a:effectLst/>
              <a:latin typeface="Arial" pitchFamily="34" charset="0"/>
              <a:cs typeface="Arial" pitchFamily="34" charset="0"/>
            </a:endParaRPr>
          </a:p>
        </p:txBody>
      </p:sp>
      <p:sp>
        <p:nvSpPr>
          <p:cNvPr id="7" name="Espace réservé du numéro de diapositive 6"/>
          <p:cNvSpPr>
            <a:spLocks noGrp="1"/>
          </p:cNvSpPr>
          <p:nvPr>
            <p:ph type="sldNum" sz="quarter" idx="12"/>
          </p:nvPr>
        </p:nvSpPr>
        <p:spPr/>
        <p:txBody>
          <a:bodyPr/>
          <a:lstStyle/>
          <a:p>
            <a:fld id="{061B799A-5AE2-4A7D-99A1-5EDA2840252F}" type="slidenum">
              <a:rPr lang="fr-FR" smtClean="0"/>
              <a:t>5</a:t>
            </a:fld>
            <a:endParaRPr lang="fr-F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descr="19961569_869529023223181_8174722557275711810_n.png"/>
          <p:cNvPicPr>
            <a:picLocks noChangeAspect="1"/>
          </p:cNvPicPr>
          <p:nvPr/>
        </p:nvPicPr>
        <p:blipFill>
          <a:blip r:embed="rId2" cstate="print">
            <a:clrChange>
              <a:clrFrom>
                <a:srgbClr val="FFFFFF"/>
              </a:clrFrom>
              <a:clrTo>
                <a:srgbClr val="FFFFFF">
                  <a:alpha val="0"/>
                </a:srgbClr>
              </a:clrTo>
            </a:clrChange>
            <a:lum bright="58000"/>
          </a:blip>
          <a:stretch>
            <a:fillRect/>
          </a:stretch>
        </p:blipFill>
        <p:spPr>
          <a:xfrm>
            <a:off x="714348" y="1214423"/>
            <a:ext cx="8072494" cy="5072098"/>
          </a:xfrm>
          <a:prstGeom prst="rect">
            <a:avLst/>
          </a:prstGeom>
          <a:ln>
            <a:noFill/>
          </a:ln>
          <a:effectLst>
            <a:outerShdw blurRad="50800" dist="50800" dir="5400000" sx="99000" sy="99000" algn="ctr" rotWithShape="0">
              <a:schemeClr val="bg1">
                <a:alpha val="0"/>
              </a:schemeClr>
            </a:outerShdw>
          </a:effectLst>
        </p:spPr>
      </p:pic>
      <p:sp>
        <p:nvSpPr>
          <p:cNvPr id="2" name="Rectangle 1"/>
          <p:cNvSpPr/>
          <p:nvPr/>
        </p:nvSpPr>
        <p:spPr>
          <a:xfrm>
            <a:off x="500034" y="500043"/>
            <a:ext cx="8358246" cy="3970318"/>
          </a:xfrm>
          <a:prstGeom prst="rect">
            <a:avLst/>
          </a:prstGeom>
        </p:spPr>
        <p:txBody>
          <a:bodyPr wrap="square">
            <a:spAutoFit/>
          </a:bodyPr>
          <a:lstStyle/>
          <a:p>
            <a:pPr algn="justLow" rtl="1">
              <a:buFontTx/>
              <a:buChar char="-"/>
            </a:pPr>
            <a:r>
              <a:rPr lang="ar-SA" sz="2800" dirty="0"/>
              <a:t>المادة</a:t>
            </a:r>
            <a:r>
              <a:rPr lang="fr-FR" sz="2800" dirty="0"/>
              <a:t> 116 </a:t>
            </a:r>
            <a:r>
              <a:rPr lang="ar-SA" sz="2800" dirty="0"/>
              <a:t>من قانون الجمارك</a:t>
            </a:r>
            <a:r>
              <a:rPr lang="fr-FR" sz="2800" dirty="0"/>
              <a:t>:" </a:t>
            </a:r>
            <a:r>
              <a:rPr lang="ar-SA" sz="2800" dirty="0"/>
              <a:t>بغض النظر عن الاستثناءات الخاصة بكل من الأنظمة الجمركية المذكورة أعلاه، تستثنى من هذه الأنظمة البضائع المقيدة أو المحظورة على أساس اعتبارات متعلقة بالأخلاق، أو النظام العام أو الأمن العمومي أو النظافة </a:t>
            </a:r>
            <a:r>
              <a:rPr lang="ar-SA" sz="2800" dirty="0" err="1"/>
              <a:t>و</a:t>
            </a:r>
            <a:r>
              <a:rPr lang="ar-SA" sz="2800" dirty="0"/>
              <a:t> الصحة العموميتين، أو على اعتبارات بيطرية</a:t>
            </a:r>
            <a:r>
              <a:rPr lang="ar-DZ" sz="2800" dirty="0"/>
              <a:t> </a:t>
            </a:r>
            <a:r>
              <a:rPr lang="ar-SA" sz="2800" dirty="0"/>
              <a:t>أو متعلقة بأمراض النباتات أو خاصة بحماية </a:t>
            </a:r>
            <a:r>
              <a:rPr lang="ar-SA" sz="2800" dirty="0" err="1"/>
              <a:t>البراءات</a:t>
            </a:r>
            <a:r>
              <a:rPr lang="ar-SA" sz="2800" dirty="0"/>
              <a:t> و علامات التصنيع </a:t>
            </a:r>
            <a:r>
              <a:rPr lang="ar-SA" sz="2800" dirty="0" err="1"/>
              <a:t>و</a:t>
            </a:r>
            <a:r>
              <a:rPr lang="ar-SA" sz="2800" dirty="0"/>
              <a:t> حقوق المؤلفين </a:t>
            </a:r>
            <a:r>
              <a:rPr lang="ar-SA" sz="2800" dirty="0" err="1"/>
              <a:t>و</a:t>
            </a:r>
            <a:r>
              <a:rPr lang="ar-SA" sz="2800" dirty="0"/>
              <a:t> حقوق إعادة الطبع مهما كانت كميتهما أو بلد منشئها أو </a:t>
            </a:r>
            <a:r>
              <a:rPr lang="ar-DZ" sz="2800" dirty="0"/>
              <a:t>مصدرها </a:t>
            </a:r>
            <a:r>
              <a:rPr lang="ar-SA" sz="2800" dirty="0"/>
              <a:t>ا</a:t>
            </a:r>
            <a:r>
              <a:rPr lang="ar-DZ" sz="2800" dirty="0"/>
              <a:t>و</a:t>
            </a:r>
            <a:r>
              <a:rPr lang="ar-SA" sz="2800" dirty="0"/>
              <a:t> بلد </a:t>
            </a:r>
            <a:r>
              <a:rPr lang="ar-DZ" sz="2800" dirty="0"/>
              <a:t>وجهتها.</a:t>
            </a:r>
          </a:p>
          <a:p>
            <a:pPr algn="justLow" rtl="1">
              <a:buFontTx/>
              <a:buChar char="-"/>
            </a:pPr>
            <a:endParaRPr lang="ar-DZ" sz="2800" dirty="0"/>
          </a:p>
          <a:p>
            <a:pPr algn="justLow" rtl="1"/>
            <a:endParaRPr lang="fr-FR" sz="2800" dirty="0"/>
          </a:p>
        </p:txBody>
      </p:sp>
      <p:sp>
        <p:nvSpPr>
          <p:cNvPr id="7" name="Espace réservé du numéro de diapositive 6"/>
          <p:cNvSpPr>
            <a:spLocks noGrp="1"/>
          </p:cNvSpPr>
          <p:nvPr>
            <p:ph type="sldNum" sz="quarter" idx="12"/>
          </p:nvPr>
        </p:nvSpPr>
        <p:spPr/>
        <p:txBody>
          <a:bodyPr/>
          <a:lstStyle/>
          <a:p>
            <a:fld id="{061B799A-5AE2-4A7D-99A1-5EDA2840252F}" type="slidenum">
              <a:rPr lang="fr-FR" smtClean="0"/>
              <a:t>6</a:t>
            </a:fld>
            <a:endParaRPr lang="fr-F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descr="19961569_869529023223181_8174722557275711810_n.png"/>
          <p:cNvPicPr>
            <a:picLocks noChangeAspect="1"/>
          </p:cNvPicPr>
          <p:nvPr/>
        </p:nvPicPr>
        <p:blipFill>
          <a:blip r:embed="rId2" cstate="print">
            <a:clrChange>
              <a:clrFrom>
                <a:srgbClr val="FFFFFF"/>
              </a:clrFrom>
              <a:clrTo>
                <a:srgbClr val="FFFFFF">
                  <a:alpha val="0"/>
                </a:srgbClr>
              </a:clrTo>
            </a:clrChange>
            <a:lum bright="58000"/>
          </a:blip>
          <a:stretch>
            <a:fillRect/>
          </a:stretch>
        </p:blipFill>
        <p:spPr>
          <a:xfrm>
            <a:off x="714348" y="1214423"/>
            <a:ext cx="8072494" cy="5072098"/>
          </a:xfrm>
          <a:prstGeom prst="rect">
            <a:avLst/>
          </a:prstGeom>
          <a:ln>
            <a:noFill/>
          </a:ln>
          <a:effectLst>
            <a:outerShdw blurRad="50800" dist="50800" dir="5400000" sx="99000" sy="99000" algn="ctr" rotWithShape="0">
              <a:schemeClr val="bg1">
                <a:alpha val="0"/>
              </a:schemeClr>
            </a:outerShdw>
          </a:effectLst>
        </p:spPr>
      </p:pic>
      <p:sp>
        <p:nvSpPr>
          <p:cNvPr id="2" name="Rectangle 1"/>
          <p:cNvSpPr/>
          <p:nvPr/>
        </p:nvSpPr>
        <p:spPr>
          <a:xfrm>
            <a:off x="428596" y="58847"/>
            <a:ext cx="8429684" cy="8279190"/>
          </a:xfrm>
          <a:prstGeom prst="rect">
            <a:avLst/>
          </a:prstGeom>
        </p:spPr>
        <p:txBody>
          <a:bodyPr wrap="square">
            <a:spAutoFit/>
          </a:bodyPr>
          <a:lstStyle/>
          <a:p>
            <a:pPr algn="justLow" rtl="1"/>
            <a:r>
              <a:rPr lang="ar-SA" sz="2800" dirty="0">
                <a:solidFill>
                  <a:srgbClr val="FF0000"/>
                </a:solidFill>
              </a:rPr>
              <a:t>- صور التدخل الجمركي في إطار مكافحة ظاهرة تقليد المنتجات الفكرية:</a:t>
            </a:r>
            <a:endParaRPr lang="fr-FR" sz="2800" dirty="0">
              <a:solidFill>
                <a:srgbClr val="FF0000"/>
              </a:solidFill>
            </a:endParaRPr>
          </a:p>
          <a:p>
            <a:pPr algn="justLow" rtl="1"/>
            <a:r>
              <a:rPr lang="ar-SA" sz="2800" dirty="0"/>
              <a:t>يلعب </a:t>
            </a:r>
            <a:r>
              <a:rPr lang="ar-SA" sz="2800" dirty="0" err="1"/>
              <a:t>اعوان</a:t>
            </a:r>
            <a:r>
              <a:rPr lang="ar-SA" sz="2800" dirty="0"/>
              <a:t> الجمارك دورا مهما في مراقبة مصدر السلع عند عبورها للحدود </a:t>
            </a:r>
            <a:r>
              <a:rPr lang="ar-SA" sz="2800" dirty="0" err="1"/>
              <a:t>و</a:t>
            </a:r>
            <a:r>
              <a:rPr lang="ar-SA" sz="2800" dirty="0"/>
              <a:t> كذا منع المتاجرة بالسلع التي تحمل المنتجات المقلدة، فمنحهم قانون الجمارك صلاحية اتخاذ التدابير المناسبة ضد السلع المقلدة في كل مرة توجد فيها بضائع مقلدة، وهذا التدخل نوعان</a:t>
            </a:r>
            <a:r>
              <a:rPr lang="fr-FR" sz="2800" dirty="0"/>
              <a:t> :</a:t>
            </a:r>
            <a:r>
              <a:rPr lang="ar-SA" sz="2800" dirty="0"/>
              <a:t>إما بناءا على طلب من صاحب</a:t>
            </a:r>
            <a:r>
              <a:rPr lang="ar-DZ" sz="2800" dirty="0"/>
              <a:t> </a:t>
            </a:r>
            <a:r>
              <a:rPr lang="ar-SA" sz="2800" dirty="0"/>
              <a:t>الحق الفكري </a:t>
            </a:r>
            <a:r>
              <a:rPr lang="ar-SA" sz="2800" dirty="0" err="1"/>
              <a:t>و</a:t>
            </a:r>
            <a:r>
              <a:rPr lang="ar-SA" sz="2800" dirty="0"/>
              <a:t> هو التدخل غير المباشر أو التدخل التلقائي بمناسبة عملية المراقبة التي تمارسها ودون</a:t>
            </a:r>
            <a:r>
              <a:rPr lang="ar-DZ" sz="2800" dirty="0"/>
              <a:t> </a:t>
            </a:r>
            <a:r>
              <a:rPr lang="ar-SA" sz="2800" dirty="0"/>
              <a:t>اشتراط تقديم طلب من صاحب الحق الفكري</a:t>
            </a:r>
            <a:r>
              <a:rPr lang="fr-FR" sz="2800" dirty="0"/>
              <a:t>.</a:t>
            </a:r>
          </a:p>
          <a:p>
            <a:pPr algn="justLow" rtl="1"/>
            <a:r>
              <a:rPr lang="ar-SA" sz="2800" dirty="0">
                <a:solidFill>
                  <a:srgbClr val="FF0000"/>
                </a:solidFill>
              </a:rPr>
              <a:t>أولا</a:t>
            </a:r>
            <a:r>
              <a:rPr lang="fr-FR" sz="2800" dirty="0">
                <a:solidFill>
                  <a:srgbClr val="FF0000"/>
                </a:solidFill>
              </a:rPr>
              <a:t>: </a:t>
            </a:r>
            <a:r>
              <a:rPr lang="ar-SA" sz="2800" dirty="0"/>
              <a:t>التدخل بناء على طلب صاحب الحق الفكري</a:t>
            </a:r>
            <a:endParaRPr lang="fr-FR" sz="2800" dirty="0"/>
          </a:p>
          <a:p>
            <a:pPr algn="justLow" rtl="1"/>
            <a:r>
              <a:rPr lang="ar-SA" sz="2800" dirty="0"/>
              <a:t>يعد طلب التدخل إجراء فعال في إطار إستراتيجية دفاعية لأنه يمنح السلطات الجمركية حبس المنتجات المقلدة على مستوى الحدود، و لا يمكن ممارسة هذا الإجراء من طرف أشخاص تتمتع بحق ممارسة المتابعة القضائية ضد المساس بحقوق الملكية الفكرية.</a:t>
            </a:r>
          </a:p>
          <a:p>
            <a:pPr algn="justLow" rtl="1"/>
            <a:r>
              <a:rPr lang="ar-SA" sz="2800" dirty="0"/>
              <a:t> يتمتع صاحب الحق الفكري اذا كانت لديه أسباب مشروعة للشك في انه يمكن أن يحدث استيراد</a:t>
            </a:r>
            <a:endParaRPr lang="ar-DZ" sz="2800" dirty="0"/>
          </a:p>
          <a:p>
            <a:pPr algn="justLow" rtl="1"/>
            <a:endParaRPr lang="ar-DZ" sz="2800" dirty="0"/>
          </a:p>
          <a:p>
            <a:pPr algn="justLow" rtl="1"/>
            <a:endParaRPr lang="ar-DZ" sz="2800" dirty="0"/>
          </a:p>
          <a:p>
            <a:pPr algn="justLow" rtl="1"/>
            <a:endParaRPr lang="ar-DZ" sz="2800" dirty="0"/>
          </a:p>
          <a:p>
            <a:pPr algn="justLow" rtl="1"/>
            <a:endParaRPr lang="fr-FR" sz="2800" dirty="0"/>
          </a:p>
        </p:txBody>
      </p:sp>
      <p:sp>
        <p:nvSpPr>
          <p:cNvPr id="7" name="Espace réservé du numéro de diapositive 6"/>
          <p:cNvSpPr>
            <a:spLocks noGrp="1"/>
          </p:cNvSpPr>
          <p:nvPr>
            <p:ph type="sldNum" sz="quarter" idx="12"/>
          </p:nvPr>
        </p:nvSpPr>
        <p:spPr/>
        <p:txBody>
          <a:bodyPr/>
          <a:lstStyle/>
          <a:p>
            <a:fld id="{061B799A-5AE2-4A7D-99A1-5EDA2840252F}" type="slidenum">
              <a:rPr lang="fr-FR" smtClean="0"/>
              <a:t>7</a:t>
            </a:fld>
            <a:endParaRPr lang="fr-F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descr="19961569_869529023223181_8174722557275711810_n.png"/>
          <p:cNvPicPr>
            <a:picLocks noChangeAspect="1"/>
          </p:cNvPicPr>
          <p:nvPr/>
        </p:nvPicPr>
        <p:blipFill>
          <a:blip r:embed="rId2" cstate="print">
            <a:clrChange>
              <a:clrFrom>
                <a:srgbClr val="FFFFFF"/>
              </a:clrFrom>
              <a:clrTo>
                <a:srgbClr val="FFFFFF">
                  <a:alpha val="0"/>
                </a:srgbClr>
              </a:clrTo>
            </a:clrChange>
            <a:lum bright="58000"/>
          </a:blip>
          <a:stretch>
            <a:fillRect/>
          </a:stretch>
        </p:blipFill>
        <p:spPr>
          <a:xfrm>
            <a:off x="714348" y="1214423"/>
            <a:ext cx="8072494" cy="5072098"/>
          </a:xfrm>
          <a:prstGeom prst="rect">
            <a:avLst/>
          </a:prstGeom>
          <a:ln>
            <a:noFill/>
          </a:ln>
          <a:effectLst>
            <a:outerShdw blurRad="50800" dist="50800" dir="5400000" sx="99000" sy="99000" algn="ctr" rotWithShape="0">
              <a:schemeClr val="bg1">
                <a:alpha val="0"/>
              </a:schemeClr>
            </a:outerShdw>
          </a:effectLst>
        </p:spPr>
      </p:pic>
      <p:sp>
        <p:nvSpPr>
          <p:cNvPr id="2" name="Rectangle 1"/>
          <p:cNvSpPr/>
          <p:nvPr/>
        </p:nvSpPr>
        <p:spPr>
          <a:xfrm>
            <a:off x="500034" y="428604"/>
            <a:ext cx="8358246" cy="6124754"/>
          </a:xfrm>
          <a:prstGeom prst="rect">
            <a:avLst/>
          </a:prstGeom>
        </p:spPr>
        <p:txBody>
          <a:bodyPr wrap="square">
            <a:spAutoFit/>
          </a:bodyPr>
          <a:lstStyle/>
          <a:p>
            <a:pPr algn="justLow" rtl="1"/>
            <a:r>
              <a:rPr lang="ar-SA" sz="2800" dirty="0"/>
              <a:t>لبضائع تمس بالحقوق الفكرية حق اللجوء إلى إدارة الجمارك إذا ما وصل إلى علمه أن هناك بضائع مقلدة لإبداعه ستمر عبر الحدود ، فيلجأ إلى تقديم طلب مكتوب إلى إدارة الجمارك من اجل وقف</a:t>
            </a:r>
            <a:r>
              <a:rPr lang="ar-DZ" sz="2800" dirty="0"/>
              <a:t> </a:t>
            </a:r>
            <a:r>
              <a:rPr lang="ar-SA" sz="2800" dirty="0"/>
              <a:t>الإفراج عن البضائع التي تقوم بدراسة الطلب ولها أن تجيب بالقبول أو الرفض وذلك كما يلي</a:t>
            </a:r>
            <a:r>
              <a:rPr lang="ar-DZ" sz="2800" dirty="0"/>
              <a:t> :</a:t>
            </a:r>
          </a:p>
          <a:p>
            <a:pPr algn="justLow" rtl="1"/>
            <a:endParaRPr lang="ar-DZ" sz="2800" dirty="0"/>
          </a:p>
          <a:p>
            <a:pPr algn="justLow" rtl="1"/>
            <a:r>
              <a:rPr lang="fr-FR" sz="2800" dirty="0">
                <a:solidFill>
                  <a:srgbClr val="FF0000"/>
                </a:solidFill>
              </a:rPr>
              <a:t>1 </a:t>
            </a:r>
            <a:r>
              <a:rPr lang="ar-DZ" sz="2800" dirty="0">
                <a:solidFill>
                  <a:srgbClr val="FF0000"/>
                </a:solidFill>
              </a:rPr>
              <a:t>- </a:t>
            </a:r>
            <a:r>
              <a:rPr lang="ar-SA" sz="2800" dirty="0">
                <a:solidFill>
                  <a:srgbClr val="FF0000"/>
                </a:solidFill>
              </a:rPr>
              <a:t>تقديم الطلب</a:t>
            </a:r>
            <a:r>
              <a:rPr lang="fr-FR" sz="2800" dirty="0"/>
              <a:t>: </a:t>
            </a:r>
            <a:r>
              <a:rPr lang="ar-SA" sz="2800" dirty="0"/>
              <a:t>إن الطلب المقدم إلى إدارة الجمارك المتضمن وقف الإفراج عن البضائع التي تحمل الحق الفكري ،يجب أن ينطوي على بعض الشروط</a:t>
            </a:r>
            <a:r>
              <a:rPr lang="fr-FR" sz="2800" dirty="0"/>
              <a:t>:</a:t>
            </a:r>
          </a:p>
          <a:p>
            <a:pPr algn="justLow" rtl="1"/>
            <a:r>
              <a:rPr lang="fr-FR" sz="2800" dirty="0"/>
              <a:t>_ </a:t>
            </a:r>
            <a:r>
              <a:rPr lang="ar-SA" sz="2800" dirty="0"/>
              <a:t>أن يقدم من مالك الحق ، وهذا الأخير هو مالك الحق الفكري أو من يمثله قانونا أو أي شخص مرخص له باستعمال الحق الفكري</a:t>
            </a:r>
            <a:r>
              <a:rPr lang="fr-FR" sz="2800" dirty="0"/>
              <a:t>.</a:t>
            </a:r>
          </a:p>
          <a:p>
            <a:pPr algn="justLow" rtl="1"/>
            <a:r>
              <a:rPr lang="fr-FR" sz="2800" dirty="0"/>
              <a:t>_</a:t>
            </a:r>
            <a:r>
              <a:rPr lang="ar-SA" sz="2800" dirty="0"/>
              <a:t>أن يكون مكتوبا </a:t>
            </a:r>
            <a:r>
              <a:rPr lang="ar-SA" sz="2800" dirty="0" err="1"/>
              <a:t>و</a:t>
            </a:r>
            <a:r>
              <a:rPr lang="ar-SA" sz="2800" dirty="0"/>
              <a:t> أن ينطوي على جملة من المعلومات </a:t>
            </a:r>
            <a:r>
              <a:rPr lang="ar-SA" sz="2800" dirty="0" err="1"/>
              <a:t>و</a:t>
            </a:r>
            <a:r>
              <a:rPr lang="ar-SA" sz="2800" dirty="0"/>
              <a:t> الوثائق التي تسهل عملية التعرف على البضاعة المقلدة، ويجب أن يتضمن </a:t>
            </a:r>
            <a:r>
              <a:rPr lang="ar-DZ" sz="2800" dirty="0"/>
              <a:t>:</a:t>
            </a:r>
            <a:endParaRPr lang="fr-FR" sz="2800" dirty="0"/>
          </a:p>
          <a:p>
            <a:pPr algn="justLow" rtl="1"/>
            <a:r>
              <a:rPr lang="ar-DZ" sz="2800" dirty="0"/>
              <a:t>*</a:t>
            </a:r>
            <a:r>
              <a:rPr lang="fr-FR" sz="2800" dirty="0"/>
              <a:t> </a:t>
            </a:r>
            <a:r>
              <a:rPr lang="ar-SA" sz="2800" dirty="0"/>
              <a:t>وصف دقيق للسلع للتمكن من التعرف عليها </a:t>
            </a:r>
            <a:r>
              <a:rPr lang="ar-SA" sz="2800" dirty="0" err="1"/>
              <a:t>و</a:t>
            </a:r>
            <a:r>
              <a:rPr lang="ar-SA" sz="2800" dirty="0"/>
              <a:t> يدخل في هذا </a:t>
            </a:r>
            <a:r>
              <a:rPr lang="ar-SA" sz="2800" dirty="0" err="1"/>
              <a:t>ال</a:t>
            </a:r>
            <a:r>
              <a:rPr lang="ar-DZ" sz="2800" dirty="0"/>
              <a:t>ا</a:t>
            </a:r>
            <a:r>
              <a:rPr lang="ar-SA" sz="2800" dirty="0"/>
              <a:t>طار</a:t>
            </a:r>
            <a:r>
              <a:rPr lang="fr-FR" sz="2800" dirty="0"/>
              <a:t>: </a:t>
            </a:r>
            <a:r>
              <a:rPr lang="ar-SA" sz="2800" dirty="0"/>
              <a:t>تعيين المنتجات الأصلية من حيث اللون، </a:t>
            </a:r>
            <a:r>
              <a:rPr lang="ar-SA" sz="2800" dirty="0" err="1"/>
              <a:t>ال</a:t>
            </a:r>
            <a:r>
              <a:rPr lang="ar-DZ" sz="2800" dirty="0"/>
              <a:t>ا</a:t>
            </a:r>
            <a:r>
              <a:rPr lang="ar-SA" sz="2800" dirty="0"/>
              <a:t>بعاد مصحوبة بصور تسمية </a:t>
            </a:r>
            <a:r>
              <a:rPr lang="ar-SA" sz="2800" dirty="0" err="1"/>
              <a:t>و</a:t>
            </a:r>
            <a:endParaRPr lang="fr-FR" sz="2800" dirty="0"/>
          </a:p>
        </p:txBody>
      </p:sp>
      <p:sp>
        <p:nvSpPr>
          <p:cNvPr id="7" name="Espace réservé du numéro de diapositive 6"/>
          <p:cNvSpPr>
            <a:spLocks noGrp="1"/>
          </p:cNvSpPr>
          <p:nvPr>
            <p:ph type="sldNum" sz="quarter" idx="12"/>
          </p:nvPr>
        </p:nvSpPr>
        <p:spPr/>
        <p:txBody>
          <a:bodyPr/>
          <a:lstStyle/>
          <a:p>
            <a:fld id="{061B799A-5AE2-4A7D-99A1-5EDA2840252F}" type="slidenum">
              <a:rPr lang="fr-FR" smtClean="0"/>
              <a:t>8</a:t>
            </a:fld>
            <a:endParaRPr lang="fr-F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descr="19961569_869529023223181_8174722557275711810_n.png"/>
          <p:cNvPicPr>
            <a:picLocks noChangeAspect="1"/>
          </p:cNvPicPr>
          <p:nvPr/>
        </p:nvPicPr>
        <p:blipFill>
          <a:blip r:embed="rId2" cstate="print">
            <a:clrChange>
              <a:clrFrom>
                <a:srgbClr val="FFFFFF"/>
              </a:clrFrom>
              <a:clrTo>
                <a:srgbClr val="FFFFFF">
                  <a:alpha val="0"/>
                </a:srgbClr>
              </a:clrTo>
            </a:clrChange>
            <a:lum bright="58000"/>
          </a:blip>
          <a:stretch>
            <a:fillRect/>
          </a:stretch>
        </p:blipFill>
        <p:spPr>
          <a:xfrm>
            <a:off x="714348" y="1214423"/>
            <a:ext cx="8072494" cy="5072098"/>
          </a:xfrm>
          <a:prstGeom prst="rect">
            <a:avLst/>
          </a:prstGeom>
          <a:ln>
            <a:noFill/>
          </a:ln>
          <a:effectLst>
            <a:outerShdw blurRad="50800" dist="50800" dir="5400000" sx="99000" sy="99000" algn="ctr" rotWithShape="0">
              <a:schemeClr val="bg1">
                <a:alpha val="0"/>
              </a:schemeClr>
            </a:outerShdw>
          </a:effectLst>
        </p:spPr>
      </p:pic>
      <p:sp>
        <p:nvSpPr>
          <p:cNvPr id="2" name="Rectangle 1"/>
          <p:cNvSpPr/>
          <p:nvPr/>
        </p:nvSpPr>
        <p:spPr>
          <a:xfrm>
            <a:off x="571472" y="428604"/>
            <a:ext cx="8072494" cy="6401753"/>
          </a:xfrm>
          <a:prstGeom prst="rect">
            <a:avLst/>
          </a:prstGeom>
        </p:spPr>
        <p:txBody>
          <a:bodyPr wrap="square">
            <a:spAutoFit/>
          </a:bodyPr>
          <a:lstStyle/>
          <a:p>
            <a:pPr algn="justLow" rtl="1"/>
            <a:r>
              <a:rPr lang="ar-SA" sz="2800" dirty="0"/>
              <a:t>الصور </a:t>
            </a:r>
            <a:r>
              <a:rPr lang="ar-SA" sz="2800" dirty="0" err="1"/>
              <a:t>و</a:t>
            </a:r>
            <a:r>
              <a:rPr lang="ar-SA" sz="2800" dirty="0"/>
              <a:t> </a:t>
            </a:r>
            <a:r>
              <a:rPr lang="ar-SA" sz="2800" dirty="0" err="1"/>
              <a:t>ال</a:t>
            </a:r>
            <a:r>
              <a:rPr lang="ar-DZ" sz="2800" dirty="0"/>
              <a:t>ا</a:t>
            </a:r>
            <a:r>
              <a:rPr lang="ar-SA" sz="2800" dirty="0" err="1"/>
              <a:t>شا</a:t>
            </a:r>
            <a:r>
              <a:rPr lang="ar-DZ" sz="2800" dirty="0" err="1"/>
              <a:t>را</a:t>
            </a:r>
            <a:r>
              <a:rPr lang="ar-SA" sz="2800" dirty="0"/>
              <a:t>ت</a:t>
            </a:r>
            <a:r>
              <a:rPr lang="fr-FR" sz="2800" dirty="0"/>
              <a:t> ) </a:t>
            </a:r>
            <a:r>
              <a:rPr lang="ar-SA" sz="2800" dirty="0"/>
              <a:t>الرسوم</a:t>
            </a:r>
            <a:r>
              <a:rPr lang="fr-FR" sz="2800" dirty="0"/>
              <a:t> (</a:t>
            </a:r>
            <a:r>
              <a:rPr lang="ar-SA" sz="2800" dirty="0"/>
              <a:t>اسم المؤسسة</a:t>
            </a:r>
            <a:r>
              <a:rPr lang="ar-DZ" sz="2800" dirty="0"/>
              <a:t> </a:t>
            </a:r>
            <a:r>
              <a:rPr lang="ar-SA" sz="2800" dirty="0"/>
              <a:t>المرخص لها بالمتاجرة </a:t>
            </a:r>
            <a:r>
              <a:rPr lang="ar-SA" sz="2800" dirty="0" err="1"/>
              <a:t>و</a:t>
            </a:r>
            <a:r>
              <a:rPr lang="ar-SA" sz="2800" dirty="0"/>
              <a:t> مكان المتاجرة </a:t>
            </a:r>
            <a:r>
              <a:rPr lang="ar-SA" sz="2800" dirty="0" err="1"/>
              <a:t>و</a:t>
            </a:r>
            <a:r>
              <a:rPr lang="ar-SA" sz="2800" dirty="0"/>
              <a:t> كذا تعيين المنتجات المقلدة من حيث العناصر المميزة</a:t>
            </a:r>
            <a:endParaRPr lang="fr-FR" sz="2800" dirty="0"/>
          </a:p>
          <a:p>
            <a:pPr algn="justLow" rtl="1"/>
            <a:r>
              <a:rPr lang="ar-SA" sz="2800" dirty="0"/>
              <a:t>مقارنة بالعناصر </a:t>
            </a:r>
            <a:r>
              <a:rPr lang="ar-SA" sz="2800" dirty="0" err="1"/>
              <a:t>ال</a:t>
            </a:r>
            <a:r>
              <a:rPr lang="ar-DZ" sz="2800" dirty="0"/>
              <a:t>ا</a:t>
            </a:r>
            <a:r>
              <a:rPr lang="ar-SA" sz="2800" dirty="0" err="1"/>
              <a:t>صلية</a:t>
            </a:r>
            <a:r>
              <a:rPr lang="ar-SA" sz="2800" dirty="0"/>
              <a:t>، طريقة النقل ، مصدر السلعة المفترض</a:t>
            </a:r>
            <a:r>
              <a:rPr lang="fr-FR" sz="2800" dirty="0"/>
              <a:t>.</a:t>
            </a:r>
          </a:p>
          <a:p>
            <a:pPr algn="justLow" rtl="1"/>
            <a:r>
              <a:rPr lang="ar-DZ" sz="2800" dirty="0"/>
              <a:t>*</a:t>
            </a:r>
            <a:r>
              <a:rPr lang="ar-SA" sz="2800" dirty="0"/>
              <a:t>بيان يثبت أن صاحب الطلب هو مالك الحق، مثل شهادة التسجيل أو عقد التنازل أو الترخيص</a:t>
            </a:r>
            <a:r>
              <a:rPr lang="fr-FR" sz="2800" dirty="0"/>
              <a:t>.</a:t>
            </a:r>
          </a:p>
          <a:p>
            <a:pPr algn="justLow" rtl="1"/>
            <a:r>
              <a:rPr lang="ar-DZ" sz="2800" dirty="0"/>
              <a:t>*</a:t>
            </a:r>
            <a:r>
              <a:rPr lang="ar-SA" sz="2800" dirty="0"/>
              <a:t>تقديم كافة المعلومات التي بحوزة مالك الحق الفكري حتى يمكن للمديرية العامة للجمارك من اتخاذ</a:t>
            </a:r>
            <a:r>
              <a:rPr lang="ar-DZ" sz="2800" dirty="0"/>
              <a:t> القرار </a:t>
            </a:r>
            <a:r>
              <a:rPr lang="ar-SA" sz="2800" dirty="0"/>
              <a:t>عن </a:t>
            </a:r>
            <a:r>
              <a:rPr lang="ar-DZ" sz="2800" dirty="0"/>
              <a:t>دراية </a:t>
            </a:r>
            <a:r>
              <a:rPr lang="ar-SA" sz="2800" dirty="0"/>
              <a:t>دون أن تشكل شرطا في عملية قبول الطلب كل ما في </a:t>
            </a:r>
            <a:r>
              <a:rPr lang="ar-SA" sz="2800" dirty="0" err="1"/>
              <a:t>ال</a:t>
            </a:r>
            <a:r>
              <a:rPr lang="ar-DZ" sz="2800" dirty="0"/>
              <a:t>ا</a:t>
            </a:r>
            <a:r>
              <a:rPr lang="ar-SA" sz="2800" dirty="0"/>
              <a:t>مر أنها تساعد في التعرف</a:t>
            </a:r>
            <a:r>
              <a:rPr lang="ar-DZ" sz="2800" dirty="0"/>
              <a:t> </a:t>
            </a:r>
          </a:p>
          <a:p>
            <a:pPr algn="justLow" rtl="1"/>
            <a:r>
              <a:rPr lang="ar-SA" sz="2800" dirty="0"/>
              <a:t>على السلع المشتبه فيها ويتعلق </a:t>
            </a:r>
            <a:r>
              <a:rPr lang="ar-SA" sz="2800" dirty="0" err="1"/>
              <a:t>ال</a:t>
            </a:r>
            <a:r>
              <a:rPr lang="ar-DZ" sz="2800" dirty="0"/>
              <a:t>ا</a:t>
            </a:r>
            <a:r>
              <a:rPr lang="ar-SA" sz="2800" dirty="0"/>
              <a:t>مر </a:t>
            </a:r>
            <a:r>
              <a:rPr lang="ar-SA" sz="2800" dirty="0" err="1"/>
              <a:t>ب</a:t>
            </a:r>
            <a:r>
              <a:rPr lang="ar-DZ" sz="2800" dirty="0"/>
              <a:t>ـ</a:t>
            </a:r>
            <a:r>
              <a:rPr lang="fr-FR" sz="2800" dirty="0"/>
              <a:t>:</a:t>
            </a:r>
          </a:p>
          <a:p>
            <a:pPr algn="justLow" rtl="1"/>
            <a:r>
              <a:rPr lang="ar-DZ" sz="2800" dirty="0"/>
              <a:t>. </a:t>
            </a:r>
            <a:r>
              <a:rPr lang="fr-FR" sz="2800" dirty="0"/>
              <a:t> </a:t>
            </a:r>
            <a:r>
              <a:rPr lang="ar-SA" sz="2800" dirty="0"/>
              <a:t>مكان وجود السلع أو مكان وجهتها</a:t>
            </a:r>
            <a:r>
              <a:rPr lang="fr-FR" sz="2800" dirty="0"/>
              <a:t>.</a:t>
            </a:r>
          </a:p>
          <a:p>
            <a:pPr algn="justLow" rtl="1"/>
            <a:r>
              <a:rPr lang="ar-DZ" sz="2800" dirty="0"/>
              <a:t>. </a:t>
            </a:r>
            <a:r>
              <a:rPr lang="fr-FR" sz="2800" dirty="0"/>
              <a:t> </a:t>
            </a:r>
            <a:r>
              <a:rPr lang="ar-SA" sz="2800" dirty="0"/>
              <a:t>تعيين </a:t>
            </a:r>
            <a:r>
              <a:rPr lang="ar-SA" sz="2800" dirty="0" err="1"/>
              <a:t>الرسال</a:t>
            </a:r>
            <a:r>
              <a:rPr lang="ar-SA" sz="2800" dirty="0"/>
              <a:t> أو الطرود</a:t>
            </a:r>
            <a:r>
              <a:rPr lang="fr-FR" sz="2800" dirty="0"/>
              <a:t>.</a:t>
            </a:r>
          </a:p>
          <a:p>
            <a:pPr algn="justLow" rtl="1"/>
            <a:r>
              <a:rPr lang="ar-DZ" sz="2800" dirty="0"/>
              <a:t>. </a:t>
            </a:r>
            <a:r>
              <a:rPr lang="fr-FR" sz="2800" dirty="0"/>
              <a:t> </a:t>
            </a:r>
            <a:r>
              <a:rPr lang="ar-SA" sz="2800" dirty="0"/>
              <a:t>تاريخ وصول السلع أو خروجها المقرر</a:t>
            </a:r>
            <a:r>
              <a:rPr lang="fr-FR" sz="2800" dirty="0"/>
              <a:t>.</a:t>
            </a:r>
          </a:p>
          <a:p>
            <a:pPr algn="justLow" rtl="1"/>
            <a:r>
              <a:rPr lang="ar-DZ" sz="2800" dirty="0"/>
              <a:t>. </a:t>
            </a:r>
            <a:r>
              <a:rPr lang="fr-FR" sz="2800" dirty="0"/>
              <a:t> </a:t>
            </a:r>
            <a:r>
              <a:rPr lang="ar-SA" sz="2800" dirty="0"/>
              <a:t>وسيلة النقل المستعملة</a:t>
            </a:r>
            <a:r>
              <a:rPr lang="fr-FR" sz="2800" dirty="0"/>
              <a:t>.</a:t>
            </a:r>
          </a:p>
          <a:p>
            <a:pPr algn="justLow" rtl="1"/>
            <a:r>
              <a:rPr lang="ar-DZ" sz="2800" dirty="0"/>
              <a:t>. </a:t>
            </a:r>
            <a:r>
              <a:rPr lang="fr-FR" sz="2800" dirty="0"/>
              <a:t> </a:t>
            </a:r>
            <a:r>
              <a:rPr lang="ar-SA" sz="2800" dirty="0"/>
              <a:t>هوية المستورد أو الممون أو الحائز</a:t>
            </a:r>
            <a:r>
              <a:rPr lang="fr-FR" sz="2800" dirty="0"/>
              <a:t>.</a:t>
            </a:r>
          </a:p>
          <a:p>
            <a:pPr algn="justLow" rtl="1"/>
            <a:endParaRPr lang="fr-FR" dirty="0"/>
          </a:p>
        </p:txBody>
      </p:sp>
      <p:sp>
        <p:nvSpPr>
          <p:cNvPr id="7" name="Espace réservé du numéro de diapositive 6"/>
          <p:cNvSpPr>
            <a:spLocks noGrp="1"/>
          </p:cNvSpPr>
          <p:nvPr>
            <p:ph type="sldNum" sz="quarter" idx="12"/>
          </p:nvPr>
        </p:nvSpPr>
        <p:spPr/>
        <p:txBody>
          <a:bodyPr/>
          <a:lstStyle/>
          <a:p>
            <a:fld id="{061B799A-5AE2-4A7D-99A1-5EDA2840252F}" type="slidenum">
              <a:rPr lang="fr-FR" smtClean="0"/>
              <a:t>9</a:t>
            </a:fld>
            <a:endParaRPr lang="fr-F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291</TotalTime>
  <Words>2767</Words>
  <Application>Microsoft Office PowerPoint</Application>
  <PresentationFormat>Affichage à l'écran (4:3)</PresentationFormat>
  <Paragraphs>128</Paragraphs>
  <Slides>22</Slides>
  <Notes>1</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22</vt:i4>
      </vt:variant>
    </vt:vector>
  </HeadingPairs>
  <TitlesOfParts>
    <vt:vector size="26" baseType="lpstr">
      <vt:lpstr>Arial</vt:lpstr>
      <vt:lpstr>Calibri</vt:lpstr>
      <vt:lpstr>Wingdings</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LCF SETIF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SAIB Ayoub</dc:creator>
  <cp:lastModifiedBy>Imene Bensalah</cp:lastModifiedBy>
  <cp:revision>27</cp:revision>
  <dcterms:created xsi:type="dcterms:W3CDTF">2024-12-05T12:19:15Z</dcterms:created>
  <dcterms:modified xsi:type="dcterms:W3CDTF">2024-12-06T16:50:42Z</dcterms:modified>
</cp:coreProperties>
</file>