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3"/>
  </p:notesMasterIdLst>
  <p:sldIdLst>
    <p:sldId id="256" r:id="rId2"/>
    <p:sldId id="257" r:id="rId3"/>
    <p:sldId id="258" r:id="rId4"/>
    <p:sldId id="260" r:id="rId5"/>
    <p:sldId id="261" r:id="rId6"/>
    <p:sldId id="316" r:id="rId7"/>
    <p:sldId id="315" r:id="rId8"/>
    <p:sldId id="263" r:id="rId9"/>
    <p:sldId id="264" r:id="rId10"/>
    <p:sldId id="265" r:id="rId11"/>
    <p:sldId id="268" r:id="rId12"/>
    <p:sldId id="317" r:id="rId13"/>
    <p:sldId id="323" r:id="rId14"/>
    <p:sldId id="325" r:id="rId15"/>
    <p:sldId id="287" r:id="rId16"/>
    <p:sldId id="288" r:id="rId17"/>
    <p:sldId id="289" r:id="rId18"/>
    <p:sldId id="290" r:id="rId19"/>
    <p:sldId id="291" r:id="rId20"/>
    <p:sldId id="293" r:id="rId21"/>
    <p:sldId id="294" r:id="rId22"/>
    <p:sldId id="295" r:id="rId23"/>
    <p:sldId id="329" r:id="rId24"/>
    <p:sldId id="298" r:id="rId25"/>
    <p:sldId id="327" r:id="rId26"/>
    <p:sldId id="328" r:id="rId27"/>
    <p:sldId id="299" r:id="rId28"/>
    <p:sldId id="330" r:id="rId29"/>
    <p:sldId id="332" r:id="rId30"/>
    <p:sldId id="334" r:id="rId31"/>
    <p:sldId id="314"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F05"/>
    <a:srgbClr val="FFFFFF"/>
    <a:srgbClr val="FFCCFF"/>
    <a:srgbClr val="FCA2B5"/>
    <a:srgbClr val="45200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10" d="100"/>
          <a:sy n="110" d="100"/>
        </p:scale>
        <p:origin x="16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86945-FDC9-41E4-A2F1-262386880EEE}" type="doc">
      <dgm:prSet loTypeId="urn:microsoft.com/office/officeart/2005/8/layout/vList3#1" loCatId="list" qsTypeId="urn:microsoft.com/office/officeart/2005/8/quickstyle/3d3" qsCatId="3D" csTypeId="urn:microsoft.com/office/officeart/2005/8/colors/accent1_2" csCatId="accent1" phldr="1"/>
      <dgm:spPr/>
    </dgm:pt>
    <dgm:pt modelId="{2E6910FC-0E37-46C1-9948-08B929E091F2}">
      <dgm:prSet phldrT="[Texte]">
        <dgm:style>
          <a:lnRef idx="3">
            <a:schemeClr val="lt1"/>
          </a:lnRef>
          <a:fillRef idx="1">
            <a:schemeClr val="accent2"/>
          </a:fillRef>
          <a:effectRef idx="1">
            <a:schemeClr val="accent2"/>
          </a:effectRef>
          <a:fontRef idx="minor">
            <a:schemeClr val="lt1"/>
          </a:fontRef>
        </dgm:style>
      </dgm:prSet>
      <dgm:spPr/>
      <dgm:t>
        <a:bodyPr/>
        <a:lstStyle/>
        <a:p>
          <a:pPr algn="r" rtl="1"/>
          <a:r>
            <a:rPr lang="ar-DZ" dirty="0" smtClean="0"/>
            <a:t> البيع بالمزاد العلني</a:t>
          </a:r>
          <a:endParaRPr lang="fr-FR" dirty="0"/>
        </a:p>
      </dgm:t>
    </dgm:pt>
    <dgm:pt modelId="{D32FFDD6-521E-45FD-A01C-85BDDED655D7}" type="parTrans" cxnId="{126B5211-6BEA-48FD-A3D6-7C72B643AC53}">
      <dgm:prSet/>
      <dgm:spPr/>
      <dgm:t>
        <a:bodyPr/>
        <a:lstStyle/>
        <a:p>
          <a:pPr algn="r"/>
          <a:endParaRPr lang="fr-FR"/>
        </a:p>
      </dgm:t>
    </dgm:pt>
    <dgm:pt modelId="{3E080831-BCC4-4BA5-A6B2-E6C401F0745D}" type="sibTrans" cxnId="{126B5211-6BEA-48FD-A3D6-7C72B643AC53}">
      <dgm:prSet/>
      <dgm:spPr/>
      <dgm:t>
        <a:bodyPr/>
        <a:lstStyle/>
        <a:p>
          <a:pPr algn="r"/>
          <a:endParaRPr lang="fr-FR"/>
        </a:p>
      </dgm:t>
    </dgm:pt>
    <dgm:pt modelId="{EF1BA465-63B7-4C9E-B549-01ECC9EC58D5}">
      <dgm:prSet phldrT="[Texte]">
        <dgm:style>
          <a:lnRef idx="3">
            <a:schemeClr val="lt1"/>
          </a:lnRef>
          <a:fillRef idx="1">
            <a:schemeClr val="accent2"/>
          </a:fillRef>
          <a:effectRef idx="1">
            <a:schemeClr val="accent2"/>
          </a:effectRef>
          <a:fontRef idx="minor">
            <a:schemeClr val="lt1"/>
          </a:fontRef>
        </dgm:style>
      </dgm:prSet>
      <dgm:spPr/>
      <dgm:t>
        <a:bodyPr/>
        <a:lstStyle/>
        <a:p>
          <a:pPr algn="r"/>
          <a:r>
            <a:rPr lang="ar-DZ" dirty="0" smtClean="0"/>
            <a:t>  التنازل الودي</a:t>
          </a:r>
          <a:endParaRPr lang="fr-FR" dirty="0"/>
        </a:p>
      </dgm:t>
    </dgm:pt>
    <dgm:pt modelId="{F08AE4B4-155C-4678-B1CA-87A33DC4A216}" type="parTrans" cxnId="{F5C1FA94-A4C6-408C-A68F-9C6ABA2D7D1E}">
      <dgm:prSet/>
      <dgm:spPr/>
      <dgm:t>
        <a:bodyPr/>
        <a:lstStyle/>
        <a:p>
          <a:pPr algn="r"/>
          <a:endParaRPr lang="fr-FR"/>
        </a:p>
      </dgm:t>
    </dgm:pt>
    <dgm:pt modelId="{0CB8532D-0937-465D-B675-DF842E828C75}" type="sibTrans" cxnId="{F5C1FA94-A4C6-408C-A68F-9C6ABA2D7D1E}">
      <dgm:prSet/>
      <dgm:spPr/>
      <dgm:t>
        <a:bodyPr/>
        <a:lstStyle/>
        <a:p>
          <a:pPr algn="r"/>
          <a:endParaRPr lang="fr-FR"/>
        </a:p>
      </dgm:t>
    </dgm:pt>
    <dgm:pt modelId="{585F0BA7-2524-4B31-A24A-A801059B61BD}">
      <dgm:prSet phldrT="[Texte]">
        <dgm:style>
          <a:lnRef idx="3">
            <a:schemeClr val="lt1"/>
          </a:lnRef>
          <a:fillRef idx="1">
            <a:schemeClr val="accent2"/>
          </a:fillRef>
          <a:effectRef idx="1">
            <a:schemeClr val="accent2"/>
          </a:effectRef>
          <a:fontRef idx="minor">
            <a:schemeClr val="lt1"/>
          </a:fontRef>
        </dgm:style>
      </dgm:prSet>
      <dgm:spPr/>
      <dgm:t>
        <a:bodyPr/>
        <a:lstStyle/>
        <a:p>
          <a:pPr algn="r"/>
          <a:r>
            <a:rPr lang="ar-DZ" dirty="0" smtClean="0"/>
            <a:t>   الإتلاف</a:t>
          </a:r>
          <a:endParaRPr lang="fr-FR" dirty="0"/>
        </a:p>
      </dgm:t>
    </dgm:pt>
    <dgm:pt modelId="{0C79C23E-2C97-4B04-B1A1-180758D72148}" type="parTrans" cxnId="{8298226F-8116-476B-BC19-72CB1441D6AC}">
      <dgm:prSet/>
      <dgm:spPr/>
      <dgm:t>
        <a:bodyPr/>
        <a:lstStyle/>
        <a:p>
          <a:pPr algn="r"/>
          <a:endParaRPr lang="fr-FR"/>
        </a:p>
      </dgm:t>
    </dgm:pt>
    <dgm:pt modelId="{E74B8EA0-98EC-48E2-8E0C-327FC5261B1A}" type="sibTrans" cxnId="{8298226F-8116-476B-BC19-72CB1441D6AC}">
      <dgm:prSet/>
      <dgm:spPr/>
      <dgm:t>
        <a:bodyPr/>
        <a:lstStyle/>
        <a:p>
          <a:pPr algn="r"/>
          <a:endParaRPr lang="fr-FR"/>
        </a:p>
      </dgm:t>
    </dgm:pt>
    <dgm:pt modelId="{E50B2FB3-D0FA-42D1-B495-278FF7785E43}" type="pres">
      <dgm:prSet presAssocID="{9EC86945-FDC9-41E4-A2F1-262386880EEE}" presName="linearFlow" presStyleCnt="0">
        <dgm:presLayoutVars>
          <dgm:dir/>
          <dgm:resizeHandles val="exact"/>
        </dgm:presLayoutVars>
      </dgm:prSet>
      <dgm:spPr/>
    </dgm:pt>
    <dgm:pt modelId="{E70BB1D7-5EF9-4C49-A36B-34073C55BA4B}" type="pres">
      <dgm:prSet presAssocID="{2E6910FC-0E37-46C1-9948-08B929E091F2}" presName="composite" presStyleCnt="0"/>
      <dgm:spPr/>
    </dgm:pt>
    <dgm:pt modelId="{F1DF7119-AE13-4A58-9D36-079A8A725135}" type="pres">
      <dgm:prSet presAssocID="{2E6910FC-0E37-46C1-9948-08B929E091F2}" presName="imgShp" presStyleLbl="fgImgPlace1" presStyleIdx="0" presStyleCnt="3" custFlipVert="1" custFlipHor="1" custScaleX="19259" custScaleY="18338" custLinFactX="213968" custLinFactNeighborX="300000" custLinFactNeighborY="4066"/>
      <dgm:spPr/>
    </dgm:pt>
    <dgm:pt modelId="{893F6A41-5853-493E-BD65-61EE1E801FCF}" type="pres">
      <dgm:prSet presAssocID="{2E6910FC-0E37-46C1-9948-08B929E091F2}" presName="txShp" presStyleLbl="node1" presStyleIdx="0" presStyleCnt="3" custLinFactNeighborX="-1091" custLinFactNeighborY="-244">
        <dgm:presLayoutVars>
          <dgm:bulletEnabled val="1"/>
        </dgm:presLayoutVars>
      </dgm:prSet>
      <dgm:spPr/>
      <dgm:t>
        <a:bodyPr/>
        <a:lstStyle/>
        <a:p>
          <a:endParaRPr lang="fr-FR"/>
        </a:p>
      </dgm:t>
    </dgm:pt>
    <dgm:pt modelId="{D401F2B9-F25A-4D88-A79B-AD05F83B30AE}" type="pres">
      <dgm:prSet presAssocID="{3E080831-BCC4-4BA5-A6B2-E6C401F0745D}" presName="spacing" presStyleCnt="0"/>
      <dgm:spPr/>
    </dgm:pt>
    <dgm:pt modelId="{B204FF4F-4CF6-4E5C-806A-D2D446749F5A}" type="pres">
      <dgm:prSet presAssocID="{EF1BA465-63B7-4C9E-B549-01ECC9EC58D5}" presName="composite" presStyleCnt="0"/>
      <dgm:spPr/>
    </dgm:pt>
    <dgm:pt modelId="{8803DDF4-51CD-43A9-97B6-DE66356A2122}" type="pres">
      <dgm:prSet presAssocID="{EF1BA465-63B7-4C9E-B549-01ECC9EC58D5}" presName="imgShp" presStyleLbl="fgImgPlace1" presStyleIdx="1" presStyleCnt="3" custFlipVert="1" custFlipHor="0" custScaleX="16752" custScaleY="12159" custLinFactX="200000" custLinFactNeighborX="298346" custLinFactNeighborY="-8915"/>
      <dgm:spPr/>
    </dgm:pt>
    <dgm:pt modelId="{7962C27E-7804-4BEA-BE53-C65BECDE5E16}" type="pres">
      <dgm:prSet presAssocID="{EF1BA465-63B7-4C9E-B549-01ECC9EC58D5}" presName="txShp" presStyleLbl="node1" presStyleIdx="1" presStyleCnt="3" custLinFactNeighborX="-1747" custLinFactNeighborY="-426">
        <dgm:presLayoutVars>
          <dgm:bulletEnabled val="1"/>
        </dgm:presLayoutVars>
      </dgm:prSet>
      <dgm:spPr/>
      <dgm:t>
        <a:bodyPr/>
        <a:lstStyle/>
        <a:p>
          <a:endParaRPr lang="fr-FR"/>
        </a:p>
      </dgm:t>
    </dgm:pt>
    <dgm:pt modelId="{27655DCE-B041-4C4A-A1A7-5D34EB54BE3B}" type="pres">
      <dgm:prSet presAssocID="{0CB8532D-0937-465D-B675-DF842E828C75}" presName="spacing" presStyleCnt="0"/>
      <dgm:spPr/>
    </dgm:pt>
    <dgm:pt modelId="{2AF8328B-9FD6-4E77-B33B-2E2BD070FAC7}" type="pres">
      <dgm:prSet presAssocID="{585F0BA7-2524-4B31-A24A-A801059B61BD}" presName="composite" presStyleCnt="0"/>
      <dgm:spPr/>
    </dgm:pt>
    <dgm:pt modelId="{9AECA094-0F29-4607-ADDE-61C532B53E6B}" type="pres">
      <dgm:prSet presAssocID="{585F0BA7-2524-4B31-A24A-A801059B61BD}" presName="imgShp" presStyleLbl="fgImgPlace1" presStyleIdx="2" presStyleCnt="3" custFlipVert="1" custFlipHor="0" custScaleX="17514" custScaleY="17939" custLinFactX="200000" custLinFactNeighborX="298536" custLinFactNeighborY="-922"/>
      <dgm:spPr/>
    </dgm:pt>
    <dgm:pt modelId="{DDF61310-EBFB-4094-8383-987647C59D0D}" type="pres">
      <dgm:prSet presAssocID="{585F0BA7-2524-4B31-A24A-A801059B61BD}" presName="txShp" presStyleLbl="node1" presStyleIdx="2" presStyleCnt="3">
        <dgm:presLayoutVars>
          <dgm:bulletEnabled val="1"/>
        </dgm:presLayoutVars>
      </dgm:prSet>
      <dgm:spPr/>
      <dgm:t>
        <a:bodyPr/>
        <a:lstStyle/>
        <a:p>
          <a:endParaRPr lang="fr-FR"/>
        </a:p>
      </dgm:t>
    </dgm:pt>
  </dgm:ptLst>
  <dgm:cxnLst>
    <dgm:cxn modelId="{126B5211-6BEA-48FD-A3D6-7C72B643AC53}" srcId="{9EC86945-FDC9-41E4-A2F1-262386880EEE}" destId="{2E6910FC-0E37-46C1-9948-08B929E091F2}" srcOrd="0" destOrd="0" parTransId="{D32FFDD6-521E-45FD-A01C-85BDDED655D7}" sibTransId="{3E080831-BCC4-4BA5-A6B2-E6C401F0745D}"/>
    <dgm:cxn modelId="{F5C1FA94-A4C6-408C-A68F-9C6ABA2D7D1E}" srcId="{9EC86945-FDC9-41E4-A2F1-262386880EEE}" destId="{EF1BA465-63B7-4C9E-B549-01ECC9EC58D5}" srcOrd="1" destOrd="0" parTransId="{F08AE4B4-155C-4678-B1CA-87A33DC4A216}" sibTransId="{0CB8532D-0937-465D-B675-DF842E828C75}"/>
    <dgm:cxn modelId="{795EF05B-AE40-4208-A959-365AD7BF7B87}" type="presOf" srcId="{2E6910FC-0E37-46C1-9948-08B929E091F2}" destId="{893F6A41-5853-493E-BD65-61EE1E801FCF}" srcOrd="0" destOrd="0" presId="urn:microsoft.com/office/officeart/2005/8/layout/vList3#1"/>
    <dgm:cxn modelId="{4D8CC150-4A1A-4381-AAF3-E1CC8769DA45}" type="presOf" srcId="{585F0BA7-2524-4B31-A24A-A801059B61BD}" destId="{DDF61310-EBFB-4094-8383-987647C59D0D}" srcOrd="0" destOrd="0" presId="urn:microsoft.com/office/officeart/2005/8/layout/vList3#1"/>
    <dgm:cxn modelId="{4ECE2B2C-4592-43B3-9E54-46EAC5F2A5E4}" type="presOf" srcId="{EF1BA465-63B7-4C9E-B549-01ECC9EC58D5}" destId="{7962C27E-7804-4BEA-BE53-C65BECDE5E16}" srcOrd="0" destOrd="0" presId="urn:microsoft.com/office/officeart/2005/8/layout/vList3#1"/>
    <dgm:cxn modelId="{A4BDED7C-DEA4-4449-88C7-B9DB219F50B4}" type="presOf" srcId="{9EC86945-FDC9-41E4-A2F1-262386880EEE}" destId="{E50B2FB3-D0FA-42D1-B495-278FF7785E43}" srcOrd="0" destOrd="0" presId="urn:microsoft.com/office/officeart/2005/8/layout/vList3#1"/>
    <dgm:cxn modelId="{8298226F-8116-476B-BC19-72CB1441D6AC}" srcId="{9EC86945-FDC9-41E4-A2F1-262386880EEE}" destId="{585F0BA7-2524-4B31-A24A-A801059B61BD}" srcOrd="2" destOrd="0" parTransId="{0C79C23E-2C97-4B04-B1A1-180758D72148}" sibTransId="{E74B8EA0-98EC-48E2-8E0C-327FC5261B1A}"/>
    <dgm:cxn modelId="{2E786EA6-BC66-44B8-BD74-053FD10EF770}" type="presParOf" srcId="{E50B2FB3-D0FA-42D1-B495-278FF7785E43}" destId="{E70BB1D7-5EF9-4C49-A36B-34073C55BA4B}" srcOrd="0" destOrd="0" presId="urn:microsoft.com/office/officeart/2005/8/layout/vList3#1"/>
    <dgm:cxn modelId="{DEC90FD5-84EB-46DF-9DDB-8C8EB21DF4A1}" type="presParOf" srcId="{E70BB1D7-5EF9-4C49-A36B-34073C55BA4B}" destId="{F1DF7119-AE13-4A58-9D36-079A8A725135}" srcOrd="0" destOrd="0" presId="urn:microsoft.com/office/officeart/2005/8/layout/vList3#1"/>
    <dgm:cxn modelId="{07FFC6AD-FBBB-4BBF-89E2-E3CD3E95CAA5}" type="presParOf" srcId="{E70BB1D7-5EF9-4C49-A36B-34073C55BA4B}" destId="{893F6A41-5853-493E-BD65-61EE1E801FCF}" srcOrd="1" destOrd="0" presId="urn:microsoft.com/office/officeart/2005/8/layout/vList3#1"/>
    <dgm:cxn modelId="{F4545D46-CBFF-4DDB-A8CE-B447B7426617}" type="presParOf" srcId="{E50B2FB3-D0FA-42D1-B495-278FF7785E43}" destId="{D401F2B9-F25A-4D88-A79B-AD05F83B30AE}" srcOrd="1" destOrd="0" presId="urn:microsoft.com/office/officeart/2005/8/layout/vList3#1"/>
    <dgm:cxn modelId="{C46AA0F0-76F6-498D-AA60-6567386F518D}" type="presParOf" srcId="{E50B2FB3-D0FA-42D1-B495-278FF7785E43}" destId="{B204FF4F-4CF6-4E5C-806A-D2D446749F5A}" srcOrd="2" destOrd="0" presId="urn:microsoft.com/office/officeart/2005/8/layout/vList3#1"/>
    <dgm:cxn modelId="{D7E6DA36-B305-44AF-9395-344558952AF8}" type="presParOf" srcId="{B204FF4F-4CF6-4E5C-806A-D2D446749F5A}" destId="{8803DDF4-51CD-43A9-97B6-DE66356A2122}" srcOrd="0" destOrd="0" presId="urn:microsoft.com/office/officeart/2005/8/layout/vList3#1"/>
    <dgm:cxn modelId="{FD07D5AF-93E3-44E9-B6FA-B431B16DB010}" type="presParOf" srcId="{B204FF4F-4CF6-4E5C-806A-D2D446749F5A}" destId="{7962C27E-7804-4BEA-BE53-C65BECDE5E16}" srcOrd="1" destOrd="0" presId="urn:microsoft.com/office/officeart/2005/8/layout/vList3#1"/>
    <dgm:cxn modelId="{4E5D40E1-13AB-4CD8-8D47-EFFA96A0C258}" type="presParOf" srcId="{E50B2FB3-D0FA-42D1-B495-278FF7785E43}" destId="{27655DCE-B041-4C4A-A1A7-5D34EB54BE3B}" srcOrd="3" destOrd="0" presId="urn:microsoft.com/office/officeart/2005/8/layout/vList3#1"/>
    <dgm:cxn modelId="{5ABA8053-622A-4E08-8220-5B1812CE5B52}" type="presParOf" srcId="{E50B2FB3-D0FA-42D1-B495-278FF7785E43}" destId="{2AF8328B-9FD6-4E77-B33B-2E2BD070FAC7}" srcOrd="4" destOrd="0" presId="urn:microsoft.com/office/officeart/2005/8/layout/vList3#1"/>
    <dgm:cxn modelId="{9C30CF57-F5CB-4E2B-B70C-9ABB31B66972}" type="presParOf" srcId="{2AF8328B-9FD6-4E77-B33B-2E2BD070FAC7}" destId="{9AECA094-0F29-4607-ADDE-61C532B53E6B}" srcOrd="0" destOrd="0" presId="urn:microsoft.com/office/officeart/2005/8/layout/vList3#1"/>
    <dgm:cxn modelId="{EAF3840A-EF8B-47E3-BA2A-DBEA76E26090}" type="presParOf" srcId="{2AF8328B-9FD6-4E77-B33B-2E2BD070FAC7}" destId="{DDF61310-EBFB-4094-8383-987647C59D0D}" srcOrd="1" destOrd="0" presId="urn:microsoft.com/office/officeart/2005/8/layout/vList3#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F6A41-5853-493E-BD65-61EE1E801FCF}">
      <dsp:nvSpPr>
        <dsp:cNvPr id="0" name=""/>
        <dsp:cNvSpPr/>
      </dsp:nvSpPr>
      <dsp:spPr>
        <a:xfrm rot="10800000">
          <a:off x="641107" y="0"/>
          <a:ext cx="2565338" cy="476414"/>
        </a:xfrm>
        <a:prstGeom prst="homePlat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2"/>
        </a:fillRef>
        <a:effectRef idx="1">
          <a:schemeClr val="accent2"/>
        </a:effectRef>
        <a:fontRef idx="minor">
          <a:schemeClr val="lt1"/>
        </a:fontRef>
      </dsp:style>
      <dsp:txBody>
        <a:bodyPr spcFirstLastPara="0" vert="horz" wrap="square" lIns="210086" tIns="83820" rIns="156464" bIns="83820" numCol="1" spcCol="1270" anchor="ctr" anchorCtr="0">
          <a:noAutofit/>
        </a:bodyPr>
        <a:lstStyle/>
        <a:p>
          <a:pPr lvl="0" algn="r" defTabSz="977900" rtl="1">
            <a:lnSpc>
              <a:spcPct val="90000"/>
            </a:lnSpc>
            <a:spcBef>
              <a:spcPct val="0"/>
            </a:spcBef>
            <a:spcAft>
              <a:spcPct val="35000"/>
            </a:spcAft>
          </a:pPr>
          <a:r>
            <a:rPr lang="ar-DZ" sz="2200" kern="1200" dirty="0" smtClean="0"/>
            <a:t> البيع بالمزاد العلني</a:t>
          </a:r>
          <a:endParaRPr lang="fr-FR" sz="2200" kern="1200" dirty="0"/>
        </a:p>
      </dsp:txBody>
      <dsp:txXfrm rot="10800000">
        <a:off x="760210" y="0"/>
        <a:ext cx="2446235" cy="476414"/>
      </dsp:txXfrm>
    </dsp:sp>
    <dsp:sp modelId="{F1DF7119-AE13-4A58-9D36-079A8A725135}">
      <dsp:nvSpPr>
        <dsp:cNvPr id="0" name=""/>
        <dsp:cNvSpPr/>
      </dsp:nvSpPr>
      <dsp:spPr>
        <a:xfrm flipH="1" flipV="1">
          <a:off x="3071835" y="214316"/>
          <a:ext cx="91752" cy="87364"/>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962C27E-7804-4BEA-BE53-C65BECDE5E16}">
      <dsp:nvSpPr>
        <dsp:cNvPr id="0" name=""/>
        <dsp:cNvSpPr/>
      </dsp:nvSpPr>
      <dsp:spPr>
        <a:xfrm rot="10800000">
          <a:off x="621292" y="617019"/>
          <a:ext cx="2565338" cy="476414"/>
        </a:xfrm>
        <a:prstGeom prst="homePlat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2"/>
        </a:fillRef>
        <a:effectRef idx="1">
          <a:schemeClr val="accent2"/>
        </a:effectRef>
        <a:fontRef idx="minor">
          <a:schemeClr val="lt1"/>
        </a:fontRef>
      </dsp:style>
      <dsp:txBody>
        <a:bodyPr spcFirstLastPara="0" vert="horz" wrap="square" lIns="210086" tIns="83820" rIns="156464" bIns="83820" numCol="1" spcCol="1270" anchor="ctr" anchorCtr="0">
          <a:noAutofit/>
        </a:bodyPr>
        <a:lstStyle/>
        <a:p>
          <a:pPr lvl="0" algn="r" defTabSz="977900">
            <a:lnSpc>
              <a:spcPct val="90000"/>
            </a:lnSpc>
            <a:spcBef>
              <a:spcPct val="0"/>
            </a:spcBef>
            <a:spcAft>
              <a:spcPct val="35000"/>
            </a:spcAft>
          </a:pPr>
          <a:r>
            <a:rPr lang="ar-DZ" sz="2200" kern="1200" dirty="0" smtClean="0"/>
            <a:t>  التنازل الودي</a:t>
          </a:r>
          <a:endParaRPr lang="fr-FR" sz="2200" kern="1200" dirty="0"/>
        </a:p>
      </dsp:txBody>
      <dsp:txXfrm rot="10800000">
        <a:off x="740395" y="617019"/>
        <a:ext cx="2446235" cy="476414"/>
      </dsp:txXfrm>
    </dsp:sp>
    <dsp:sp modelId="{8803DDF4-51CD-43A9-97B6-DE66356A2122}">
      <dsp:nvSpPr>
        <dsp:cNvPr id="0" name=""/>
        <dsp:cNvSpPr/>
      </dsp:nvSpPr>
      <dsp:spPr>
        <a:xfrm flipV="1">
          <a:off x="3000396" y="785820"/>
          <a:ext cx="79808" cy="57927"/>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DF61310-EBFB-4094-8383-987647C59D0D}">
      <dsp:nvSpPr>
        <dsp:cNvPr id="0" name=""/>
        <dsp:cNvSpPr/>
      </dsp:nvSpPr>
      <dsp:spPr>
        <a:xfrm rot="10800000">
          <a:off x="667016" y="1237676"/>
          <a:ext cx="2565338" cy="476414"/>
        </a:xfrm>
        <a:prstGeom prst="homePlat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2"/>
        </a:fillRef>
        <a:effectRef idx="1">
          <a:schemeClr val="accent2"/>
        </a:effectRef>
        <a:fontRef idx="minor">
          <a:schemeClr val="lt1"/>
        </a:fontRef>
      </dsp:style>
      <dsp:txBody>
        <a:bodyPr spcFirstLastPara="0" vert="horz" wrap="square" lIns="210086" tIns="83820" rIns="156464" bIns="83820" numCol="1" spcCol="1270" anchor="ctr" anchorCtr="0">
          <a:noAutofit/>
        </a:bodyPr>
        <a:lstStyle/>
        <a:p>
          <a:pPr lvl="0" algn="r" defTabSz="977900">
            <a:lnSpc>
              <a:spcPct val="90000"/>
            </a:lnSpc>
            <a:spcBef>
              <a:spcPct val="0"/>
            </a:spcBef>
            <a:spcAft>
              <a:spcPct val="35000"/>
            </a:spcAft>
          </a:pPr>
          <a:r>
            <a:rPr lang="ar-DZ" sz="2200" kern="1200" dirty="0" smtClean="0"/>
            <a:t>   الإتلاف</a:t>
          </a:r>
          <a:endParaRPr lang="fr-FR" sz="2200" kern="1200" dirty="0"/>
        </a:p>
      </dsp:txBody>
      <dsp:txXfrm rot="10800000">
        <a:off x="786119" y="1237676"/>
        <a:ext cx="2446235" cy="476414"/>
      </dsp:txXfrm>
    </dsp:sp>
    <dsp:sp modelId="{9AECA094-0F29-4607-ADDE-61C532B53E6B}">
      <dsp:nvSpPr>
        <dsp:cNvPr id="0" name=""/>
        <dsp:cNvSpPr/>
      </dsp:nvSpPr>
      <dsp:spPr>
        <a:xfrm flipV="1">
          <a:off x="3000394" y="1428759"/>
          <a:ext cx="83439" cy="85463"/>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F95F583-D658-4B6B-80A7-B84CBB0E8FAF}" type="datetimeFigureOut">
              <a:rPr lang="fr-FR"/>
              <a:pPr>
                <a:defRPr/>
              </a:pPr>
              <a:t>08/02/2024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136D65B-C07F-4D22-B659-2351C9570389}" type="slidenum">
              <a:rPr lang="fr-FR"/>
              <a:pPr>
                <a:defRPr/>
              </a:pPr>
              <a:t>‹N°›</a:t>
            </a:fld>
            <a:endParaRPr lang="fr-FR"/>
          </a:p>
        </p:txBody>
      </p:sp>
    </p:spTree>
    <p:extLst>
      <p:ext uri="{BB962C8B-B14F-4D97-AF65-F5344CB8AC3E}">
        <p14:creationId xmlns:p14="http://schemas.microsoft.com/office/powerpoint/2010/main" val="2825063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B6D67-B66C-42CE-B019-9BD600043426}" type="slidenum">
              <a:rPr lang="fr-FR" smtClean="0"/>
              <a:pPr/>
              <a:t>24</a:t>
            </a:fld>
            <a:endParaRPr lang="fr-FR" smtClean="0"/>
          </a:p>
        </p:txBody>
      </p:sp>
    </p:spTree>
    <p:extLst>
      <p:ext uri="{BB962C8B-B14F-4D97-AF65-F5344CB8AC3E}">
        <p14:creationId xmlns:p14="http://schemas.microsoft.com/office/powerpoint/2010/main" val="236787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B6D67-B66C-42CE-B019-9BD600043426}" type="slidenum">
              <a:rPr lang="fr-FR" smtClean="0"/>
              <a:pPr/>
              <a:t>25</a:t>
            </a:fld>
            <a:endParaRPr lang="fr-FR" smtClean="0"/>
          </a:p>
        </p:txBody>
      </p:sp>
    </p:spTree>
    <p:extLst>
      <p:ext uri="{BB962C8B-B14F-4D97-AF65-F5344CB8AC3E}">
        <p14:creationId xmlns:p14="http://schemas.microsoft.com/office/powerpoint/2010/main" val="406140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B6D67-B66C-42CE-B019-9BD600043426}" type="slidenum">
              <a:rPr lang="fr-FR" smtClean="0"/>
              <a:pPr/>
              <a:t>26</a:t>
            </a:fld>
            <a:endParaRPr lang="fr-FR" smtClean="0"/>
          </a:p>
        </p:txBody>
      </p:sp>
    </p:spTree>
    <p:extLst>
      <p:ext uri="{BB962C8B-B14F-4D97-AF65-F5344CB8AC3E}">
        <p14:creationId xmlns:p14="http://schemas.microsoft.com/office/powerpoint/2010/main" val="197291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136D65B-C07F-4D22-B659-2351C9570389}" type="slidenum">
              <a:rPr lang="fr-FR" smtClean="0"/>
              <a:pPr>
                <a:defRPr/>
              </a:pPr>
              <a:t>28</a:t>
            </a:fld>
            <a:endParaRPr lang="fr-FR"/>
          </a:p>
        </p:txBody>
      </p:sp>
    </p:spTree>
    <p:extLst>
      <p:ext uri="{BB962C8B-B14F-4D97-AF65-F5344CB8AC3E}">
        <p14:creationId xmlns:p14="http://schemas.microsoft.com/office/powerpoint/2010/main" val="191123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136D65B-C07F-4D22-B659-2351C9570389}" type="slidenum">
              <a:rPr lang="fr-FR" smtClean="0"/>
              <a:pPr>
                <a:defRPr/>
              </a:pPr>
              <a:t>29</a:t>
            </a:fld>
            <a:endParaRPr lang="fr-FR"/>
          </a:p>
        </p:txBody>
      </p:sp>
    </p:spTree>
    <p:extLst>
      <p:ext uri="{BB962C8B-B14F-4D97-AF65-F5344CB8AC3E}">
        <p14:creationId xmlns:p14="http://schemas.microsoft.com/office/powerpoint/2010/main" val="272359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136D65B-C07F-4D22-B659-2351C9570389}" type="slidenum">
              <a:rPr lang="fr-FR" smtClean="0"/>
              <a:pPr>
                <a:defRPr/>
              </a:pPr>
              <a:t>30</a:t>
            </a:fld>
            <a:endParaRPr lang="fr-FR"/>
          </a:p>
        </p:txBody>
      </p:sp>
    </p:spTree>
    <p:extLst>
      <p:ext uri="{BB962C8B-B14F-4D97-AF65-F5344CB8AC3E}">
        <p14:creationId xmlns:p14="http://schemas.microsoft.com/office/powerpoint/2010/main" val="390344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76CDE87F-958C-40E5-A62A-C43C3CD0506C}" type="slidenum">
              <a:rPr lang="fr-FR"/>
              <a:pPr>
                <a:defRPr/>
              </a:pPr>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555820FE-6A69-4D7B-B8B5-1FE1D7BE2213}" type="slidenum">
              <a:rPr lang="fr-FR"/>
              <a:pPr>
                <a:defRPr/>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4E88CE24-B344-46C0-B251-0D16B560DCC2}" type="slidenum">
              <a:rPr lang="fr-FR"/>
              <a:pPr>
                <a:defRPr/>
              </a:pPr>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E9D38C23-ACF5-4936-99FC-60D41990F201}" type="slidenum">
              <a:rPr lang="fr-FR"/>
              <a:pPr>
                <a:defRPr/>
              </a:pPr>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E164B9BD-67BB-4543-BFEA-785F9E714A38}" type="slidenum">
              <a:rPr lang="fr-FR"/>
              <a:pPr>
                <a:defRPr/>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ln/>
        </p:spPr>
        <p:txBody>
          <a:bodyPr/>
          <a:lstStyle>
            <a:lvl1pPr>
              <a:defRPr/>
            </a:lvl1pPr>
          </a:lstStyle>
          <a:p>
            <a:pPr>
              <a:defRPr/>
            </a:pPr>
            <a:fld id="{B74F35B9-DCCB-4CFB-B480-D3B85E48E6F3}" type="slidenum">
              <a:rPr lang="fr-FR"/>
              <a:pPr>
                <a:defRPr/>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sz="quarter" idx="10"/>
          </p:nvPr>
        </p:nvSpPr>
        <p:spPr>
          <a:ln/>
        </p:spPr>
        <p:txBody>
          <a:bodyPr/>
          <a:lstStyle>
            <a:lvl1pPr>
              <a:defRPr/>
            </a:lvl1pPr>
          </a:lstStyle>
          <a:p>
            <a:pPr>
              <a:defRPr/>
            </a:pPr>
            <a:fld id="{E64FEBCA-2451-4184-A986-73E92F76F50F}" type="slidenum">
              <a:rPr lang="fr-FR"/>
              <a:pPr>
                <a:defRPr/>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ln/>
        </p:spPr>
        <p:txBody>
          <a:bodyPr/>
          <a:lstStyle>
            <a:lvl1pPr>
              <a:defRPr/>
            </a:lvl1pPr>
          </a:lstStyle>
          <a:p>
            <a:pPr>
              <a:defRPr/>
            </a:pPr>
            <a:fld id="{54EB9C67-0583-46FE-A244-9306EC1112F2}" type="slidenum">
              <a:rPr lang="fr-FR"/>
              <a:pPr>
                <a:defRPr/>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sldNum" sz="quarter" idx="10"/>
          </p:nvPr>
        </p:nvSpPr>
        <p:spPr>
          <a:ln/>
        </p:spPr>
        <p:txBody>
          <a:bodyPr/>
          <a:lstStyle>
            <a:lvl1pPr>
              <a:defRPr/>
            </a:lvl1pPr>
          </a:lstStyle>
          <a:p>
            <a:pPr>
              <a:defRPr/>
            </a:pPr>
            <a:fld id="{D57BC9DF-6D7E-45ED-93E6-7120F738095C}" type="slidenum">
              <a:rPr lang="fr-FR"/>
              <a:pPr>
                <a:defRPr/>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sldNum" sz="quarter" idx="10"/>
          </p:nvPr>
        </p:nvSpPr>
        <p:spPr>
          <a:ln/>
        </p:spPr>
        <p:txBody>
          <a:bodyPr/>
          <a:lstStyle>
            <a:lvl1pPr>
              <a:defRPr/>
            </a:lvl1pPr>
          </a:lstStyle>
          <a:p>
            <a:pPr>
              <a:defRPr/>
            </a:pPr>
            <a:fld id="{4229AAFE-DBDB-4744-8F68-3B22028C3F3C}" type="slidenum">
              <a:rPr lang="fr-FR"/>
              <a:pPr>
                <a:defRPr/>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BF95C3E-0A64-411D-9517-95068722BBD4}" type="slidenum">
              <a:rPr lang="fr-FR"/>
              <a:pPr>
                <a:defRPr/>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857D48F2-AAD4-41CF-99F7-C3EA0915BD9C}" type="slidenum">
              <a:rPr lang="fr-FR"/>
              <a:pPr>
                <a:defRPr/>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sz="quarter" idx="10"/>
          </p:nvPr>
        </p:nvSpPr>
        <p:spPr>
          <a:ln/>
        </p:spPr>
        <p:txBody>
          <a:bodyPr/>
          <a:lstStyle>
            <a:lvl1pPr>
              <a:defRPr/>
            </a:lvl1pPr>
          </a:lstStyle>
          <a:p>
            <a:pPr>
              <a:defRPr/>
            </a:pPr>
            <a:fld id="{D2829278-5211-492B-8960-5B31EE9A969A}" type="slidenum">
              <a:rPr lang="fr-FR"/>
              <a:pPr>
                <a:defRPr/>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268" name="Rectangle 4"/>
          <p:cNvSpPr>
            <a:spLocks noGrp="1" noChangeArrowheads="1"/>
          </p:cNvSpPr>
          <p:nvPr>
            <p:ph type="sldNum" sz="quarter" idx="4"/>
          </p:nvPr>
        </p:nvSpPr>
        <p:spPr bwMode="auto">
          <a:xfrm>
            <a:off x="6553200" y="60483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charset="0"/>
                <a:cs typeface="Arial" charset="0"/>
              </a:defRPr>
            </a:lvl1pPr>
          </a:lstStyle>
          <a:p>
            <a:pPr>
              <a:defRPr/>
            </a:pPr>
            <a:fld id="{2738B2BD-C6AC-47F7-85D8-C438397641F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timing>
    <p:tnLst>
      <p:par>
        <p:cTn id="1" dur="indefinite" restart="never" nodeType="tmRoot"/>
      </p:par>
    </p:tnLst>
  </p:timing>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Arial" charset="0"/>
        </a:defRPr>
      </a:lvl2pPr>
      <a:lvl3pPr algn="ctr" rtl="0" eaLnBrk="0" fontAlgn="base" hangingPunct="0">
        <a:spcBef>
          <a:spcPct val="0"/>
        </a:spcBef>
        <a:spcAft>
          <a:spcPct val="0"/>
        </a:spcAft>
        <a:defRPr sz="2400" b="1">
          <a:solidFill>
            <a:schemeClr val="bg1"/>
          </a:solidFill>
          <a:latin typeface="Arial" charset="0"/>
        </a:defRPr>
      </a:lvl3pPr>
      <a:lvl4pPr algn="ctr" rtl="0" eaLnBrk="0" fontAlgn="base" hangingPunct="0">
        <a:spcBef>
          <a:spcPct val="0"/>
        </a:spcBef>
        <a:spcAft>
          <a:spcPct val="0"/>
        </a:spcAft>
        <a:defRPr sz="2400" b="1">
          <a:solidFill>
            <a:schemeClr val="bg1"/>
          </a:solidFill>
          <a:latin typeface="Arial" charset="0"/>
        </a:defRPr>
      </a:lvl4pPr>
      <a:lvl5pPr algn="ctr" rtl="0" eaLnBrk="0" fontAlgn="base" hangingPunct="0">
        <a:spcBef>
          <a:spcPct val="0"/>
        </a:spcBef>
        <a:spcAft>
          <a:spcPct val="0"/>
        </a:spcAft>
        <a:defRPr sz="2400" b="1">
          <a:solidFill>
            <a:schemeClr val="bg1"/>
          </a:solidFill>
          <a:latin typeface="Arial"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SzPct val="140000"/>
        <a:buBlip>
          <a:blip r:embed="rId16"/>
        </a:buBlip>
        <a:defRPr sz="20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ü"/>
        <a:defRPr sz="2400" b="1">
          <a:solidFill>
            <a:schemeClr val="bg1"/>
          </a:solidFill>
          <a:latin typeface="+mn-lt"/>
        </a:defRPr>
      </a:lvl3pPr>
      <a:lvl4pPr marL="1600200" indent="-228600" algn="l" rtl="0" eaLnBrk="0" fontAlgn="base" hangingPunct="0">
        <a:spcBef>
          <a:spcPct val="20000"/>
        </a:spcBef>
        <a:spcAft>
          <a:spcPct val="0"/>
        </a:spcAft>
        <a:buFont typeface="Wingdings" pitchFamily="2" charset="2"/>
        <a:buChar char="Ø"/>
        <a:defRPr sz="1600" b="1">
          <a:solidFill>
            <a:schemeClr val="bg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png"/><Relationship Id="rId7" Type="http://schemas.openxmlformats.org/officeDocument/2006/relationships/diagramLayout" Target="../diagrams/layout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a:spLocks noGrp="1"/>
          </p:cNvSpPr>
          <p:nvPr>
            <p:ph type="subTitle" idx="1"/>
          </p:nvPr>
        </p:nvSpPr>
        <p:spPr>
          <a:xfrm>
            <a:off x="481013" y="4508500"/>
            <a:ext cx="8305800" cy="1296988"/>
          </a:xfrm>
        </p:spPr>
        <p:style>
          <a:lnRef idx="1">
            <a:schemeClr val="dk1"/>
          </a:lnRef>
          <a:fillRef idx="2">
            <a:schemeClr val="dk1"/>
          </a:fillRef>
          <a:effectRef idx="1">
            <a:schemeClr val="dk1"/>
          </a:effectRef>
          <a:fontRef idx="minor">
            <a:schemeClr val="dk1"/>
          </a:fontRef>
        </p:style>
        <p:txBody>
          <a:bodyPr>
            <a:normAutofit/>
          </a:bodyPr>
          <a:lstStyle/>
          <a:p>
            <a:pPr rtl="1" eaLnBrk="1" fontAlgn="auto" hangingPunct="1">
              <a:spcAft>
                <a:spcPts val="0"/>
              </a:spcAft>
              <a:buFont typeface="Wingdings 2"/>
              <a:buNone/>
              <a:defRPr/>
            </a:pPr>
            <a:r>
              <a:rPr lang="ar-DZ" dirty="0" smtClean="0">
                <a:solidFill>
                  <a:srgbClr val="002060"/>
                </a:solidFill>
              </a:rPr>
              <a:t> من تقديم :المفتش الرئيسي إسعاد سفيان</a:t>
            </a:r>
          </a:p>
          <a:p>
            <a:pPr rtl="1" eaLnBrk="1" fontAlgn="auto" hangingPunct="1">
              <a:spcAft>
                <a:spcPts val="0"/>
              </a:spcAft>
              <a:buFont typeface="Wingdings 2"/>
              <a:buNone/>
              <a:defRPr/>
            </a:pPr>
            <a:r>
              <a:rPr lang="ar-DZ" dirty="0" smtClean="0">
                <a:solidFill>
                  <a:srgbClr val="002060"/>
                </a:solidFill>
              </a:rPr>
              <a:t>14 /02 /2024</a:t>
            </a:r>
          </a:p>
          <a:p>
            <a:pPr eaLnBrk="1" fontAlgn="auto" hangingPunct="1">
              <a:spcAft>
                <a:spcPts val="0"/>
              </a:spcAft>
              <a:buFont typeface="Wingdings 2"/>
              <a:buNone/>
              <a:defRPr/>
            </a:pPr>
            <a:endParaRPr lang="fr-FR" dirty="0" smtClean="0">
              <a:solidFill>
                <a:srgbClr val="0070C0"/>
              </a:solidFill>
            </a:endParaRPr>
          </a:p>
        </p:txBody>
      </p:sp>
      <p:sp>
        <p:nvSpPr>
          <p:cNvPr id="6" name="Rectangle 1"/>
          <p:cNvSpPr>
            <a:spLocks noChangeArrowheads="1"/>
          </p:cNvSpPr>
          <p:nvPr/>
        </p:nvSpPr>
        <p:spPr bwMode="auto">
          <a:xfrm>
            <a:off x="1500188" y="-30163"/>
            <a:ext cx="5929312" cy="1076326"/>
          </a:xfrm>
          <a:prstGeom prst="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ar-DZ" sz="1600" b="1" dirty="0">
                <a:solidFill>
                  <a:schemeClr val="bg1"/>
                </a:solidFill>
                <a:latin typeface="Verdana" pitchFamily="34" charset="0"/>
                <a:cs typeface="Arial" charset="0"/>
              </a:rPr>
              <a:t>الجمهورية الجزائرية الديمقراطية الشعبية</a:t>
            </a:r>
            <a:endParaRPr lang="fr-FR" sz="1600" b="1" dirty="0">
              <a:solidFill>
                <a:schemeClr val="bg1"/>
              </a:solidFill>
              <a:latin typeface="Verdana" pitchFamily="34" charset="0"/>
              <a:cs typeface="Arial" charset="0"/>
            </a:endParaRPr>
          </a:p>
          <a:p>
            <a:pPr algn="ctr">
              <a:defRPr/>
            </a:pPr>
            <a:r>
              <a:rPr lang="ar-DZ" sz="1600" b="1" dirty="0">
                <a:solidFill>
                  <a:schemeClr val="bg1"/>
                </a:solidFill>
                <a:cs typeface="Arial" charset="0"/>
              </a:rPr>
              <a:t>المديرية العامة للجمارك</a:t>
            </a:r>
            <a:endParaRPr lang="fr-FR" sz="1600" b="1" dirty="0">
              <a:solidFill>
                <a:schemeClr val="bg1"/>
              </a:solidFill>
              <a:cs typeface="Arial" charset="0"/>
            </a:endParaRPr>
          </a:p>
          <a:p>
            <a:pPr algn="ctr">
              <a:defRPr/>
            </a:pPr>
            <a:r>
              <a:rPr lang="ar-DZ" sz="1600" b="1" dirty="0">
                <a:solidFill>
                  <a:schemeClr val="bg1"/>
                </a:solidFill>
                <a:cs typeface="Arial" charset="0"/>
              </a:rPr>
              <a:t>المديرية الجهوية للجمارك </a:t>
            </a:r>
            <a:r>
              <a:rPr lang="ar-DZ" sz="1600" b="1" dirty="0" smtClean="0">
                <a:solidFill>
                  <a:schemeClr val="bg1"/>
                </a:solidFill>
                <a:cs typeface="Arial" charset="0"/>
              </a:rPr>
              <a:t>بسطيف</a:t>
            </a:r>
            <a:endParaRPr lang="fr-FR" sz="1600" b="1" dirty="0">
              <a:solidFill>
                <a:schemeClr val="bg1"/>
              </a:solidFill>
              <a:cs typeface="Arial" charset="0"/>
            </a:endParaRPr>
          </a:p>
          <a:p>
            <a:pPr algn="ctr">
              <a:defRPr/>
            </a:pPr>
            <a:r>
              <a:rPr lang="ar-DZ" sz="1600" b="1" dirty="0">
                <a:solidFill>
                  <a:schemeClr val="bg1"/>
                </a:solidFill>
                <a:cs typeface="Arial" charset="0"/>
              </a:rPr>
              <a:t>مفتشية أقسام الجمارك </a:t>
            </a:r>
            <a:r>
              <a:rPr lang="ar-DZ" sz="1600" b="1" dirty="0" smtClean="0">
                <a:solidFill>
                  <a:schemeClr val="bg1"/>
                </a:solidFill>
                <a:cs typeface="Arial" charset="0"/>
              </a:rPr>
              <a:t>بسطيف</a:t>
            </a:r>
            <a:endParaRPr lang="fr-FR" sz="1600" dirty="0">
              <a:solidFill>
                <a:schemeClr val="bg1"/>
              </a:solidFill>
              <a:cs typeface="Arial" charset="0"/>
            </a:endParaRPr>
          </a:p>
        </p:txBody>
      </p:sp>
      <p:pic>
        <p:nvPicPr>
          <p:cNvPr id="7" name="Picture 4" descr="http://mpoverello.files.wordpress.com/2011/06/algerian-customs.jpg"/>
          <p:cNvPicPr>
            <a:picLocks noChangeAspect="1" noChangeArrowheads="1"/>
          </p:cNvPicPr>
          <p:nvPr/>
        </p:nvPicPr>
        <p:blipFill>
          <a:blip r:embed="rId2" cstate="print"/>
          <a:srcRect/>
          <a:stretch>
            <a:fillRect/>
          </a:stretch>
        </p:blipFill>
        <p:spPr bwMode="auto">
          <a:xfrm>
            <a:off x="6929422" y="4286256"/>
            <a:ext cx="2214578" cy="1085820"/>
          </a:xfrm>
          <a:prstGeom prst="ellipse">
            <a:avLst/>
          </a:prstGeom>
          <a:ln>
            <a:noFill/>
          </a:ln>
          <a:effectLst>
            <a:softEdge rad="112500"/>
          </a:effectLst>
        </p:spPr>
      </p:pic>
      <p:pic>
        <p:nvPicPr>
          <p:cNvPr id="9" name="Image 8" descr="douane-algerie.gif"/>
          <p:cNvPicPr>
            <a:picLocks noChangeAspect="1"/>
          </p:cNvPicPr>
          <p:nvPr/>
        </p:nvPicPr>
        <p:blipFill>
          <a:blip r:embed="rId3" cstate="print"/>
          <a:stretch>
            <a:fillRect/>
          </a:stretch>
        </p:blipFill>
        <p:spPr>
          <a:xfrm>
            <a:off x="8072462" y="285728"/>
            <a:ext cx="714380" cy="7143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6" descr="http://www.eldjazaircom.dz/media/image/eldjazaircomn49n034_2-4-2012-02-49-57.gif"/>
          <p:cNvPicPr>
            <a:picLocks noChangeAspect="1" noChangeArrowheads="1"/>
          </p:cNvPicPr>
          <p:nvPr/>
        </p:nvPicPr>
        <p:blipFill>
          <a:blip r:embed="rId4" cstate="print"/>
          <a:srcRect/>
          <a:stretch>
            <a:fillRect/>
          </a:stretch>
        </p:blipFill>
        <p:spPr bwMode="auto">
          <a:xfrm>
            <a:off x="0" y="3857628"/>
            <a:ext cx="1857356" cy="1585911"/>
          </a:xfrm>
          <a:prstGeom prst="ellipse">
            <a:avLst/>
          </a:prstGeom>
          <a:ln>
            <a:noFill/>
          </a:ln>
          <a:effectLst>
            <a:softEdge rad="112500"/>
          </a:effectLst>
        </p:spPr>
      </p:pic>
      <p:pic>
        <p:nvPicPr>
          <p:cNvPr id="2055" name="Picture 7" descr="Image associée"/>
          <p:cNvPicPr>
            <a:picLocks noChangeAspect="1" noChangeArrowheads="1"/>
          </p:cNvPicPr>
          <p:nvPr/>
        </p:nvPicPr>
        <p:blipFill>
          <a:blip r:embed="rId5"/>
          <a:srcRect/>
          <a:stretch>
            <a:fillRect/>
          </a:stretch>
        </p:blipFill>
        <p:spPr bwMode="auto">
          <a:xfrm>
            <a:off x="0" y="188913"/>
            <a:ext cx="684213" cy="811212"/>
          </a:xfrm>
          <a:prstGeom prst="rect">
            <a:avLst/>
          </a:prstGeom>
          <a:noFill/>
          <a:ln w="9525">
            <a:noFill/>
            <a:miter lim="800000"/>
            <a:headEnd/>
            <a:tailEnd/>
          </a:ln>
        </p:spPr>
      </p:pic>
      <p:sp>
        <p:nvSpPr>
          <p:cNvPr id="15" name="Rectangle 14"/>
          <p:cNvSpPr/>
          <p:nvPr/>
        </p:nvSpPr>
        <p:spPr>
          <a:xfrm>
            <a:off x="1000100" y="2071678"/>
            <a:ext cx="7429552" cy="1754326"/>
          </a:xfrm>
          <a:prstGeom prst="rect">
            <a:avLst/>
          </a:prstGeom>
          <a:solidFill>
            <a:schemeClr val="bg2">
              <a:lumMod val="20000"/>
              <a:lumOff val="80000"/>
            </a:schemeClr>
          </a:solidFill>
        </p:spPr>
        <p:txBody>
          <a:bodyPr>
            <a:spAutoFit/>
          </a:bodyPr>
          <a:lstStyle/>
          <a:p>
            <a:pPr algn="ctr" rtl="1">
              <a:defRPr/>
            </a:pPr>
            <a:r>
              <a:rPr lang="ar-DZ"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التصرف في البضائع </a:t>
            </a:r>
            <a:r>
              <a:rPr lang="ar-DZ"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طبقا لأحكام قانون الجمارك</a:t>
            </a:r>
            <a:endParaRPr lang="fr-F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1" name="Image 10" descr="douane-algerie.gif"/>
          <p:cNvPicPr>
            <a:picLocks noChangeAspect="1"/>
          </p:cNvPicPr>
          <p:nvPr/>
        </p:nvPicPr>
        <p:blipFill>
          <a:blip r:embed="rId3" cstate="print"/>
          <a:stretch>
            <a:fillRect/>
          </a:stretch>
        </p:blipFill>
        <p:spPr>
          <a:xfrm>
            <a:off x="1331640" y="5949280"/>
            <a:ext cx="714380" cy="7143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360363" algn="ctr" rtl="1">
              <a:buFontTx/>
              <a:buNone/>
              <a:defRPr/>
            </a:pPr>
            <a:r>
              <a:rPr lang="ar-DZ" sz="2800" cap="all" dirty="0" smtClean="0">
                <a:ln w="0"/>
                <a:solidFill>
                  <a:srgbClr val="FF0000"/>
                </a:solidFill>
                <a:effectLst>
                  <a:reflection blurRad="12700" stA="50000" endPos="50000" dist="5000" dir="5400000" sy="-100000" rotWithShape="0"/>
                </a:effectLst>
              </a:rPr>
              <a:t>البضائع التي قبل التخلي عنها</a:t>
            </a:r>
          </a:p>
          <a:p>
            <a:pPr marL="0" indent="0" algn="just" rtl="1">
              <a:buFontTx/>
              <a:buNone/>
              <a:defRPr/>
            </a:pPr>
            <a:endParaRPr lang="ar-DZ" b="0" dirty="0" smtClean="0">
              <a:solidFill>
                <a:schemeClr val="tx1"/>
              </a:solidFill>
            </a:endParaRPr>
          </a:p>
          <a:p>
            <a:pPr marL="0" indent="0" algn="just" rtl="1">
              <a:buFontTx/>
              <a:buNone/>
              <a:defRPr/>
            </a:pPr>
            <a:r>
              <a:rPr lang="ar-DZ" b="0" dirty="0" smtClean="0">
                <a:solidFill>
                  <a:schemeClr val="tx1"/>
                </a:solidFill>
              </a:rPr>
              <a:t>البضائع التي يقبل التخلي عنها لها شكلين :</a:t>
            </a:r>
          </a:p>
          <a:p>
            <a:pPr marL="0" indent="0" algn="just" rtl="1">
              <a:buFontTx/>
              <a:buNone/>
              <a:defRPr/>
            </a:pPr>
            <a:r>
              <a:rPr lang="ar-DZ" dirty="0" smtClean="0">
                <a:solidFill>
                  <a:schemeClr val="tx1"/>
                </a:solidFill>
              </a:rPr>
              <a:t>1- التخلي الإرادي : </a:t>
            </a:r>
            <a:r>
              <a:rPr lang="ar-DZ" b="0" dirty="0" smtClean="0">
                <a:solidFill>
                  <a:schemeClr val="tx1"/>
                </a:solidFill>
              </a:rPr>
              <a:t>يكون لمالك البضاعة أن يتخلى عنها في إطار أحكام المادة 107 ق ج وبذلك تنتقل ملكية الأشياء المتخلى عنها.</a:t>
            </a:r>
          </a:p>
          <a:p>
            <a:pPr marL="0" indent="0" algn="just" rtl="1">
              <a:buFontTx/>
              <a:buNone/>
              <a:defRPr/>
            </a:pPr>
            <a:endParaRPr lang="ar-DZ" b="0" dirty="0" smtClean="0">
              <a:solidFill>
                <a:schemeClr val="tx1"/>
              </a:solidFill>
            </a:endParaRPr>
          </a:p>
          <a:p>
            <a:pPr marL="0" indent="0" algn="just" rtl="1">
              <a:buFontTx/>
              <a:buNone/>
              <a:defRPr/>
            </a:pPr>
            <a:r>
              <a:rPr lang="ar-DZ" dirty="0" smtClean="0">
                <a:solidFill>
                  <a:schemeClr val="tx1"/>
                </a:solidFill>
              </a:rPr>
              <a:t>2- في إطار المصالحة: </a:t>
            </a:r>
            <a:r>
              <a:rPr lang="ar-DZ" b="0" dirty="0" smtClean="0">
                <a:solidFill>
                  <a:schemeClr val="tx1"/>
                </a:solidFill>
              </a:rPr>
              <a:t>طبقا لأحكام المادة 265 </a:t>
            </a:r>
            <a:r>
              <a:rPr lang="ar-DZ" b="0" dirty="0" err="1" smtClean="0">
                <a:solidFill>
                  <a:schemeClr val="tx1"/>
                </a:solidFill>
              </a:rPr>
              <a:t>ق</a:t>
            </a:r>
            <a:r>
              <a:rPr lang="ar-DZ" b="0" dirty="0" smtClean="0">
                <a:solidFill>
                  <a:schemeClr val="tx1"/>
                </a:solidFill>
              </a:rPr>
              <a:t> ج (الفقرة الثانية )، والتي هي الأخرى ينتج عنها تخلٍ </a:t>
            </a:r>
            <a:r>
              <a:rPr lang="ar-DZ" b="0" dirty="0" err="1" smtClean="0">
                <a:solidFill>
                  <a:schemeClr val="tx1"/>
                </a:solidFill>
              </a:rPr>
              <a:t>و</a:t>
            </a:r>
            <a:r>
              <a:rPr lang="ar-DZ" b="0" dirty="0" smtClean="0">
                <a:solidFill>
                  <a:schemeClr val="tx1"/>
                </a:solidFill>
              </a:rPr>
              <a:t> نقل لملكيتها إلى الخزينة العمومية ، وهذا ما يؤهل إدارة الجمارك للتصرف فيها .</a:t>
            </a:r>
            <a:endParaRPr lang="fr-FR" b="0" dirty="0" smtClean="0">
              <a:solidFill>
                <a:schemeClr val="tx1"/>
              </a:solidFill>
            </a:endParaRPr>
          </a:p>
        </p:txBody>
      </p:sp>
      <p:pic>
        <p:nvPicPr>
          <p:cNvPr id="13315"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الطبيعة القانونية للبضائع</a:t>
            </a:r>
          </a:p>
        </p:txBody>
      </p:sp>
      <p:pic>
        <p:nvPicPr>
          <p:cNvPr id="13319"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13320"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360363" algn="ctr" rtl="1">
              <a:buFontTx/>
              <a:buNone/>
              <a:defRPr/>
            </a:pPr>
            <a:r>
              <a:rPr lang="ar-DZ" sz="2800" cap="all" dirty="0" smtClean="0">
                <a:ln w="0"/>
                <a:solidFill>
                  <a:srgbClr val="FF0000"/>
                </a:solidFill>
                <a:effectLst>
                  <a:reflection blurRad="12700" stA="50000" endPos="50000" dist="5000" dir="5400000" sy="-100000" rotWithShape="0"/>
                </a:effectLst>
              </a:rPr>
              <a:t>المحجوزات القابلة للبيع بترخيص قضائي</a:t>
            </a:r>
          </a:p>
          <a:p>
            <a:pPr algn="just" rtl="1">
              <a:buFontTx/>
              <a:buNone/>
              <a:defRPr/>
            </a:pPr>
            <a:r>
              <a:rPr lang="ar-DZ" sz="2000" b="0" dirty="0" smtClean="0">
                <a:solidFill>
                  <a:schemeClr val="tx1"/>
                </a:solidFill>
              </a:rPr>
              <a:t>   حسب </a:t>
            </a:r>
            <a:r>
              <a:rPr lang="ar-DZ" sz="2000" dirty="0" smtClean="0">
                <a:solidFill>
                  <a:schemeClr val="tx1"/>
                </a:solidFill>
              </a:rPr>
              <a:t>المادة 300 </a:t>
            </a:r>
            <a:r>
              <a:rPr lang="ar-DZ" sz="2000" dirty="0" err="1" smtClean="0">
                <a:solidFill>
                  <a:schemeClr val="tx1"/>
                </a:solidFill>
              </a:rPr>
              <a:t>ق</a:t>
            </a:r>
            <a:r>
              <a:rPr lang="ar-DZ" sz="2000" dirty="0" smtClean="0">
                <a:solidFill>
                  <a:schemeClr val="tx1"/>
                </a:solidFill>
              </a:rPr>
              <a:t> ج (</a:t>
            </a:r>
            <a:r>
              <a:rPr lang="ar-SA" sz="2000" dirty="0" smtClean="0">
                <a:solidFill>
                  <a:schemeClr val="tx1"/>
                </a:solidFill>
              </a:rPr>
              <a:t>ومعدلة ومتممة بالمادة 118 من القانون رقم 17-04 المؤرخ في 16 فبراير 2017)</a:t>
            </a:r>
            <a:r>
              <a:rPr lang="ar-DZ" sz="2000" dirty="0" smtClean="0">
                <a:solidFill>
                  <a:schemeClr val="tx1"/>
                </a:solidFill>
              </a:rPr>
              <a:t> و المعدلة </a:t>
            </a:r>
            <a:r>
              <a:rPr lang="ar-DZ" sz="2000" dirty="0" err="1" smtClean="0">
                <a:solidFill>
                  <a:schemeClr val="tx1"/>
                </a:solidFill>
              </a:rPr>
              <a:t>و</a:t>
            </a:r>
            <a:r>
              <a:rPr lang="ar-DZ" sz="2000" dirty="0" smtClean="0">
                <a:solidFill>
                  <a:schemeClr val="tx1"/>
                </a:solidFill>
              </a:rPr>
              <a:t> </a:t>
            </a:r>
            <a:r>
              <a:rPr lang="ar-DZ" sz="2000" dirty="0" err="1" smtClean="0">
                <a:solidFill>
                  <a:schemeClr val="tx1"/>
                </a:solidFill>
              </a:rPr>
              <a:t>المتتممة</a:t>
            </a:r>
            <a:r>
              <a:rPr lang="ar-DZ" sz="2000" dirty="0" smtClean="0">
                <a:solidFill>
                  <a:schemeClr val="tx1"/>
                </a:solidFill>
              </a:rPr>
              <a:t> بموجب المادة 130 من قانون المالية 2022</a:t>
            </a:r>
            <a:r>
              <a:rPr lang="ar-DZ" sz="2000" b="0" dirty="0" smtClean="0">
                <a:solidFill>
                  <a:schemeClr val="tx1"/>
                </a:solidFill>
              </a:rPr>
              <a:t>، فإنه بإمكان إدارة الجمارك القيام ببيع بعض البضائع بناء على ترخيص من رئيس المحكمة .</a:t>
            </a:r>
          </a:p>
          <a:p>
            <a:pPr algn="just" rtl="1">
              <a:buFontTx/>
              <a:buNone/>
              <a:defRPr/>
            </a:pPr>
            <a:r>
              <a:rPr lang="ar-DZ" sz="2000" b="0" dirty="0" smtClean="0">
                <a:solidFill>
                  <a:schemeClr val="tx1"/>
                </a:solidFill>
              </a:rPr>
              <a:t>      إن الحصول على الترخيص بطلب من إدارة الجمارك ، لا يعني أن تنتقل الملكية إلى الخزينة ، وإنما ذلك ناتج عن ظروف معينة ، ولهذا أوجب المشرع أن يودع حاصل البيع في صندوق قابض الجمارك المعني ؛ ليتصرف فيه وفقًا للحكم الذي تصدره المحكمة المكلفة بالبت في دعوى الحجز .</a:t>
            </a:r>
          </a:p>
          <a:p>
            <a:pPr algn="just" rtl="1">
              <a:buFontTx/>
              <a:buNone/>
              <a:defRPr/>
            </a:pPr>
            <a:r>
              <a:rPr lang="ar-DZ" sz="2000" b="0" dirty="0" smtClean="0">
                <a:solidFill>
                  <a:schemeClr val="tx1"/>
                </a:solidFill>
              </a:rPr>
              <a:t>وتتمثل </a:t>
            </a:r>
            <a:r>
              <a:rPr lang="ar-DZ" sz="2000" dirty="0" smtClean="0">
                <a:solidFill>
                  <a:schemeClr val="tx1"/>
                </a:solidFill>
              </a:rPr>
              <a:t>البضائع التي يسري عليها هذا الإجراء </a:t>
            </a:r>
            <a:r>
              <a:rPr lang="ar-DZ" sz="2000" b="0" dirty="0" smtClean="0">
                <a:solidFill>
                  <a:schemeClr val="tx1"/>
                </a:solidFill>
              </a:rPr>
              <a:t>في :</a:t>
            </a:r>
          </a:p>
          <a:p>
            <a:pPr algn="just" rtl="1">
              <a:buFontTx/>
              <a:buNone/>
              <a:defRPr/>
            </a:pPr>
            <a:r>
              <a:rPr lang="ar-DZ" sz="2000" b="0" dirty="0" smtClean="0">
                <a:solidFill>
                  <a:schemeClr val="tx1"/>
                </a:solidFill>
              </a:rPr>
              <a:t>-وسائل النقل </a:t>
            </a:r>
          </a:p>
          <a:p>
            <a:pPr algn="just" rtl="1">
              <a:buFontTx/>
              <a:buNone/>
              <a:defRPr/>
            </a:pPr>
            <a:r>
              <a:rPr lang="ar-DZ" sz="2000" b="0" dirty="0" smtClean="0">
                <a:solidFill>
                  <a:schemeClr val="tx1"/>
                </a:solidFill>
              </a:rPr>
              <a:t>- </a:t>
            </a:r>
            <a:r>
              <a:rPr lang="ar-DZ" sz="2000" dirty="0" smtClean="0">
                <a:solidFill>
                  <a:schemeClr val="tx1"/>
                </a:solidFill>
              </a:rPr>
              <a:t>وسائل النقل المحجوزة التي رفض المخالفون عرض رفع اليد عليها مقابل كفالة قابلة للدفع أو إيداع قيمتها </a:t>
            </a:r>
            <a:r>
              <a:rPr lang="ar-DZ" sz="2000" dirty="0" err="1" smtClean="0">
                <a:solidFill>
                  <a:schemeClr val="tx1"/>
                </a:solidFill>
              </a:rPr>
              <a:t>م</a:t>
            </a:r>
            <a:r>
              <a:rPr lang="ar-DZ" sz="2000" dirty="0" smtClean="0">
                <a:solidFill>
                  <a:schemeClr val="tx1"/>
                </a:solidFill>
              </a:rPr>
              <a:t> 246 </a:t>
            </a:r>
            <a:r>
              <a:rPr lang="ar-DZ" sz="2000" dirty="0" err="1" smtClean="0">
                <a:solidFill>
                  <a:schemeClr val="tx1"/>
                </a:solidFill>
              </a:rPr>
              <a:t>ق</a:t>
            </a:r>
            <a:r>
              <a:rPr lang="ar-DZ" sz="2000" dirty="0" smtClean="0">
                <a:solidFill>
                  <a:schemeClr val="tx1"/>
                </a:solidFill>
              </a:rPr>
              <a:t> ج، </a:t>
            </a:r>
            <a:r>
              <a:rPr lang="ar-DZ" sz="2000" dirty="0" err="1" smtClean="0">
                <a:solidFill>
                  <a:schemeClr val="tx1"/>
                </a:solidFill>
              </a:rPr>
              <a:t>سواءا</a:t>
            </a:r>
            <a:r>
              <a:rPr lang="ar-DZ" sz="2000" dirty="0" smtClean="0">
                <a:solidFill>
                  <a:schemeClr val="tx1"/>
                </a:solidFill>
              </a:rPr>
              <a:t> كان هذا الرفض صريحا </a:t>
            </a:r>
            <a:r>
              <a:rPr lang="ar-DZ" sz="2000" dirty="0" err="1" smtClean="0">
                <a:solidFill>
                  <a:schemeClr val="tx1"/>
                </a:solidFill>
              </a:rPr>
              <a:t>و</a:t>
            </a:r>
            <a:r>
              <a:rPr lang="ar-DZ" sz="2000" dirty="0" smtClean="0">
                <a:solidFill>
                  <a:schemeClr val="tx1"/>
                </a:solidFill>
              </a:rPr>
              <a:t> مثبتا في محضر الحجز </a:t>
            </a:r>
            <a:r>
              <a:rPr lang="ar-DZ" sz="2000" dirty="0" err="1" smtClean="0">
                <a:solidFill>
                  <a:schemeClr val="tx1"/>
                </a:solidFill>
              </a:rPr>
              <a:t>او</a:t>
            </a:r>
            <a:r>
              <a:rPr lang="ar-DZ" sz="2000" dirty="0" smtClean="0">
                <a:solidFill>
                  <a:schemeClr val="tx1"/>
                </a:solidFill>
              </a:rPr>
              <a:t> بعدم الاستجابة لاستدعاء إدارة الجمارك المرسل برسالة موصى عليها في اجل 10 </a:t>
            </a:r>
            <a:r>
              <a:rPr lang="ar-DZ" sz="2000" dirty="0" err="1" smtClean="0">
                <a:solidFill>
                  <a:schemeClr val="tx1"/>
                </a:solidFill>
              </a:rPr>
              <a:t>ايام</a:t>
            </a:r>
            <a:r>
              <a:rPr lang="ar-DZ" sz="2000" dirty="0" smtClean="0">
                <a:solidFill>
                  <a:schemeClr val="tx1"/>
                </a:solidFill>
              </a:rPr>
              <a:t> من تاريخ استلامه.</a:t>
            </a:r>
          </a:p>
          <a:p>
            <a:pPr algn="just" rtl="1">
              <a:buFontTx/>
              <a:buChar char="-"/>
              <a:defRPr/>
            </a:pPr>
            <a:r>
              <a:rPr lang="ar-DZ" sz="2000" dirty="0" smtClean="0">
                <a:solidFill>
                  <a:schemeClr val="tx1"/>
                </a:solidFill>
              </a:rPr>
              <a:t>البضائع المحجوزة:</a:t>
            </a:r>
          </a:p>
          <a:p>
            <a:pPr algn="just" rtl="1">
              <a:buFontTx/>
              <a:buNone/>
              <a:defRPr/>
            </a:pPr>
            <a:endParaRPr lang="ar-DZ" sz="2000" dirty="0" smtClean="0">
              <a:solidFill>
                <a:srgbClr val="0070C0"/>
              </a:solidFill>
            </a:endParaRPr>
          </a:p>
        </p:txBody>
      </p:sp>
      <p:pic>
        <p:nvPicPr>
          <p:cNvPr id="16387"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الطبيعة القانونية للبضائع</a:t>
            </a:r>
          </a:p>
        </p:txBody>
      </p:sp>
      <p:pic>
        <p:nvPicPr>
          <p:cNvPr id="16391"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16392"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0" algn="just" rtl="1">
              <a:buFont typeface="Wingdings" pitchFamily="2" charset="2"/>
              <a:buChar char="Ø"/>
              <a:defRPr/>
            </a:pPr>
            <a:r>
              <a:rPr lang="ar-DZ" sz="2000" b="0" dirty="0" smtClean="0">
                <a:solidFill>
                  <a:schemeClr val="tx1"/>
                </a:solidFill>
                <a:latin typeface="Times New Roman" pitchFamily="18" charset="0"/>
                <a:cs typeface="Times New Roman" pitchFamily="18" charset="0"/>
              </a:rPr>
              <a:t>القابلة للتلف</a:t>
            </a:r>
          </a:p>
          <a:p>
            <a:pPr marL="0" indent="0" algn="just" rtl="1">
              <a:buFont typeface="Wingdings" pitchFamily="2" charset="2"/>
              <a:buChar char="Ø"/>
              <a:defRPr/>
            </a:pPr>
            <a:r>
              <a:rPr lang="ar-DZ" sz="2000" b="0" dirty="0" smtClean="0">
                <a:solidFill>
                  <a:schemeClr val="tx1"/>
                </a:solidFill>
                <a:latin typeface="Times New Roman" pitchFamily="18" charset="0"/>
                <a:cs typeface="Times New Roman" pitchFamily="18" charset="0"/>
              </a:rPr>
              <a:t>التي هي عرضة لتقلب الأسعار </a:t>
            </a:r>
            <a:endParaRPr lang="ar-DZ" sz="2000" b="0" dirty="0" smtClean="0">
              <a:solidFill>
                <a:schemeClr val="tx1"/>
              </a:solidFill>
              <a:latin typeface="Times New Roman" pitchFamily="18" charset="0"/>
              <a:cs typeface="Times New Roman" pitchFamily="18" charset="0"/>
            </a:endParaRPr>
          </a:p>
          <a:p>
            <a:pPr marL="0" indent="0" algn="just" rtl="1">
              <a:buFont typeface="Wingdings" pitchFamily="2" charset="2"/>
              <a:buChar char="Ø"/>
              <a:defRPr/>
            </a:pPr>
            <a:r>
              <a:rPr lang="ar-DZ" sz="2000" b="0" dirty="0" smtClean="0">
                <a:solidFill>
                  <a:schemeClr val="tx1"/>
                </a:solidFill>
                <a:latin typeface="Times New Roman" pitchFamily="18" charset="0"/>
                <a:cs typeface="Times New Roman" pitchFamily="18" charset="0"/>
              </a:rPr>
              <a:t>التي تتطلب ظروفا خاصة للحفظ</a:t>
            </a:r>
            <a:endParaRPr lang="ar-DZ" sz="2000" b="0" dirty="0" smtClean="0">
              <a:solidFill>
                <a:schemeClr val="tx1"/>
              </a:solidFill>
              <a:latin typeface="Times New Roman" pitchFamily="18" charset="0"/>
              <a:cs typeface="Times New Roman" pitchFamily="18" charset="0"/>
            </a:endParaRPr>
          </a:p>
          <a:p>
            <a:pPr marL="0" indent="0" algn="just" rtl="1">
              <a:buFont typeface="Wingdings" pitchFamily="2" charset="2"/>
              <a:buChar char="Ø"/>
              <a:defRPr/>
            </a:pPr>
            <a:r>
              <a:rPr lang="ar-DZ" sz="2000" b="0" dirty="0" smtClean="0">
                <a:solidFill>
                  <a:schemeClr val="tx1"/>
                </a:solidFill>
                <a:latin typeface="Times New Roman" pitchFamily="18" charset="0"/>
                <a:cs typeface="Times New Roman" pitchFamily="18" charset="0"/>
              </a:rPr>
              <a:t>التي يشكل بقاؤها في أماكن تخزينها خطرا على الامن و الصحة العموميين </a:t>
            </a:r>
          </a:p>
          <a:p>
            <a:pPr marL="0" indent="0" algn="just" rtl="1">
              <a:buNone/>
              <a:defRPr/>
            </a:pPr>
            <a:r>
              <a:rPr lang="ar-DZ" sz="2000" b="0" dirty="0" smtClean="0">
                <a:solidFill>
                  <a:schemeClr val="tx1"/>
                </a:solidFill>
                <a:latin typeface="Times New Roman" pitchFamily="18" charset="0"/>
                <a:cs typeface="Times New Roman" pitchFamily="18" charset="0"/>
              </a:rPr>
              <a:t>  </a:t>
            </a:r>
          </a:p>
          <a:p>
            <a:pPr marL="0" indent="0" algn="just" rtl="1">
              <a:buNone/>
              <a:defRPr/>
            </a:pPr>
            <a:r>
              <a:rPr lang="ar-DZ" sz="2000" b="0" dirty="0" smtClean="0">
                <a:solidFill>
                  <a:schemeClr val="tx1"/>
                </a:solidFill>
                <a:latin typeface="Times New Roman" pitchFamily="18" charset="0"/>
                <a:cs typeface="Times New Roman" pitchFamily="18" charset="0"/>
              </a:rPr>
              <a:t>- الحيوانات الحية المحجوزة</a:t>
            </a:r>
            <a:r>
              <a:rPr lang="ar-DZ" sz="2000" b="0" dirty="0">
                <a:solidFill>
                  <a:schemeClr val="tx1"/>
                </a:solidFill>
                <a:latin typeface="Times New Roman" pitchFamily="18" charset="0"/>
                <a:cs typeface="Times New Roman" pitchFamily="18" charset="0"/>
              </a:rPr>
              <a:t>,</a:t>
            </a:r>
            <a:endParaRPr lang="fr-FR" sz="2000" b="0" dirty="0" smtClean="0">
              <a:solidFill>
                <a:schemeClr val="tx1"/>
              </a:solidFill>
              <a:latin typeface="Times New Roman" pitchFamily="18" charset="0"/>
              <a:cs typeface="Times New Roman" pitchFamily="18" charset="0"/>
            </a:endParaRPr>
          </a:p>
        </p:txBody>
      </p:sp>
      <p:pic>
        <p:nvPicPr>
          <p:cNvPr id="17411"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pic>
        <p:nvPicPr>
          <p:cNvPr id="17412"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17413"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266700" algn="r" rtl="1">
              <a:buFontTx/>
              <a:buNone/>
              <a:defRPr/>
            </a:pPr>
            <a:r>
              <a:rPr lang="ar-DZ" b="0" dirty="0" smtClean="0">
                <a:solidFill>
                  <a:schemeClr val="tx1"/>
                </a:solidFill>
                <a:latin typeface="Times New Roman" pitchFamily="18" charset="0"/>
                <a:cs typeface="Times New Roman" pitchFamily="18" charset="0"/>
              </a:rPr>
              <a:t>وتجدر الإشارة هنا إلى أن عملية المزايدة قد تكون محصورة ، وذلك فيما يخص بعض البضائع الخاصة لصالح المزايدين الذين تتوفر فيهم شروط تحددها الإدارة</a:t>
            </a:r>
            <a:r>
              <a:rPr lang="ar-DZ" b="0" dirty="0" smtClean="0">
                <a:solidFill>
                  <a:schemeClr val="tx1"/>
                </a:solidFill>
                <a:latin typeface="Times New Roman" pitchFamily="18" charset="0"/>
                <a:cs typeface="Times New Roman" pitchFamily="18" charset="0"/>
              </a:rPr>
              <a:t>.</a:t>
            </a:r>
          </a:p>
          <a:p>
            <a:pPr marL="0" indent="266700" algn="r" rtl="1">
              <a:buFontTx/>
              <a:buNone/>
              <a:defRPr/>
            </a:pPr>
            <a:endParaRPr lang="ar-DZ" b="0" dirty="0" smtClean="0">
              <a:solidFill>
                <a:schemeClr val="tx1"/>
              </a:solidFill>
              <a:latin typeface="Times New Roman" pitchFamily="18" charset="0"/>
              <a:cs typeface="Times New Roman" pitchFamily="18" charset="0"/>
            </a:endParaRPr>
          </a:p>
          <a:p>
            <a:pPr marL="0" indent="266700" algn="r" rtl="1">
              <a:buFontTx/>
              <a:buNone/>
              <a:defRPr/>
            </a:pPr>
            <a:r>
              <a:rPr lang="ar-DZ" b="0" dirty="0" smtClean="0">
                <a:solidFill>
                  <a:schemeClr val="tx1"/>
                </a:solidFill>
                <a:latin typeface="Times New Roman" pitchFamily="18" charset="0"/>
                <a:cs typeface="Times New Roman" pitchFamily="18" charset="0"/>
              </a:rPr>
              <a:t>بعد اختتام العملية ، يتم إعداد محضر البيع من طرف قابض الجمارك ، طبقًا للنموذج الذي حدده </a:t>
            </a:r>
            <a:r>
              <a:rPr lang="ar-DZ" dirty="0" smtClean="0">
                <a:solidFill>
                  <a:schemeClr val="tx1"/>
                </a:solidFill>
                <a:latin typeface="Times New Roman" pitchFamily="18" charset="0"/>
                <a:cs typeface="Times New Roman" pitchFamily="18" charset="0"/>
              </a:rPr>
              <a:t>المنشور رقم 15/م ع ج/م230/المؤرخ في 13/01/2007</a:t>
            </a:r>
            <a:r>
              <a:rPr lang="ar-DZ" b="0" dirty="0" smtClean="0">
                <a:solidFill>
                  <a:schemeClr val="tx1"/>
                </a:solidFill>
                <a:latin typeface="Times New Roman" pitchFamily="18" charset="0"/>
                <a:cs typeface="Times New Roman" pitchFamily="18" charset="0"/>
              </a:rPr>
              <a:t> ، ويضم المحضر في مجمله بالشروط التي جرت وفقها العملية ، كما يتضمن معلومات حول الحصص المباعة ، وكذلك معلومات حول المستفيد : الاسم واللقب ، العنوان ، تعيين البضاعة ، ناتج البيع وحقوق التسجيل ورقم الوصل.</a:t>
            </a:r>
          </a:p>
          <a:p>
            <a:pPr marL="0" indent="266700" algn="r" rtl="1">
              <a:buFontTx/>
              <a:buNone/>
              <a:defRPr/>
            </a:pPr>
            <a:r>
              <a:rPr lang="ar-DZ" b="0" dirty="0" smtClean="0">
                <a:solidFill>
                  <a:schemeClr val="tx1"/>
                </a:solidFill>
                <a:latin typeface="Times New Roman" pitchFamily="18" charset="0"/>
                <a:cs typeface="Times New Roman" pitchFamily="18" charset="0"/>
              </a:rPr>
              <a:t>يجدر التنويه ان المساس بحرية المزايدة يعرض الفاعل للعقوبات المنصوص عليها في قانون العقوبات لاسيما المادة 175 منه كما </a:t>
            </a:r>
            <a:r>
              <a:rPr lang="ar-DZ" b="0" dirty="0">
                <a:solidFill>
                  <a:schemeClr val="tx1"/>
                </a:solidFill>
                <a:latin typeface="Times New Roman" pitchFamily="18" charset="0"/>
                <a:cs typeface="Times New Roman" pitchFamily="18" charset="0"/>
              </a:rPr>
              <a:t>أ</a:t>
            </a:r>
            <a:r>
              <a:rPr lang="ar-DZ" b="0" dirty="0" smtClean="0">
                <a:solidFill>
                  <a:schemeClr val="tx1"/>
                </a:solidFill>
                <a:latin typeface="Times New Roman" pitchFamily="18" charset="0"/>
                <a:cs typeface="Times New Roman" pitchFamily="18" charset="0"/>
              </a:rPr>
              <a:t>ن عدم رفع البضائع بعد رسو المزاد </a:t>
            </a:r>
            <a:r>
              <a:rPr lang="ar-DZ" b="0" dirty="0">
                <a:solidFill>
                  <a:schemeClr val="tx1"/>
                </a:solidFill>
                <a:latin typeface="Times New Roman" pitchFamily="18" charset="0"/>
                <a:cs typeface="Times New Roman" pitchFamily="18" charset="0"/>
              </a:rPr>
              <a:t>أ</a:t>
            </a:r>
            <a:r>
              <a:rPr lang="ar-DZ" b="0" dirty="0" smtClean="0">
                <a:solidFill>
                  <a:schemeClr val="tx1"/>
                </a:solidFill>
                <a:latin typeface="Times New Roman" pitchFamily="18" charset="0"/>
                <a:cs typeface="Times New Roman" pitchFamily="18" charset="0"/>
              </a:rPr>
              <a:t>و  عدم اتمام تسديد مبلغ الحصة يعرض المزايد للمنع من المشاركة في أي عملية للمزاد العلني و يتم وضعه ضمن قائمة المزايدين المتخلفين,</a:t>
            </a:r>
            <a:endParaRPr lang="fr-FR" b="0" dirty="0">
              <a:solidFill>
                <a:schemeClr val="tx1"/>
              </a:solidFill>
              <a:latin typeface="Times New Roman" pitchFamily="18" charset="0"/>
              <a:cs typeface="Times New Roman" pitchFamily="18" charset="0"/>
            </a:endParaRPr>
          </a:p>
        </p:txBody>
      </p:sp>
      <p:pic>
        <p:nvPicPr>
          <p:cNvPr id="24579"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pic>
        <p:nvPicPr>
          <p:cNvPr id="24580"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24581"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450850" algn="just" rtl="1">
              <a:buFontTx/>
              <a:buNone/>
              <a:tabLst>
                <a:tab pos="358775" algn="l"/>
              </a:tabLst>
              <a:defRPr/>
            </a:pPr>
            <a:endParaRPr lang="ar-DZ" sz="2800" b="0" dirty="0" smtClean="0">
              <a:solidFill>
                <a:schemeClr val="tx1"/>
              </a:solidFill>
              <a:latin typeface="Times New Roman" pitchFamily="18" charset="0"/>
              <a:cs typeface="Times New Roman" pitchFamily="18" charset="0"/>
            </a:endParaRPr>
          </a:p>
          <a:p>
            <a:pPr marL="0" indent="450850" algn="just" rtl="1">
              <a:buFontTx/>
              <a:buNone/>
              <a:tabLst>
                <a:tab pos="358775" algn="l"/>
              </a:tabLst>
              <a:defRPr/>
            </a:pPr>
            <a:r>
              <a:rPr lang="ar-DZ" sz="2800" b="0" dirty="0" smtClean="0">
                <a:solidFill>
                  <a:schemeClr val="tx1"/>
                </a:solidFill>
                <a:latin typeface="Times New Roman" pitchFamily="18" charset="0"/>
                <a:cs typeface="Times New Roman" pitchFamily="18" charset="0"/>
              </a:rPr>
              <a:t>وقد </a:t>
            </a:r>
            <a:r>
              <a:rPr lang="ar-DZ" sz="2800" b="0" dirty="0" smtClean="0">
                <a:solidFill>
                  <a:schemeClr val="tx1"/>
                </a:solidFill>
                <a:latin typeface="Times New Roman" pitchFamily="18" charset="0"/>
                <a:cs typeface="Times New Roman" pitchFamily="18" charset="0"/>
              </a:rPr>
              <a:t>استحدث قانون المالية لسنة 2022 المادة 341 مكرر من قانون الجمارك و التي تنص على انه يمكن ان تبيع ادارة الجمارك البضائع بكل الوسائل التي تضمن المنافسة بما في ذلك البيع بالمزاد العلني عن طريق </a:t>
            </a:r>
            <a:r>
              <a:rPr lang="ar-DZ" sz="2800" b="0" dirty="0" err="1" smtClean="0">
                <a:solidFill>
                  <a:schemeClr val="tx1"/>
                </a:solidFill>
                <a:latin typeface="Times New Roman" pitchFamily="18" charset="0"/>
                <a:cs typeface="Times New Roman" pitchFamily="18" charset="0"/>
              </a:rPr>
              <a:t>الأظرفة</a:t>
            </a:r>
            <a:r>
              <a:rPr lang="ar-DZ" sz="2800" b="0" dirty="0" smtClean="0">
                <a:solidFill>
                  <a:schemeClr val="tx1"/>
                </a:solidFill>
                <a:latin typeface="Times New Roman" pitchFamily="18" charset="0"/>
                <a:cs typeface="Times New Roman" pitchFamily="18" charset="0"/>
              </a:rPr>
              <a:t> المختومة او البيع بالمزاد الالكتروني و احالت هذه المادة اليات التطبيق الى قرار من الوزير المكلف بالمالية .</a:t>
            </a:r>
            <a:endParaRPr lang="fr-FR" sz="2800" b="0" dirty="0">
              <a:solidFill>
                <a:schemeClr val="tx1"/>
              </a:solidFill>
              <a:latin typeface="Times New Roman" pitchFamily="18" charset="0"/>
              <a:cs typeface="Times New Roman" pitchFamily="18" charset="0"/>
            </a:endParaRPr>
          </a:p>
        </p:txBody>
      </p:sp>
      <p:pic>
        <p:nvPicPr>
          <p:cNvPr id="26627"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pic>
        <p:nvPicPr>
          <p:cNvPr id="26628"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26629"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p:txBody>
          <a:bodyPr/>
          <a:lstStyle/>
          <a:p>
            <a:pPr algn="ctr">
              <a:buFontTx/>
              <a:buNone/>
              <a:defRPr/>
            </a:pPr>
            <a:endParaRPr lang="ar-DZ" sz="1000" dirty="0" smtClean="0">
              <a:solidFill>
                <a:srgbClr val="FFFF00"/>
              </a:solidFill>
            </a:endParaRPr>
          </a:p>
          <a:p>
            <a:pPr algn="ctr" rtl="1">
              <a:buFontTx/>
              <a:buNone/>
              <a:defRPr/>
            </a:pPr>
            <a:r>
              <a:rPr lang="ar-DZ" sz="7200" u="sng" cap="all" dirty="0" smtClean="0">
                <a:ln w="0"/>
                <a:solidFill>
                  <a:srgbClr val="FFFF00"/>
                </a:solidFill>
                <a:effectLst>
                  <a:reflection blurRad="12700" stA="50000" endPos="50000" dist="5000" dir="5400000" sy="-100000" rotWithShape="0"/>
                </a:effectLst>
              </a:rPr>
              <a:t>المحور الثاني:</a:t>
            </a:r>
          </a:p>
          <a:p>
            <a:pPr algn="ctr" rtl="1">
              <a:buFontTx/>
              <a:buNone/>
              <a:defRPr/>
            </a:pPr>
            <a:r>
              <a:rPr lang="ar-DZ" sz="7200" cap="all" dirty="0" smtClean="0">
                <a:ln w="0"/>
                <a:solidFill>
                  <a:srgbClr val="FFFF00"/>
                </a:solidFill>
                <a:effectLst>
                  <a:reflection blurRad="12700" stA="50000" endPos="50000" dist="5000" dir="5400000" sy="-100000" rotWithShape="0"/>
                </a:effectLst>
              </a:rPr>
              <a:t>التنازل الودي</a:t>
            </a:r>
            <a:endParaRPr lang="fr-FR" sz="7200" cap="all" dirty="0" smtClean="0">
              <a:ln w="0"/>
              <a:solidFill>
                <a:srgbClr val="FFFF00"/>
              </a:solidFill>
              <a:effectLst>
                <a:reflection blurRad="12700" stA="50000" endPos="50000" dist="5000" dir="5400000" sy="-100000" rotWithShape="0"/>
              </a:effectLst>
            </a:endParaRPr>
          </a:p>
          <a:p>
            <a:pPr algn="ctr">
              <a:buFontTx/>
              <a:buNone/>
              <a:defRPr/>
            </a:pPr>
            <a:endParaRPr lang="fr-FR" sz="7200" dirty="0" smtClean="0">
              <a:solidFill>
                <a:srgbClr val="FFFF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531813" algn="ctr" rtl="1">
              <a:buFontTx/>
              <a:buNone/>
              <a:defRPr/>
            </a:pPr>
            <a:endParaRPr lang="ar-DZ" sz="2800" dirty="0" smtClean="0">
              <a:solidFill>
                <a:schemeClr val="tx1"/>
              </a:solidFill>
              <a:latin typeface="Times New Roman" pitchFamily="18" charset="0"/>
              <a:cs typeface="Times New Roman" pitchFamily="18" charset="0"/>
            </a:endParaRPr>
          </a:p>
          <a:p>
            <a:pPr marL="0" indent="531813" algn="ctr" rtl="1">
              <a:buFontTx/>
              <a:buNone/>
              <a:defRPr/>
            </a:pPr>
            <a:endParaRPr lang="ar-DZ" sz="2800" dirty="0" smtClean="0">
              <a:solidFill>
                <a:schemeClr val="tx1"/>
              </a:solidFill>
              <a:latin typeface="Times New Roman" pitchFamily="18" charset="0"/>
              <a:cs typeface="Times New Roman" pitchFamily="18" charset="0"/>
            </a:endParaRPr>
          </a:p>
          <a:p>
            <a:pPr algn="ctr" rtl="1">
              <a:buFontTx/>
              <a:buNone/>
              <a:defRPr/>
            </a:pPr>
            <a:r>
              <a:rPr lang="ar-DZ" sz="2800" dirty="0" smtClean="0">
                <a:solidFill>
                  <a:schemeClr val="tx1"/>
                </a:solidFill>
                <a:latin typeface="Times New Roman" pitchFamily="18" charset="0"/>
                <a:cs typeface="Times New Roman" pitchFamily="18" charset="0"/>
              </a:rPr>
              <a:t>يعتبر </a:t>
            </a:r>
            <a:r>
              <a:rPr lang="ar-DZ" sz="2800" dirty="0" smtClean="0">
                <a:solidFill>
                  <a:schemeClr val="tx1"/>
                </a:solidFill>
                <a:latin typeface="Times New Roman" pitchFamily="18" charset="0"/>
                <a:cs typeface="Times New Roman" pitchFamily="18" charset="0"/>
              </a:rPr>
              <a:t>البيع بالمزاد </a:t>
            </a:r>
            <a:r>
              <a:rPr lang="ar-DZ" sz="2800" dirty="0" smtClean="0">
                <a:solidFill>
                  <a:schemeClr val="tx1"/>
                </a:solidFill>
                <a:latin typeface="Times New Roman" pitchFamily="18" charset="0"/>
                <a:cs typeface="Times New Roman" pitchFamily="18" charset="0"/>
              </a:rPr>
              <a:t>العلني بموجب التنظيم المبدأ ؛ أو الأساس عند التصرف في بضاعة ما ، غير أنه ليس الكيفية الوحيدة ، إذ يتم أيضا التصرف في البضاعة بطرق أخرى، بعضها يشترك مع المزاد في كونه ذا ناتج مالي ، و هذا يتمثل في التنازل الودي بعوض، و أخرى غير ذات ناتج مالي ، و هذا يتجسد في التنازل الودي بدون عوض .</a:t>
            </a:r>
          </a:p>
        </p:txBody>
      </p:sp>
      <p:pic>
        <p:nvPicPr>
          <p:cNvPr id="28675"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التنازل الودي</a:t>
            </a:r>
          </a:p>
        </p:txBody>
      </p:sp>
      <p:pic>
        <p:nvPicPr>
          <p:cNvPr id="28679"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28680"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p:txBody>
          <a:bodyPr/>
          <a:lstStyle/>
          <a:p>
            <a:pPr algn="ctr">
              <a:buFontTx/>
              <a:buNone/>
              <a:defRPr/>
            </a:pPr>
            <a:endParaRPr lang="ar-DZ" sz="1000" dirty="0" smtClean="0">
              <a:solidFill>
                <a:srgbClr val="FFFF00"/>
              </a:solidFill>
            </a:endParaRPr>
          </a:p>
          <a:p>
            <a:pPr algn="ctr" rtl="1">
              <a:buFontTx/>
              <a:buNone/>
              <a:defRPr/>
            </a:pPr>
            <a:r>
              <a:rPr lang="ar-DZ" sz="6000" u="sng" dirty="0" smtClean="0">
                <a:ln w="17780" cmpd="sng">
                  <a:solidFill>
                    <a:srgbClr val="FFFFFF"/>
                  </a:solidFill>
                  <a:prstDash val="solid"/>
                  <a:miter lim="800000"/>
                </a:ln>
                <a:solidFill>
                  <a:srgbClr val="FFFF00"/>
                </a:solidFill>
                <a:effectLst>
                  <a:outerShdw blurRad="50800" algn="tl" rotWithShape="0">
                    <a:srgbClr val="000000"/>
                  </a:outerShdw>
                </a:effectLst>
              </a:rPr>
              <a:t>أولا</a:t>
            </a:r>
            <a:r>
              <a:rPr lang="ar-DZ" sz="6000" dirty="0" smtClean="0">
                <a:ln w="17780" cmpd="sng">
                  <a:solidFill>
                    <a:srgbClr val="FFFFFF"/>
                  </a:solidFill>
                  <a:prstDash val="solid"/>
                  <a:miter lim="800000"/>
                </a:ln>
                <a:solidFill>
                  <a:srgbClr val="FFFF00"/>
                </a:solidFill>
                <a:effectLst>
                  <a:outerShdw blurRad="50800" algn="tl" rotWithShape="0">
                    <a:srgbClr val="000000"/>
                  </a:outerShdw>
                </a:effectLst>
              </a:rPr>
              <a:t>:</a:t>
            </a:r>
          </a:p>
          <a:p>
            <a:pPr algn="ctr" rtl="1">
              <a:buFontTx/>
              <a:buNone/>
              <a:defRPr/>
            </a:pPr>
            <a:r>
              <a:rPr lang="ar-DZ" sz="6000" dirty="0" smtClean="0">
                <a:ln w="17780" cmpd="sng">
                  <a:solidFill>
                    <a:srgbClr val="FFFFFF"/>
                  </a:solidFill>
                  <a:prstDash val="solid"/>
                  <a:miter lim="800000"/>
                </a:ln>
                <a:solidFill>
                  <a:srgbClr val="FFFF00"/>
                </a:solidFill>
                <a:effectLst>
                  <a:outerShdw blurRad="50800" algn="tl" rotWithShape="0">
                    <a:srgbClr val="000000"/>
                  </a:outerShdw>
                </a:effectLst>
              </a:rPr>
              <a:t>التنازل الودي بعوض</a:t>
            </a:r>
            <a:endParaRPr lang="fr-FR" sz="6000" dirty="0" smtClean="0">
              <a:ln w="17780" cmpd="sng">
                <a:solidFill>
                  <a:srgbClr val="FFFFFF"/>
                </a:solidFill>
                <a:prstDash val="solid"/>
                <a:miter lim="800000"/>
              </a:ln>
              <a:solidFill>
                <a:srgbClr val="FFFF00"/>
              </a:solidFill>
              <a:effectLst>
                <a:outerShdw blurRad="50800" algn="tl" rotWithShape="0">
                  <a:srgbClr val="000000"/>
                </a:outerShdw>
              </a:effectLst>
            </a:endParaRPr>
          </a:p>
          <a:p>
            <a:pPr algn="ctr">
              <a:buFontTx/>
              <a:buNone/>
              <a:defRPr/>
            </a:pPr>
            <a:endParaRPr lang="fr-FR" sz="7200" dirty="0" smtClean="0">
              <a:solidFill>
                <a:srgbClr val="FFFF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531813" algn="ctr" rtl="1">
              <a:buFontTx/>
              <a:buNone/>
              <a:defRPr/>
            </a:pPr>
            <a:endParaRPr lang="ar-DZ" sz="2800" b="0" dirty="0" smtClean="0">
              <a:solidFill>
                <a:schemeClr val="tx1"/>
              </a:solidFill>
              <a:latin typeface="Times New Roman" pitchFamily="18" charset="0"/>
              <a:cs typeface="Times New Roman" pitchFamily="18" charset="0"/>
            </a:endParaRPr>
          </a:p>
          <a:p>
            <a:pPr marL="0" indent="531813" algn="just" rtl="1">
              <a:buFontTx/>
              <a:buNone/>
              <a:defRPr/>
            </a:pPr>
            <a:r>
              <a:rPr lang="ar-DZ" sz="2800" b="0" dirty="0" smtClean="0">
                <a:solidFill>
                  <a:schemeClr val="tx1"/>
                </a:solidFill>
                <a:latin typeface="Times New Roman" pitchFamily="18" charset="0"/>
                <a:cs typeface="Times New Roman" pitchFamily="18" charset="0"/>
              </a:rPr>
              <a:t>حسب </a:t>
            </a:r>
            <a:r>
              <a:rPr lang="ar-DZ" sz="2800" dirty="0" smtClean="0">
                <a:solidFill>
                  <a:schemeClr val="tx1"/>
                </a:solidFill>
                <a:latin typeface="Times New Roman" pitchFamily="18" charset="0"/>
                <a:cs typeface="Times New Roman" pitchFamily="18" charset="0"/>
              </a:rPr>
              <a:t>المادة الثانية </a:t>
            </a:r>
            <a:r>
              <a:rPr lang="ar-DZ" sz="2800" b="0" dirty="0" smtClean="0">
                <a:solidFill>
                  <a:schemeClr val="tx1"/>
                </a:solidFill>
                <a:latin typeface="Times New Roman" pitchFamily="18" charset="0"/>
                <a:cs typeface="Times New Roman" pitchFamily="18" charset="0"/>
              </a:rPr>
              <a:t>من </a:t>
            </a:r>
            <a:r>
              <a:rPr lang="ar-DZ" sz="2800" dirty="0" smtClean="0">
                <a:solidFill>
                  <a:schemeClr val="tx1"/>
                </a:solidFill>
                <a:latin typeface="Times New Roman" pitchFamily="18" charset="0"/>
                <a:cs typeface="Times New Roman" pitchFamily="18" charset="0"/>
              </a:rPr>
              <a:t>القرار الوزاري المؤرخ في 1999/02/23 </a:t>
            </a:r>
            <a:r>
              <a:rPr lang="ar-DZ" sz="2800" b="0" dirty="0" smtClean="0">
                <a:solidFill>
                  <a:schemeClr val="tx1"/>
                </a:solidFill>
                <a:latin typeface="Times New Roman" pitchFamily="18" charset="0"/>
                <a:cs typeface="Times New Roman" pitchFamily="18" charset="0"/>
              </a:rPr>
              <a:t>فإنه يمكن لإدارة الجمارك أن تأذن بالتنازل عن طريق التراضي من أجل اعتبارات المصلحة العامة أو اغتنام فرصة .</a:t>
            </a:r>
          </a:p>
          <a:p>
            <a:pPr marL="0" indent="531813" algn="just" rtl="1">
              <a:buFontTx/>
              <a:buNone/>
              <a:defRPr/>
            </a:pPr>
            <a:r>
              <a:rPr lang="ar-DZ" sz="2800" b="0" dirty="0" smtClean="0">
                <a:solidFill>
                  <a:schemeClr val="tx1"/>
                </a:solidFill>
                <a:latin typeface="Times New Roman" pitchFamily="18" charset="0"/>
                <a:cs typeface="Times New Roman" pitchFamily="18" charset="0"/>
              </a:rPr>
              <a:t>كما جاء في فقرتها الأخيرة أن </a:t>
            </a:r>
            <a:r>
              <a:rPr lang="ar-DZ" sz="2800" b="0" dirty="0" err="1" smtClean="0">
                <a:solidFill>
                  <a:schemeClr val="tx1"/>
                </a:solidFill>
                <a:latin typeface="Times New Roman" pitchFamily="18" charset="0"/>
                <a:cs typeface="Times New Roman" pitchFamily="18" charset="0"/>
              </a:rPr>
              <a:t>الكيفيات</a:t>
            </a:r>
            <a:r>
              <a:rPr lang="ar-DZ" sz="2800" b="0" dirty="0" smtClean="0">
                <a:solidFill>
                  <a:schemeClr val="tx1"/>
                </a:solidFill>
                <a:latin typeface="Times New Roman" pitchFamily="18" charset="0"/>
                <a:cs typeface="Times New Roman" pitchFamily="18" charset="0"/>
              </a:rPr>
              <a:t> العملية لهذه التنازلات تحدد بموجب مقرر من المدير العام للجمارك، وهو </a:t>
            </a:r>
            <a:r>
              <a:rPr lang="ar-DZ" sz="2800" dirty="0" smtClean="0">
                <a:solidFill>
                  <a:schemeClr val="tx1"/>
                </a:solidFill>
                <a:latin typeface="Times New Roman" pitchFamily="18" charset="0"/>
                <a:cs typeface="Times New Roman" pitchFamily="18" charset="0"/>
              </a:rPr>
              <a:t>المقرر رقم 24 /م </a:t>
            </a:r>
            <a:r>
              <a:rPr lang="ar-DZ" sz="2800" dirty="0" err="1" smtClean="0">
                <a:solidFill>
                  <a:schemeClr val="tx1"/>
                </a:solidFill>
                <a:latin typeface="Times New Roman" pitchFamily="18" charset="0"/>
                <a:cs typeface="Times New Roman" pitchFamily="18" charset="0"/>
              </a:rPr>
              <a:t>ع</a:t>
            </a:r>
            <a:r>
              <a:rPr lang="ar-DZ" sz="2800" dirty="0" smtClean="0">
                <a:solidFill>
                  <a:schemeClr val="tx1"/>
                </a:solidFill>
                <a:latin typeface="Times New Roman" pitchFamily="18" charset="0"/>
                <a:cs typeface="Times New Roman" pitchFamily="18" charset="0"/>
              </a:rPr>
              <a:t> ج/الديوان/م 230 المؤرخ في 1999/09/19 </a:t>
            </a:r>
            <a:r>
              <a:rPr lang="ar-DZ" sz="2800" b="0" dirty="0" smtClean="0">
                <a:solidFill>
                  <a:schemeClr val="tx1"/>
                </a:solidFill>
                <a:latin typeface="Times New Roman" pitchFamily="18" charset="0"/>
                <a:cs typeface="Times New Roman" pitchFamily="18" charset="0"/>
              </a:rPr>
              <a:t>المحدد للطرق العملية للتنازل الودي بعوض المركزي ،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اللامركزية عن البضائع المتخلى عنها ، المصادرة ، رهن الإيداع ،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تلك المرخص ببيعها، وكذا </a:t>
            </a:r>
            <a:r>
              <a:rPr lang="ar-DZ" sz="2800" dirty="0" smtClean="0">
                <a:solidFill>
                  <a:schemeClr val="tx1"/>
                </a:solidFill>
                <a:latin typeface="Times New Roman" pitchFamily="18" charset="0"/>
                <a:cs typeface="Times New Roman" pitchFamily="18" charset="0"/>
              </a:rPr>
              <a:t>المنشور رقم 1338/م </a:t>
            </a:r>
            <a:r>
              <a:rPr lang="ar-DZ" sz="2800" dirty="0" err="1" smtClean="0">
                <a:solidFill>
                  <a:schemeClr val="tx1"/>
                </a:solidFill>
                <a:latin typeface="Times New Roman" pitchFamily="18" charset="0"/>
                <a:cs typeface="Times New Roman" pitchFamily="18" charset="0"/>
              </a:rPr>
              <a:t>ع</a:t>
            </a:r>
            <a:r>
              <a:rPr lang="ar-DZ" sz="2800" dirty="0" smtClean="0">
                <a:solidFill>
                  <a:schemeClr val="tx1"/>
                </a:solidFill>
                <a:latin typeface="Times New Roman" pitchFamily="18" charset="0"/>
                <a:cs typeface="Times New Roman" pitchFamily="18" charset="0"/>
              </a:rPr>
              <a:t> ج/ا </a:t>
            </a:r>
            <a:r>
              <a:rPr lang="ar-DZ" sz="2800" dirty="0" err="1" smtClean="0">
                <a:solidFill>
                  <a:schemeClr val="tx1"/>
                </a:solidFill>
                <a:latin typeface="Times New Roman" pitchFamily="18" charset="0"/>
                <a:cs typeface="Times New Roman" pitchFamily="18" charset="0"/>
              </a:rPr>
              <a:t>خ</a:t>
            </a:r>
            <a:r>
              <a:rPr lang="ar-DZ" sz="2800" dirty="0" smtClean="0">
                <a:solidFill>
                  <a:schemeClr val="tx1"/>
                </a:solidFill>
                <a:latin typeface="Times New Roman" pitchFamily="18" charset="0"/>
                <a:cs typeface="Times New Roman" pitchFamily="18" charset="0"/>
              </a:rPr>
              <a:t>/م230 المؤرخ في 2008/09/16 </a:t>
            </a:r>
            <a:r>
              <a:rPr lang="ar-DZ" sz="2800" b="0" dirty="0" smtClean="0">
                <a:solidFill>
                  <a:schemeClr val="tx1"/>
                </a:solidFill>
                <a:latin typeface="Times New Roman" pitchFamily="18" charset="0"/>
                <a:cs typeface="Times New Roman" pitchFamily="18" charset="0"/>
              </a:rPr>
              <a:t>المتعلق بالتنازل الودي.</a:t>
            </a:r>
            <a:endParaRPr lang="fr-FR" sz="2800" b="0" dirty="0">
              <a:solidFill>
                <a:schemeClr val="tx1"/>
              </a:solidFill>
              <a:latin typeface="Times New Roman" pitchFamily="18" charset="0"/>
              <a:cs typeface="Times New Roman" pitchFamily="18" charset="0"/>
            </a:endParaRPr>
          </a:p>
        </p:txBody>
      </p:sp>
      <p:pic>
        <p:nvPicPr>
          <p:cNvPr id="30723"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التنازل الودي بعوض</a:t>
            </a:r>
          </a:p>
        </p:txBody>
      </p:sp>
      <p:pic>
        <p:nvPicPr>
          <p:cNvPr id="30727"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30728"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531813" algn="ctr" rtl="1">
              <a:buFontTx/>
              <a:buNone/>
              <a:defRPr/>
            </a:pPr>
            <a:r>
              <a:rPr lang="ar-DZ" sz="2800" cap="all" dirty="0" err="1" smtClean="0">
                <a:ln w="0"/>
                <a:solidFill>
                  <a:srgbClr val="FF0000"/>
                </a:solidFill>
                <a:effectLst>
                  <a:reflection blurRad="12700" stA="50000" endPos="50000" dist="5000" dir="5400000" sy="-100000" rotWithShape="0"/>
                </a:effectLst>
              </a:rPr>
              <a:t>الكيفيات</a:t>
            </a:r>
            <a:r>
              <a:rPr lang="ar-DZ" sz="2800" cap="all" dirty="0" smtClean="0">
                <a:ln w="0"/>
                <a:solidFill>
                  <a:srgbClr val="FF0000"/>
                </a:solidFill>
                <a:effectLst>
                  <a:reflection blurRad="12700" stA="50000" endPos="50000" dist="5000" dir="5400000" sy="-100000" rotWithShape="0"/>
                </a:effectLst>
              </a:rPr>
              <a:t> العملية للتنازل الودي بعوض</a:t>
            </a:r>
            <a:endParaRPr lang="ar-DZ" sz="2800" b="0" dirty="0" smtClean="0">
              <a:solidFill>
                <a:schemeClr val="tx1"/>
              </a:solidFill>
              <a:latin typeface="Times New Roman" pitchFamily="18" charset="0"/>
              <a:cs typeface="Times New Roman" pitchFamily="18" charset="0"/>
            </a:endParaRPr>
          </a:p>
          <a:p>
            <a:pPr algn="just" rtl="1">
              <a:buFontTx/>
              <a:buNone/>
              <a:defRPr/>
            </a:pPr>
            <a:r>
              <a:rPr lang="ar-DZ" sz="2800" b="0" dirty="0" smtClean="0">
                <a:solidFill>
                  <a:schemeClr val="tx1"/>
                </a:solidFill>
              </a:rPr>
              <a:t>حسب المنشور السالف الذكر ، يكون التنازل لصالح الأشخاص المعنوية </a:t>
            </a:r>
            <a:r>
              <a:rPr lang="ar-DZ" sz="2800" b="0" dirty="0" err="1" smtClean="0">
                <a:solidFill>
                  <a:schemeClr val="tx1"/>
                </a:solidFill>
              </a:rPr>
              <a:t>و</a:t>
            </a:r>
            <a:r>
              <a:rPr lang="ar-DZ" sz="2800" b="0" dirty="0" smtClean="0">
                <a:solidFill>
                  <a:schemeClr val="tx1"/>
                </a:solidFill>
              </a:rPr>
              <a:t> المستفيدين الآتي تعدادهم :</a:t>
            </a:r>
          </a:p>
          <a:p>
            <a:pPr algn="just" rtl="1">
              <a:buFontTx/>
              <a:buNone/>
              <a:defRPr/>
            </a:pPr>
            <a:r>
              <a:rPr lang="ar-DZ" sz="2800" dirty="0" smtClean="0">
                <a:solidFill>
                  <a:schemeClr val="tx1"/>
                </a:solidFill>
              </a:rPr>
              <a:t>- الدولة </a:t>
            </a:r>
            <a:r>
              <a:rPr lang="ar-DZ" sz="2800" dirty="0" err="1" smtClean="0">
                <a:solidFill>
                  <a:schemeClr val="tx1"/>
                </a:solidFill>
              </a:rPr>
              <a:t>و</a:t>
            </a:r>
            <a:r>
              <a:rPr lang="ar-DZ" sz="2800" dirty="0" smtClean="0">
                <a:solidFill>
                  <a:schemeClr val="tx1"/>
                </a:solidFill>
              </a:rPr>
              <a:t> الجماعات المحلية</a:t>
            </a:r>
          </a:p>
          <a:p>
            <a:pPr algn="just" rtl="1">
              <a:buFontTx/>
              <a:buNone/>
              <a:defRPr/>
            </a:pPr>
            <a:r>
              <a:rPr lang="ar-DZ" sz="2800" dirty="0" smtClean="0">
                <a:solidFill>
                  <a:schemeClr val="tx1"/>
                </a:solidFill>
              </a:rPr>
              <a:t>- المؤسسات العمومية ذات الطابع الإداري</a:t>
            </a:r>
          </a:p>
          <a:p>
            <a:pPr algn="just" rtl="1">
              <a:buFontTx/>
              <a:buNone/>
              <a:defRPr/>
            </a:pPr>
            <a:r>
              <a:rPr lang="ar-DZ" sz="2800" dirty="0" smtClean="0">
                <a:solidFill>
                  <a:schemeClr val="tx1"/>
                </a:solidFill>
              </a:rPr>
              <a:t>-الجمعيات الاجتماعية </a:t>
            </a:r>
            <a:r>
              <a:rPr lang="ar-DZ" sz="2800" dirty="0" err="1" smtClean="0">
                <a:solidFill>
                  <a:schemeClr val="tx1"/>
                </a:solidFill>
              </a:rPr>
              <a:t>و</a:t>
            </a:r>
            <a:r>
              <a:rPr lang="ar-DZ" sz="2800" dirty="0" smtClean="0">
                <a:solidFill>
                  <a:schemeClr val="tx1"/>
                </a:solidFill>
              </a:rPr>
              <a:t> الثقافية ذات التمثيل الوطني</a:t>
            </a:r>
          </a:p>
          <a:p>
            <a:pPr algn="just" rtl="1">
              <a:buFontTx/>
              <a:buNone/>
              <a:defRPr/>
            </a:pPr>
            <a:r>
              <a:rPr lang="ar-DZ" sz="2800" dirty="0" smtClean="0">
                <a:solidFill>
                  <a:schemeClr val="tx1"/>
                </a:solidFill>
              </a:rPr>
              <a:t>-الفيدراليات </a:t>
            </a:r>
            <a:r>
              <a:rPr lang="ar-DZ" sz="2800" dirty="0" err="1" smtClean="0">
                <a:solidFill>
                  <a:schemeClr val="tx1"/>
                </a:solidFill>
              </a:rPr>
              <a:t>و</a:t>
            </a:r>
            <a:r>
              <a:rPr lang="ar-DZ" sz="2800" dirty="0" smtClean="0">
                <a:solidFill>
                  <a:schemeClr val="tx1"/>
                </a:solidFill>
              </a:rPr>
              <a:t> المنظمات </a:t>
            </a:r>
            <a:r>
              <a:rPr lang="ar-DZ" sz="2800" dirty="0" err="1" smtClean="0">
                <a:solidFill>
                  <a:schemeClr val="tx1"/>
                </a:solidFill>
              </a:rPr>
              <a:t>و</a:t>
            </a:r>
            <a:r>
              <a:rPr lang="ar-DZ" sz="2800" dirty="0" smtClean="0">
                <a:solidFill>
                  <a:schemeClr val="tx1"/>
                </a:solidFill>
              </a:rPr>
              <a:t> الاتحادات الوطنية</a:t>
            </a:r>
          </a:p>
          <a:p>
            <a:pPr algn="just" rtl="1">
              <a:buFontTx/>
              <a:buNone/>
              <a:defRPr/>
            </a:pPr>
            <a:r>
              <a:rPr lang="ar-DZ" sz="2800" dirty="0" smtClean="0">
                <a:solidFill>
                  <a:schemeClr val="tx1"/>
                </a:solidFill>
              </a:rPr>
              <a:t>-التعاونيات الاستهلاكية ( التابعة للجيش الشعبي الوطني ، الدرك، الشرطة ، الجمارك ، الحماية المدنية ، العدالة ).</a:t>
            </a:r>
          </a:p>
          <a:p>
            <a:pPr algn="just" rtl="1">
              <a:buFontTx/>
              <a:buNone/>
              <a:defRPr/>
            </a:pPr>
            <a:r>
              <a:rPr lang="ar-DZ" sz="2800" dirty="0" smtClean="0">
                <a:solidFill>
                  <a:schemeClr val="tx1"/>
                </a:solidFill>
              </a:rPr>
              <a:t>- الزاوية.</a:t>
            </a:r>
            <a:endParaRPr lang="fr-FR" sz="2800" dirty="0">
              <a:solidFill>
                <a:schemeClr val="tx1"/>
              </a:solidFill>
            </a:endParaRPr>
          </a:p>
        </p:txBody>
      </p:sp>
      <p:pic>
        <p:nvPicPr>
          <p:cNvPr id="31747"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التنازل الودي بعوض</a:t>
            </a:r>
          </a:p>
        </p:txBody>
      </p:sp>
      <p:pic>
        <p:nvPicPr>
          <p:cNvPr id="31751"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31752"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0" y="1362075"/>
            <a:ext cx="9144000" cy="4968875"/>
          </a:xfrm>
          <a:solidFill>
            <a:schemeClr val="accent3"/>
          </a:solidFill>
          <a:ln>
            <a:solidFill>
              <a:schemeClr val="accent2">
                <a:lumMod val="60000"/>
                <a:lumOff val="40000"/>
              </a:schemeClr>
            </a:solidFill>
          </a:ln>
        </p:spPr>
        <p:txBody>
          <a:bodyPr/>
          <a:lstStyle/>
          <a:p>
            <a:pPr marL="0" indent="0" algn="just" rtl="1" eaLnBrk="1" hangingPunct="1">
              <a:lnSpc>
                <a:spcPct val="150000"/>
              </a:lnSpc>
              <a:spcBef>
                <a:spcPct val="0"/>
              </a:spcBef>
              <a:buFontTx/>
              <a:buNone/>
              <a:defRPr/>
            </a:pPr>
            <a:r>
              <a:rPr lang="ar-DZ" sz="2800" kern="1200" dirty="0" smtClean="0">
                <a:solidFill>
                  <a:srgbClr val="4D4D4D"/>
                </a:solidFill>
                <a:latin typeface="Times New Roman" pitchFamily="18" charset="0"/>
                <a:cs typeface="Arial" pitchFamily="34" charset="0"/>
              </a:rPr>
              <a:t> </a:t>
            </a:r>
            <a:r>
              <a:rPr lang="ar-DZ" sz="2800" b="0" dirty="0" smtClean="0">
                <a:solidFill>
                  <a:schemeClr val="tx1"/>
                </a:solidFill>
                <a:cs typeface="Arial" pitchFamily="34" charset="0"/>
              </a:rPr>
              <a:t>إن جوهر المهام التي تقوم </a:t>
            </a:r>
            <a:r>
              <a:rPr lang="ar-DZ" sz="2800" b="0" dirty="0" err="1" smtClean="0">
                <a:solidFill>
                  <a:schemeClr val="tx1"/>
                </a:solidFill>
                <a:cs typeface="Arial" pitchFamily="34" charset="0"/>
              </a:rPr>
              <a:t>بها</a:t>
            </a:r>
            <a:r>
              <a:rPr lang="ar-DZ" sz="2800" b="0" dirty="0" smtClean="0">
                <a:solidFill>
                  <a:schemeClr val="tx1"/>
                </a:solidFill>
                <a:cs typeface="Arial" pitchFamily="34" charset="0"/>
              </a:rPr>
              <a:t> إدارة الجمارك والمخولة لها بموجب القانون</a:t>
            </a:r>
          </a:p>
          <a:p>
            <a:pPr marL="0" indent="0" algn="just" rtl="1" eaLnBrk="1" hangingPunct="1">
              <a:lnSpc>
                <a:spcPct val="150000"/>
              </a:lnSpc>
              <a:spcBef>
                <a:spcPct val="0"/>
              </a:spcBef>
              <a:buFontTx/>
              <a:buNone/>
              <a:defRPr/>
            </a:pPr>
            <a:r>
              <a:rPr lang="ar-DZ" sz="2800" b="0" dirty="0" smtClean="0">
                <a:solidFill>
                  <a:schemeClr val="tx1"/>
                </a:solidFill>
                <a:cs typeface="Arial" pitchFamily="34" charset="0"/>
              </a:rPr>
              <a:t> ( </a:t>
            </a:r>
            <a:r>
              <a:rPr lang="ar-DZ" sz="2800" b="0" dirty="0" err="1" smtClean="0">
                <a:solidFill>
                  <a:schemeClr val="tx1"/>
                </a:solidFill>
                <a:cs typeface="Arial" pitchFamily="34" charset="0"/>
              </a:rPr>
              <a:t>م</a:t>
            </a:r>
            <a:r>
              <a:rPr lang="ar-DZ" sz="2800" b="0" dirty="0" smtClean="0">
                <a:solidFill>
                  <a:schemeClr val="tx1"/>
                </a:solidFill>
                <a:cs typeface="Arial" pitchFamily="34" charset="0"/>
              </a:rPr>
              <a:t> 03 </a:t>
            </a:r>
            <a:r>
              <a:rPr lang="ar-DZ" sz="2800" b="0" dirty="0" err="1" smtClean="0">
                <a:solidFill>
                  <a:schemeClr val="tx1"/>
                </a:solidFill>
                <a:cs typeface="Arial" pitchFamily="34" charset="0"/>
              </a:rPr>
              <a:t>ق</a:t>
            </a:r>
            <a:r>
              <a:rPr lang="ar-DZ" sz="2800" b="0" dirty="0" smtClean="0">
                <a:solidFill>
                  <a:schemeClr val="tx1"/>
                </a:solidFill>
                <a:cs typeface="Arial" pitchFamily="34" charset="0"/>
              </a:rPr>
              <a:t> ج )  يتعلق أساسا بالبضائع ؛ والتي يشكل مفهومها أحد النقاط الرئيسية التي تطرق إليها قانون الجمارك من خلال المادة الخامسة منه كما يلي : " </a:t>
            </a:r>
            <a:r>
              <a:rPr lang="ar-DZ" sz="2800" dirty="0" smtClean="0">
                <a:solidFill>
                  <a:schemeClr val="tx1"/>
                </a:solidFill>
                <a:cs typeface="Arial" pitchFamily="34" charset="0"/>
              </a:rPr>
              <a:t>كل المنتجات </a:t>
            </a:r>
            <a:r>
              <a:rPr lang="ar-DZ" sz="2800" dirty="0" err="1" smtClean="0">
                <a:solidFill>
                  <a:schemeClr val="tx1"/>
                </a:solidFill>
                <a:cs typeface="Arial" pitchFamily="34" charset="0"/>
              </a:rPr>
              <a:t>و</a:t>
            </a:r>
            <a:r>
              <a:rPr lang="ar-DZ" sz="2800" dirty="0" smtClean="0">
                <a:solidFill>
                  <a:schemeClr val="tx1"/>
                </a:solidFill>
                <a:cs typeface="Arial" pitchFamily="34" charset="0"/>
              </a:rPr>
              <a:t> الأشياء التجارية وغير التجارية ، وبصفة عامة جميع الأشياء القابلة للتداول والتملك</a:t>
            </a:r>
            <a:r>
              <a:rPr lang="ar-DZ" sz="2800" b="0" dirty="0" smtClean="0">
                <a:solidFill>
                  <a:schemeClr val="tx1"/>
                </a:solidFill>
                <a:cs typeface="Arial" pitchFamily="34" charset="0"/>
              </a:rPr>
              <a:t> ” إن هذه البضائع قد تحوزها إدارة الجمارك بطريقة أو بأخرى ، ويدفعها ذلك إلى التصرف فيها حسب </a:t>
            </a:r>
            <a:r>
              <a:rPr lang="ar-DZ" sz="2800" b="0" dirty="0" err="1" smtClean="0">
                <a:solidFill>
                  <a:schemeClr val="tx1"/>
                </a:solidFill>
                <a:cs typeface="Arial" pitchFamily="34" charset="0"/>
              </a:rPr>
              <a:t>الكيفيات</a:t>
            </a:r>
            <a:r>
              <a:rPr lang="ar-DZ" sz="2800" b="0" dirty="0" smtClean="0">
                <a:solidFill>
                  <a:schemeClr val="tx1"/>
                </a:solidFill>
                <a:cs typeface="Arial" pitchFamily="34" charset="0"/>
              </a:rPr>
              <a:t> التي حددتها النصوص القانونية والتنظيمية ؛ </a:t>
            </a:r>
            <a:endParaRPr lang="fr-FR" sz="2600" b="0" dirty="0" smtClean="0">
              <a:solidFill>
                <a:schemeClr val="tx1"/>
              </a:solidFill>
            </a:endParaRPr>
          </a:p>
          <a:p>
            <a:pPr marL="0" indent="0" algn="just" rtl="1" eaLnBrk="1" hangingPunct="1">
              <a:lnSpc>
                <a:spcPct val="150000"/>
              </a:lnSpc>
              <a:spcBef>
                <a:spcPct val="0"/>
              </a:spcBef>
              <a:buFontTx/>
              <a:buNone/>
              <a:defRPr/>
            </a:pPr>
            <a:r>
              <a:rPr lang="ar-DZ" sz="2600" b="0" kern="1200" dirty="0" smtClean="0">
                <a:solidFill>
                  <a:srgbClr val="4D4D4D"/>
                </a:solidFill>
                <a:latin typeface="Times New Roman" pitchFamily="18" charset="0"/>
                <a:cs typeface="Arial" pitchFamily="34" charset="0"/>
              </a:rPr>
              <a:t>    </a:t>
            </a:r>
            <a:endParaRPr lang="ar-DZ" sz="2600" b="0" kern="1200" dirty="0">
              <a:solidFill>
                <a:srgbClr val="4D4D4D"/>
              </a:solidFill>
              <a:latin typeface="Times New Roman" pitchFamily="18" charset="0"/>
              <a:cs typeface="Arial" pitchFamily="34" charset="0"/>
            </a:endParaRPr>
          </a:p>
          <a:p>
            <a:pPr algn="ctr">
              <a:buFontTx/>
              <a:buNone/>
              <a:defRPr/>
            </a:pPr>
            <a:endParaRPr lang="fr-FR" sz="4000" dirty="0" smtClean="0">
              <a:solidFill>
                <a:srgbClr val="002060"/>
              </a:solidFill>
            </a:endParaRPr>
          </a:p>
        </p:txBody>
      </p:sp>
      <p:pic>
        <p:nvPicPr>
          <p:cNvPr id="3075" name="Picture 5" descr="C:\Users\User\Pictures\image JMD\LOGODOUANEDZ2.gif"/>
          <p:cNvPicPr>
            <a:picLocks noChangeAspect="1" noChangeArrowheads="1"/>
          </p:cNvPicPr>
          <p:nvPr/>
        </p:nvPicPr>
        <p:blipFill>
          <a:blip r:embed="rId2"/>
          <a:srcRect/>
          <a:stretch>
            <a:fillRect/>
          </a:stretch>
        </p:blipFill>
        <p:spPr bwMode="auto">
          <a:xfrm>
            <a:off x="8439150" y="188913"/>
            <a:ext cx="704850" cy="719137"/>
          </a:xfrm>
          <a:prstGeom prst="rect">
            <a:avLst/>
          </a:prstGeom>
          <a:noFill/>
          <a:ln w="9525">
            <a:noFill/>
            <a:miter lim="800000"/>
            <a:headEnd/>
            <a:tailEnd/>
          </a:ln>
        </p:spPr>
      </p:pic>
      <p:sp>
        <p:nvSpPr>
          <p:cNvPr id="3" name="Ellipse 2"/>
          <p:cNvSpPr/>
          <p:nvPr/>
        </p:nvSpPr>
        <p:spPr>
          <a:xfrm>
            <a:off x="2195513" y="0"/>
            <a:ext cx="4105275" cy="10525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4000" b="1" dirty="0">
                <a:solidFill>
                  <a:srgbClr val="FF0000"/>
                </a:solidFill>
              </a:rPr>
              <a:t>تمهيــــد</a:t>
            </a:r>
            <a:endParaRPr lang="fr-FR" sz="4000" b="1" dirty="0">
              <a:solidFill>
                <a:srgbClr val="FF0000"/>
              </a:solidFill>
            </a:endParaRPr>
          </a:p>
        </p:txBody>
      </p:sp>
      <p:pic>
        <p:nvPicPr>
          <p:cNvPr id="3080" name="Picture 5" descr="C:\Users\User\Pictures\image JMD\LOGODOUANEDZ2.gif"/>
          <p:cNvPicPr>
            <a:picLocks noChangeAspect="1" noChangeArrowheads="1"/>
          </p:cNvPicPr>
          <p:nvPr/>
        </p:nvPicPr>
        <p:blipFill>
          <a:blip r:embed="rId2"/>
          <a:srcRect/>
          <a:stretch>
            <a:fillRect/>
          </a:stretch>
        </p:blipFill>
        <p:spPr bwMode="auto">
          <a:xfrm>
            <a:off x="23813" y="193675"/>
            <a:ext cx="704850" cy="719138"/>
          </a:xfrm>
          <a:prstGeom prst="rect">
            <a:avLst/>
          </a:prstGeom>
          <a:noFill/>
          <a:ln w="9525">
            <a:noFill/>
            <a:miter lim="800000"/>
            <a:headEnd/>
            <a:tailEnd/>
          </a:ln>
        </p:spPr>
      </p:pic>
      <p:pic>
        <p:nvPicPr>
          <p:cNvPr id="3081" name="Picture 5" descr="C:\Users\User\Pictures\image JMD\LOGODOUANEDZ2.gif"/>
          <p:cNvPicPr>
            <a:picLocks noChangeAspect="1" noChangeArrowheads="1"/>
          </p:cNvPicPr>
          <p:nvPr/>
        </p:nvPicPr>
        <p:blipFill>
          <a:blip r:embed="rId2"/>
          <a:srcRect/>
          <a:stretch>
            <a:fillRect/>
          </a:stretch>
        </p:blipFill>
        <p:spPr bwMode="auto">
          <a:xfrm>
            <a:off x="1403350" y="6021388"/>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531813" algn="just" rtl="1">
              <a:buFontTx/>
              <a:buNone/>
              <a:defRPr/>
            </a:pPr>
            <a:endParaRPr lang="ar-DZ" b="0" dirty="0" smtClean="0">
              <a:solidFill>
                <a:schemeClr val="tx1"/>
              </a:solidFill>
              <a:latin typeface="Times New Roman" pitchFamily="18" charset="0"/>
              <a:cs typeface="Times New Roman" pitchFamily="18" charset="0"/>
            </a:endParaRPr>
          </a:p>
          <a:p>
            <a:pPr marL="0" indent="531813" algn="just" rtl="1">
              <a:buFontTx/>
              <a:buNone/>
              <a:defRPr/>
            </a:pPr>
            <a:r>
              <a:rPr lang="ar-DZ" b="0" dirty="0" smtClean="0">
                <a:solidFill>
                  <a:schemeClr val="tx1"/>
                </a:solidFill>
                <a:latin typeface="Times New Roman" pitchFamily="18" charset="0"/>
                <a:cs typeface="Times New Roman" pitchFamily="18" charset="0"/>
              </a:rPr>
              <a:t>من خلال مقرر التنازل الودي الصادر عن المدير العام للجمارك أو عن المدير الجهوي المختص ؛ يرخص لقابض الجمارك بالتنازل بعوض لصالح صاحب الطلب ، عن البضائع المعنية مع تحديدها و تعيينها و تحديد عددها في المقرر .حيث يتم إرساله إلى قباضة الجمارك المكلفة بتنفيذه ، كما يبلغ أيضا إلى المستفيد من عملية التنازل .</a:t>
            </a:r>
          </a:p>
          <a:p>
            <a:pPr marL="0" indent="531813" algn="just" rtl="1">
              <a:buFontTx/>
              <a:buNone/>
              <a:defRPr/>
            </a:pPr>
            <a:endParaRPr lang="ar-DZ" b="0" dirty="0" smtClean="0">
              <a:solidFill>
                <a:schemeClr val="tx1"/>
              </a:solidFill>
              <a:latin typeface="Times New Roman" pitchFamily="18" charset="0"/>
              <a:cs typeface="Times New Roman" pitchFamily="18" charset="0"/>
            </a:endParaRPr>
          </a:p>
          <a:p>
            <a:pPr marL="0" indent="531813" algn="just" rtl="1">
              <a:buFontTx/>
              <a:buNone/>
              <a:defRPr/>
            </a:pPr>
            <a:r>
              <a:rPr lang="ar-DZ" dirty="0" smtClean="0">
                <a:solidFill>
                  <a:schemeClr val="tx1"/>
                </a:solidFill>
                <a:latin typeface="Times New Roman" pitchFamily="18" charset="0"/>
                <a:cs typeface="Times New Roman" pitchFamily="18" charset="0"/>
              </a:rPr>
              <a:t>ويعتبر المقرر صالحًا لمدة شهرين (02) </a:t>
            </a:r>
            <a:r>
              <a:rPr lang="ar-DZ" dirty="0" err="1" smtClean="0">
                <a:solidFill>
                  <a:schemeClr val="tx1"/>
                </a:solidFill>
                <a:latin typeface="Times New Roman" pitchFamily="18" charset="0"/>
                <a:cs typeface="Times New Roman" pitchFamily="18" charset="0"/>
              </a:rPr>
              <a:t>إبتداءا</a:t>
            </a:r>
            <a:r>
              <a:rPr lang="ar-DZ" dirty="0" smtClean="0">
                <a:solidFill>
                  <a:schemeClr val="tx1"/>
                </a:solidFill>
                <a:latin typeface="Times New Roman" pitchFamily="18" charset="0"/>
                <a:cs typeface="Times New Roman" pitchFamily="18" charset="0"/>
              </a:rPr>
              <a:t> من تاريخ توقيعه، </a:t>
            </a:r>
            <a:r>
              <a:rPr lang="ar-DZ" dirty="0" err="1" smtClean="0">
                <a:solidFill>
                  <a:schemeClr val="tx1"/>
                </a:solidFill>
                <a:latin typeface="Times New Roman" pitchFamily="18" charset="0"/>
                <a:cs typeface="Times New Roman" pitchFamily="18" charset="0"/>
              </a:rPr>
              <a:t>و</a:t>
            </a:r>
            <a:r>
              <a:rPr lang="ar-DZ" dirty="0" smtClean="0">
                <a:solidFill>
                  <a:schemeClr val="tx1"/>
                </a:solidFill>
                <a:latin typeface="Times New Roman" pitchFamily="18" charset="0"/>
                <a:cs typeface="Times New Roman" pitchFamily="18" charset="0"/>
              </a:rPr>
              <a:t> 25 يوما  بالنسبة للبضائع سريعة التلف.</a:t>
            </a:r>
          </a:p>
        </p:txBody>
      </p:sp>
      <p:pic>
        <p:nvPicPr>
          <p:cNvPr id="32771"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التنازل الودي بعوض</a:t>
            </a:r>
          </a:p>
        </p:txBody>
      </p:sp>
      <p:pic>
        <p:nvPicPr>
          <p:cNvPr id="32775"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32776"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p:txBody>
          <a:bodyPr/>
          <a:lstStyle/>
          <a:p>
            <a:pPr algn="ctr">
              <a:buFontTx/>
              <a:buNone/>
              <a:defRPr/>
            </a:pPr>
            <a:endParaRPr lang="ar-DZ" sz="1000" dirty="0" smtClean="0">
              <a:solidFill>
                <a:srgbClr val="FFFF00"/>
              </a:solidFill>
            </a:endParaRPr>
          </a:p>
          <a:p>
            <a:pPr algn="ctr" rtl="1">
              <a:buFontTx/>
              <a:buNone/>
              <a:defRPr/>
            </a:pPr>
            <a:r>
              <a:rPr lang="ar-DZ" sz="6000" u="sng" dirty="0" smtClean="0">
                <a:ln w="17780" cmpd="sng">
                  <a:solidFill>
                    <a:srgbClr val="FFFFFF"/>
                  </a:solidFill>
                  <a:prstDash val="solid"/>
                  <a:miter lim="800000"/>
                </a:ln>
                <a:solidFill>
                  <a:srgbClr val="FFFF00"/>
                </a:solidFill>
                <a:effectLst>
                  <a:outerShdw blurRad="50800" algn="tl" rotWithShape="0">
                    <a:srgbClr val="000000"/>
                  </a:outerShdw>
                </a:effectLst>
              </a:rPr>
              <a:t>ثانيا</a:t>
            </a:r>
            <a:r>
              <a:rPr lang="ar-DZ" sz="6000" dirty="0" smtClean="0">
                <a:ln w="17780" cmpd="sng">
                  <a:solidFill>
                    <a:srgbClr val="FFFFFF"/>
                  </a:solidFill>
                  <a:prstDash val="solid"/>
                  <a:miter lim="800000"/>
                </a:ln>
                <a:solidFill>
                  <a:srgbClr val="FFFF00"/>
                </a:solidFill>
                <a:effectLst>
                  <a:outerShdw blurRad="50800" algn="tl" rotWithShape="0">
                    <a:srgbClr val="000000"/>
                  </a:outerShdw>
                </a:effectLst>
              </a:rPr>
              <a:t>:</a:t>
            </a:r>
          </a:p>
          <a:p>
            <a:pPr algn="ctr" rtl="1">
              <a:buFontTx/>
              <a:buNone/>
              <a:defRPr/>
            </a:pPr>
            <a:r>
              <a:rPr lang="ar-DZ" sz="6000" dirty="0" smtClean="0">
                <a:ln w="17780" cmpd="sng">
                  <a:solidFill>
                    <a:srgbClr val="FFFFFF"/>
                  </a:solidFill>
                  <a:prstDash val="solid"/>
                  <a:miter lim="800000"/>
                </a:ln>
                <a:solidFill>
                  <a:srgbClr val="FFFF00"/>
                </a:solidFill>
                <a:effectLst>
                  <a:outerShdw blurRad="50800" algn="tl" rotWithShape="0">
                    <a:srgbClr val="000000"/>
                  </a:outerShdw>
                </a:effectLst>
              </a:rPr>
              <a:t>التنازل الودي بغير عوض</a:t>
            </a:r>
            <a:endParaRPr lang="fr-FR" sz="6000" dirty="0" smtClean="0">
              <a:ln w="17780" cmpd="sng">
                <a:solidFill>
                  <a:srgbClr val="FFFFFF"/>
                </a:solidFill>
                <a:prstDash val="solid"/>
                <a:miter lim="800000"/>
              </a:ln>
              <a:solidFill>
                <a:srgbClr val="FFFF00"/>
              </a:solidFill>
              <a:effectLst>
                <a:outerShdw blurRad="50800" algn="tl" rotWithShape="0">
                  <a:srgbClr val="000000"/>
                </a:outerShdw>
              </a:effectLst>
            </a:endParaRPr>
          </a:p>
          <a:p>
            <a:pPr algn="ctr">
              <a:buFontTx/>
              <a:buNone/>
              <a:defRPr/>
            </a:pPr>
            <a:endParaRPr lang="fr-FR" sz="7200" dirty="0" smtClean="0">
              <a:solidFill>
                <a:srgbClr val="FFFF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0" algn="just" rtl="1">
              <a:buFontTx/>
              <a:buNone/>
              <a:defRPr/>
            </a:pPr>
            <a:r>
              <a:rPr lang="ar-DZ" sz="2800" b="0" dirty="0" smtClean="0">
                <a:solidFill>
                  <a:schemeClr val="tx1"/>
                </a:solidFill>
                <a:latin typeface="Times New Roman" pitchFamily="18" charset="0"/>
                <a:cs typeface="Times New Roman" pitchFamily="18" charset="0"/>
              </a:rPr>
              <a:t>حسب المرسوم التنفيذي 196/99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من خلال المادة التاسعة منه فإنه : " </a:t>
            </a:r>
            <a:r>
              <a:rPr lang="ar-DZ" sz="2800" dirty="0" smtClean="0">
                <a:solidFill>
                  <a:schemeClr val="tx1"/>
                </a:solidFill>
                <a:latin typeface="Times New Roman" pitchFamily="18" charset="0"/>
                <a:cs typeface="Times New Roman" pitchFamily="18" charset="0"/>
              </a:rPr>
              <a:t>عند تعذر بيع البضائع أو التنازل عنها مجانًا طبقا لأحكام المادة 02 أعلاه ...</a:t>
            </a:r>
            <a:r>
              <a:rPr lang="ar-DZ" sz="2800" b="0" dirty="0" smtClean="0">
                <a:solidFill>
                  <a:schemeClr val="tx1"/>
                </a:solidFill>
                <a:latin typeface="Times New Roman" pitchFamily="18" charset="0"/>
                <a:cs typeface="Times New Roman" pitchFamily="18" charset="0"/>
              </a:rPr>
              <a:t>".</a:t>
            </a:r>
          </a:p>
          <a:p>
            <a:pPr marL="0" indent="0" algn="just" rtl="1">
              <a:buFontTx/>
              <a:buNone/>
              <a:defRPr/>
            </a:pPr>
            <a:r>
              <a:rPr lang="ar-DZ" sz="2800" b="0" dirty="0" smtClean="0">
                <a:solidFill>
                  <a:schemeClr val="tx1"/>
                </a:solidFill>
                <a:latin typeface="Times New Roman" pitchFamily="18" charset="0"/>
                <a:cs typeface="Times New Roman" pitchFamily="18" charset="0"/>
              </a:rPr>
              <a:t>أما القرار الوزاري المؤرخ في 1999/02/23 وطبقا لمادته الثانية فإنه يمكن لإدارة الجمارك أن تسلم مجانًا إلى المستشفيات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الملاجئ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الجمعيات الخيرية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غيرها من المؤسسات ذات الطابع الإنساني بعض البضائع مثل المواد الغذائية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الأدوية التي لا تتجاوز قيمتها في السوق عشرين ألف دينار جزائري .</a:t>
            </a:r>
          </a:p>
          <a:p>
            <a:pPr marL="0" indent="0" algn="just" rtl="1">
              <a:buFontTx/>
              <a:buNone/>
              <a:defRPr/>
            </a:pPr>
            <a:r>
              <a:rPr lang="ar-DZ" sz="2800" b="0" dirty="0" smtClean="0">
                <a:solidFill>
                  <a:schemeClr val="tx1"/>
                </a:solidFill>
                <a:latin typeface="Times New Roman" pitchFamily="18" charset="0"/>
                <a:cs typeface="Times New Roman" pitchFamily="18" charset="0"/>
              </a:rPr>
              <a:t>كما يمكن أن تسلم مجانًا إلى المكتبات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المتاحف الوطنية الأشياء التي لها قيمة تاريخية أو فنية أو وثائقية والقابلة أن تصنف ضمن الأملاك العامة.</a:t>
            </a:r>
          </a:p>
          <a:p>
            <a:pPr marL="0" indent="0" algn="just" rtl="1">
              <a:buFontTx/>
              <a:buNone/>
              <a:defRPr/>
            </a:pPr>
            <a:r>
              <a:rPr lang="ar-DZ" sz="2800" b="0" dirty="0" smtClean="0">
                <a:solidFill>
                  <a:schemeClr val="tx1"/>
                </a:solidFill>
                <a:latin typeface="Times New Roman" pitchFamily="18" charset="0"/>
                <a:cs typeface="Times New Roman" pitchFamily="18" charset="0"/>
              </a:rPr>
              <a:t>وقد حدد المنشور 1338 طرق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إجراءات التنازل الودي بدون عوض   وقائمة المستفيدين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البضائع القابلة للتنازل عنها ،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الطرق العملية لذلك.</a:t>
            </a:r>
            <a:endParaRPr lang="fr-FR" sz="2800" b="0" dirty="0">
              <a:solidFill>
                <a:schemeClr val="tx1"/>
              </a:solidFill>
              <a:latin typeface="Times New Roman" pitchFamily="18" charset="0"/>
              <a:cs typeface="Times New Roman" pitchFamily="18" charset="0"/>
            </a:endParaRPr>
          </a:p>
        </p:txBody>
      </p:sp>
      <p:pic>
        <p:nvPicPr>
          <p:cNvPr id="34819"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التنازل الودي بغير عوض</a:t>
            </a:r>
          </a:p>
        </p:txBody>
      </p:sp>
      <p:pic>
        <p:nvPicPr>
          <p:cNvPr id="34823"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34824"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p:txBody>
          <a:bodyPr/>
          <a:lstStyle/>
          <a:p>
            <a:pPr algn="ctr">
              <a:buFontTx/>
              <a:buNone/>
              <a:defRPr/>
            </a:pPr>
            <a:endParaRPr lang="ar-DZ" sz="1000" dirty="0" smtClean="0">
              <a:solidFill>
                <a:srgbClr val="FFFF00"/>
              </a:solidFill>
            </a:endParaRPr>
          </a:p>
          <a:p>
            <a:pPr algn="ctr" rtl="1">
              <a:buFontTx/>
              <a:buNone/>
              <a:defRPr/>
            </a:pPr>
            <a:r>
              <a:rPr lang="ar-DZ" sz="7200" u="sng" cap="all" dirty="0" smtClean="0">
                <a:ln w="0"/>
                <a:solidFill>
                  <a:srgbClr val="FFFF00"/>
                </a:solidFill>
                <a:effectLst>
                  <a:reflection blurRad="12700" stA="50000" endPos="50000" dist="5000" dir="5400000" sy="-100000" rotWithShape="0"/>
                </a:effectLst>
              </a:rPr>
              <a:t>المحور الثالث:</a:t>
            </a:r>
          </a:p>
          <a:p>
            <a:pPr algn="ctr" rtl="1">
              <a:buFontTx/>
              <a:buNone/>
              <a:defRPr/>
            </a:pPr>
            <a:r>
              <a:rPr lang="ar-DZ" sz="7200" cap="all" dirty="0" smtClean="0">
                <a:ln w="0"/>
                <a:solidFill>
                  <a:srgbClr val="FFFF00"/>
                </a:solidFill>
                <a:effectLst>
                  <a:reflection blurRad="12700" stA="50000" endPos="50000" dist="5000" dir="5400000" sy="-100000" rotWithShape="0"/>
                </a:effectLst>
              </a:rPr>
              <a:t>الإتلاف </a:t>
            </a:r>
            <a:endParaRPr lang="fr-FR" sz="7200" cap="all" dirty="0" smtClean="0">
              <a:ln w="0"/>
              <a:solidFill>
                <a:srgbClr val="FFFF00"/>
              </a:solidFill>
              <a:effectLst>
                <a:reflection blurRad="12700" stA="50000" endPos="50000" dist="5000" dir="5400000" sy="-100000" rotWithShape="0"/>
              </a:effectLst>
            </a:endParaRPr>
          </a:p>
          <a:p>
            <a:pPr algn="ctr">
              <a:buFontTx/>
              <a:buNone/>
              <a:defRPr/>
            </a:pPr>
            <a:endParaRPr lang="fr-FR" sz="7200" dirty="0" smtClean="0">
              <a:solidFill>
                <a:srgbClr val="FFFF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algn="ctr" rtl="1">
              <a:buFontTx/>
              <a:buNone/>
              <a:defRPr/>
            </a:pPr>
            <a:r>
              <a:rPr lang="ar-DZ" sz="3600" cap="all" dirty="0" smtClean="0">
                <a:ln w="0"/>
                <a:solidFill>
                  <a:srgbClr val="FF0000"/>
                </a:solidFill>
                <a:effectLst>
                  <a:reflection blurRad="12700" stA="50000" endPos="50000" dist="5000" dir="5400000" sy="-100000" rotWithShape="0"/>
                </a:effectLst>
              </a:rPr>
              <a:t>حالات الإتلاف:</a:t>
            </a:r>
            <a:endParaRPr lang="ar-DZ" sz="2800" b="0" dirty="0" smtClean="0">
              <a:solidFill>
                <a:schemeClr val="tx1"/>
              </a:solidFill>
              <a:latin typeface="Times New Roman" pitchFamily="18" charset="0"/>
              <a:cs typeface="Times New Roman" pitchFamily="18" charset="0"/>
            </a:endParaRPr>
          </a:p>
          <a:p>
            <a:pPr marL="0" indent="0" algn="just" rtl="1">
              <a:buFontTx/>
              <a:buNone/>
              <a:defRPr/>
            </a:pPr>
            <a:r>
              <a:rPr lang="ar-DZ" sz="2800" b="0" dirty="0" smtClean="0">
                <a:solidFill>
                  <a:schemeClr val="tx1"/>
                </a:solidFill>
                <a:latin typeface="Times New Roman" pitchFamily="18" charset="0"/>
                <a:cs typeface="Times New Roman" pitchFamily="18" charset="0"/>
              </a:rPr>
              <a:t>نصت المادة 212 مكرر من قانون الجمارك على انه تتلف البضائع المودعة قيد الايداع الجمركي او الموضوعة تحت نظام جمركي :</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المعترف بأنها غير صالحة للاستهلاك البشري او الحيواني</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التي تمس بالصحة العمومية او الآداب العامة او النظام العام او الأمن العمومي</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المقلدة او عندما لا يمكن التصرف فيها لوجود موانع قانونية </a:t>
            </a:r>
          </a:p>
          <a:p>
            <a:pPr marL="0" indent="0" algn="just" rtl="1">
              <a:buNone/>
              <a:defRPr/>
            </a:pPr>
            <a:r>
              <a:rPr lang="ar-DZ" sz="2800" b="0" dirty="0" smtClean="0">
                <a:solidFill>
                  <a:schemeClr val="tx1"/>
                </a:solidFill>
                <a:latin typeface="Times New Roman" pitchFamily="18" charset="0"/>
                <a:cs typeface="Times New Roman" pitchFamily="18" charset="0"/>
              </a:rPr>
              <a:t>تتلف هذه البضائع طبقا للأحكام التنظيمية السارية المفعول بناءا على طلب من مالكيها أو من ادارة الجمارك بعد رخصة تقدم حسب الحالة من رئيس المحكمة المختصة اقليميا او من جهة التحقيق المختصة إذا كانت البضاعة موضوع تحقيق قضائي. </a:t>
            </a:r>
          </a:p>
        </p:txBody>
      </p:sp>
      <p:pic>
        <p:nvPicPr>
          <p:cNvPr id="36867" name="Picture 5" descr="C:\Users\User\Pictures\image JMD\LOGODOUANEDZ2.gif"/>
          <p:cNvPicPr>
            <a:picLocks noChangeAspect="1" noChangeArrowheads="1"/>
          </p:cNvPicPr>
          <p:nvPr/>
        </p:nvPicPr>
        <p:blipFill>
          <a:blip r:embed="rId3"/>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6871" name="Picture 5" descr="C:\Users\User\Pictures\image JMD\LOGODOUANEDZ2.gif"/>
          <p:cNvPicPr>
            <a:picLocks noChangeAspect="1" noChangeArrowheads="1"/>
          </p:cNvPicPr>
          <p:nvPr/>
        </p:nvPicPr>
        <p:blipFill>
          <a:blip r:embed="rId3"/>
          <a:srcRect/>
          <a:stretch>
            <a:fillRect/>
          </a:stretch>
        </p:blipFill>
        <p:spPr bwMode="auto">
          <a:xfrm>
            <a:off x="8215313" y="214313"/>
            <a:ext cx="704850" cy="719137"/>
          </a:xfrm>
          <a:prstGeom prst="rect">
            <a:avLst/>
          </a:prstGeom>
          <a:noFill/>
          <a:ln w="9525">
            <a:noFill/>
            <a:miter lim="800000"/>
            <a:headEnd/>
            <a:tailEnd/>
          </a:ln>
        </p:spPr>
      </p:pic>
      <p:pic>
        <p:nvPicPr>
          <p:cNvPr id="36872" name="Picture 5" descr="C:\Users\User\Pictures\image JMD\LOGODOUANEDZ2.gif"/>
          <p:cNvPicPr>
            <a:picLocks noChangeAspect="1" noChangeArrowheads="1"/>
          </p:cNvPicPr>
          <p:nvPr/>
        </p:nvPicPr>
        <p:blipFill>
          <a:blip r:embed="rId3"/>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 كما نصت المادة 301 مكرر من قانون الجمارك و المحدثة بالمادة 131 من قانون المالية لسنة 2022 انه تقوم ادارة الجمارك بإتلاف البضائع المحجوزة و تللك التي تمت مصادرتها نهائيا او المتخلى عنها :</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غير صالحة للاستهلاك </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التي تمس بالصحة العامة او الاخلاق العامة او الامن العمومي او النظام العمومي </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المقلدة و التي لا يمكن اعطاؤها وجهة اخرى غير الاتلاف كما هو منصوص عليها في التشريع </a:t>
            </a:r>
            <a:r>
              <a:rPr lang="ar-DZ" sz="2800" b="0" dirty="0" err="1" smtClean="0">
                <a:solidFill>
                  <a:schemeClr val="tx1"/>
                </a:solidFill>
                <a:latin typeface="Times New Roman" pitchFamily="18" charset="0"/>
                <a:cs typeface="Times New Roman" pitchFamily="18" charset="0"/>
              </a:rPr>
              <a:t>و</a:t>
            </a:r>
            <a:r>
              <a:rPr lang="ar-DZ" sz="2800" b="0" dirty="0" smtClean="0">
                <a:solidFill>
                  <a:schemeClr val="tx1"/>
                </a:solidFill>
                <a:latin typeface="Times New Roman" pitchFamily="18" charset="0"/>
                <a:cs typeface="Times New Roman" pitchFamily="18" charset="0"/>
              </a:rPr>
              <a:t> التنظيم الساري المفعول .</a:t>
            </a:r>
          </a:p>
          <a:p>
            <a:pPr marL="0" indent="0" algn="just" rtl="1">
              <a:buFont typeface="Wingdings" pitchFamily="2" charset="2"/>
              <a:buChar char="Ø"/>
              <a:defRPr/>
            </a:pPr>
            <a:r>
              <a:rPr lang="ar-DZ" sz="2800" b="0" dirty="0" smtClean="0">
                <a:solidFill>
                  <a:schemeClr val="tx1"/>
                </a:solidFill>
                <a:latin typeface="Times New Roman" pitchFamily="18" charset="0"/>
                <a:cs typeface="Times New Roman" pitchFamily="18" charset="0"/>
              </a:rPr>
              <a:t>التي لا يمكن بيعها او التنازل عنها لوجود موانع قانونية </a:t>
            </a:r>
          </a:p>
        </p:txBody>
      </p:sp>
      <p:pic>
        <p:nvPicPr>
          <p:cNvPr id="36867" name="Picture 5" descr="C:\Users\User\Pictures\image JMD\LOGODOUANEDZ2.gif"/>
          <p:cNvPicPr>
            <a:picLocks noChangeAspect="1" noChangeArrowheads="1"/>
          </p:cNvPicPr>
          <p:nvPr/>
        </p:nvPicPr>
        <p:blipFill>
          <a:blip r:embed="rId3"/>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6871" name="Picture 5" descr="C:\Users\User\Pictures\image JMD\LOGODOUANEDZ2.gif"/>
          <p:cNvPicPr>
            <a:picLocks noChangeAspect="1" noChangeArrowheads="1"/>
          </p:cNvPicPr>
          <p:nvPr/>
        </p:nvPicPr>
        <p:blipFill>
          <a:blip r:embed="rId3"/>
          <a:srcRect/>
          <a:stretch>
            <a:fillRect/>
          </a:stretch>
        </p:blipFill>
        <p:spPr bwMode="auto">
          <a:xfrm>
            <a:off x="8215313" y="214313"/>
            <a:ext cx="704850" cy="719137"/>
          </a:xfrm>
          <a:prstGeom prst="rect">
            <a:avLst/>
          </a:prstGeom>
          <a:noFill/>
          <a:ln w="9525">
            <a:noFill/>
            <a:miter lim="800000"/>
            <a:headEnd/>
            <a:tailEnd/>
          </a:ln>
        </p:spPr>
      </p:pic>
      <p:pic>
        <p:nvPicPr>
          <p:cNvPr id="36872" name="Picture 5" descr="C:\Users\User\Pictures\image JMD\LOGODOUANEDZ2.gif"/>
          <p:cNvPicPr>
            <a:picLocks noChangeAspect="1" noChangeArrowheads="1"/>
          </p:cNvPicPr>
          <p:nvPr/>
        </p:nvPicPr>
        <p:blipFill>
          <a:blip r:embed="rId3"/>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0" algn="just" rtl="1">
              <a:buNone/>
              <a:defRPr/>
            </a:pPr>
            <a:r>
              <a:rPr lang="ar-DZ" sz="2800" b="0" dirty="0" smtClean="0">
                <a:solidFill>
                  <a:schemeClr val="tx1"/>
                </a:solidFill>
                <a:latin typeface="Times New Roman" pitchFamily="18" charset="0"/>
                <a:cs typeface="Times New Roman" pitchFamily="18" charset="0"/>
              </a:rPr>
              <a:t>غير انه بالنسبة للبضائع المحجوزة التي لم يصدر بشأنها حكم نهائي ، لا يتم إتلافها الا بترخيص صادر عن رئيس المحكمة المختصة اقليميا بناءا على طلب من إدارة الجمارك .</a:t>
            </a:r>
          </a:p>
          <a:p>
            <a:pPr marL="0" indent="0" algn="just" rtl="1">
              <a:buNone/>
              <a:defRPr/>
            </a:pPr>
            <a:r>
              <a:rPr lang="ar-DZ" sz="2800" b="0" dirty="0" smtClean="0">
                <a:solidFill>
                  <a:schemeClr val="tx1"/>
                </a:solidFill>
                <a:latin typeface="Times New Roman" pitchFamily="18" charset="0"/>
                <a:cs typeface="Times New Roman" pitchFamily="18" charset="0"/>
              </a:rPr>
              <a:t> يبلغ قابض الجمارك الطرف المعني الأمر المتضمن رخصة الاتلاف في ظرف ثلاثة (3) أيام، مع إعلامه بأن الاتلاف سيباشر فورا، وذلك سواء بحضوره او غيابه.</a:t>
            </a:r>
          </a:p>
          <a:p>
            <a:pPr marL="0" indent="0" algn="just" rtl="1">
              <a:buNone/>
              <a:defRPr/>
            </a:pPr>
            <a:r>
              <a:rPr lang="ar-DZ" sz="2800" b="0" dirty="0" smtClean="0">
                <a:solidFill>
                  <a:schemeClr val="tx1"/>
                </a:solidFill>
                <a:latin typeface="Times New Roman" pitchFamily="18" charset="0"/>
                <a:cs typeface="Times New Roman" pitchFamily="18" charset="0"/>
              </a:rPr>
              <a:t>و احالت هذه المادة اليات تطبيقها عن طريق التنظيم و هو المرسوم التنفيذي 23-417 المؤرخ في 28 /11 /2023 . </a:t>
            </a:r>
          </a:p>
        </p:txBody>
      </p:sp>
      <p:pic>
        <p:nvPicPr>
          <p:cNvPr id="36867" name="Picture 5" descr="C:\Users\User\Pictures\image JMD\LOGODOUANEDZ2.gif"/>
          <p:cNvPicPr>
            <a:picLocks noChangeAspect="1" noChangeArrowheads="1"/>
          </p:cNvPicPr>
          <p:nvPr/>
        </p:nvPicPr>
        <p:blipFill>
          <a:blip r:embed="rId3"/>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6871" name="Picture 5" descr="C:\Users\User\Pictures\image JMD\LOGODOUANEDZ2.gif"/>
          <p:cNvPicPr>
            <a:picLocks noChangeAspect="1" noChangeArrowheads="1"/>
          </p:cNvPicPr>
          <p:nvPr/>
        </p:nvPicPr>
        <p:blipFill>
          <a:blip r:embed="rId3"/>
          <a:srcRect/>
          <a:stretch>
            <a:fillRect/>
          </a:stretch>
        </p:blipFill>
        <p:spPr bwMode="auto">
          <a:xfrm>
            <a:off x="8215313" y="214313"/>
            <a:ext cx="704850" cy="719137"/>
          </a:xfrm>
          <a:prstGeom prst="rect">
            <a:avLst/>
          </a:prstGeom>
          <a:noFill/>
          <a:ln w="9525">
            <a:noFill/>
            <a:miter lim="800000"/>
            <a:headEnd/>
            <a:tailEnd/>
          </a:ln>
        </p:spPr>
      </p:pic>
      <p:pic>
        <p:nvPicPr>
          <p:cNvPr id="36872" name="Picture 5" descr="C:\Users\User\Pictures\image JMD\LOGODOUANEDZ2.gif"/>
          <p:cNvPicPr>
            <a:picLocks noChangeAspect="1" noChangeArrowheads="1"/>
          </p:cNvPicPr>
          <p:nvPr/>
        </p:nvPicPr>
        <p:blipFill>
          <a:blip r:embed="rId3"/>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algn="ctr" rtl="1">
              <a:buFontTx/>
              <a:buNone/>
              <a:defRPr/>
            </a:pPr>
            <a:r>
              <a:rPr lang="ar-DZ" sz="3600" cap="all" dirty="0" smtClean="0">
                <a:ln w="0"/>
                <a:solidFill>
                  <a:srgbClr val="FF0000"/>
                </a:solidFill>
                <a:effectLst>
                  <a:reflection blurRad="12700" stA="50000" endPos="50000" dist="5000" dir="5400000" sy="-100000" rotWithShape="0"/>
                </a:effectLst>
              </a:rPr>
              <a:t>إجراءات وطرق </a:t>
            </a:r>
            <a:r>
              <a:rPr lang="ar-DZ" sz="3600" cap="all" dirty="0" smtClean="0">
                <a:ln w="0"/>
                <a:solidFill>
                  <a:srgbClr val="FF0000"/>
                </a:solidFill>
                <a:effectLst>
                  <a:reflection blurRad="12700" stA="50000" endPos="50000" dist="5000" dir="5400000" sy="-100000" rotWithShape="0"/>
                </a:effectLst>
              </a:rPr>
              <a:t>الإتلاف</a:t>
            </a:r>
          </a:p>
          <a:p>
            <a:pPr algn="ctr" rtl="1">
              <a:buFontTx/>
              <a:buNone/>
              <a:defRPr/>
            </a:pPr>
            <a:endParaRPr lang="ar-DZ" sz="3600" b="0" dirty="0" smtClean="0">
              <a:solidFill>
                <a:schemeClr val="tx1"/>
              </a:solidFill>
              <a:latin typeface="Times New Roman" pitchFamily="18" charset="0"/>
              <a:cs typeface="Times New Roman" pitchFamily="18" charset="0"/>
            </a:endParaRPr>
          </a:p>
          <a:p>
            <a:pPr algn="just" rtl="1">
              <a:buFontTx/>
              <a:buChar char="-"/>
              <a:defRPr/>
            </a:pPr>
            <a:r>
              <a:rPr lang="ar-DZ" b="0" dirty="0" smtClean="0">
                <a:solidFill>
                  <a:schemeClr val="tx1"/>
                </a:solidFill>
                <a:latin typeface="Times New Roman" pitchFamily="18" charset="0"/>
                <a:cs typeface="Times New Roman" pitchFamily="18" charset="0"/>
              </a:rPr>
              <a:t>اتلاف البضائع بناءا على مقرر صادر عن المدير الجهوي للجمارك المختص (بالنسبة للبضائع التي لم يصدر فيها حكم نهائي لا تتلف الا بعد الحصول على رخصة من رئيس المحكمة المختص إقليميا)</a:t>
            </a:r>
          </a:p>
          <a:p>
            <a:pPr algn="just" rtl="1">
              <a:buFontTx/>
              <a:buChar char="-"/>
              <a:defRPr/>
            </a:pPr>
            <a:r>
              <a:rPr lang="ar-DZ" b="0" dirty="0" smtClean="0">
                <a:solidFill>
                  <a:schemeClr val="tx1"/>
                </a:solidFill>
                <a:latin typeface="Times New Roman" pitchFamily="18" charset="0"/>
                <a:cs typeface="Times New Roman" pitchFamily="18" charset="0"/>
              </a:rPr>
              <a:t>يتم تحديد مكان و طريقة الإتلاف بالتعاون مع المصالح المكلفة بالبيئة، بحيث تضمن الطريقة المستعملة عدم إمكانية استرجاع البضائع التي تم اتلافها,</a:t>
            </a:r>
          </a:p>
          <a:p>
            <a:pPr algn="just" rtl="1">
              <a:buFontTx/>
              <a:buChar char="-"/>
              <a:defRPr/>
            </a:pPr>
            <a:r>
              <a:rPr lang="ar-DZ" b="0" dirty="0" smtClean="0">
                <a:solidFill>
                  <a:schemeClr val="tx1"/>
                </a:solidFill>
                <a:latin typeface="Times New Roman" pitchFamily="18" charset="0"/>
                <a:cs typeface="Times New Roman" pitchFamily="18" charset="0"/>
              </a:rPr>
              <a:t>يرسل قابض الجمارك المختص في اجل 8 أيام على الأقل استدعاءات الى الممثلين الذين سيحضرون عملية الأتلاف (المدير الجهوي أو ممثله، رئيس مفتشية أقسام أو ممثله</a:t>
            </a:r>
            <a:r>
              <a:rPr lang="ar-DZ" b="0" dirty="0">
                <a:solidFill>
                  <a:schemeClr val="tx1"/>
                </a:solidFill>
                <a:latin typeface="Times New Roman" pitchFamily="18" charset="0"/>
                <a:cs typeface="Times New Roman" pitchFamily="18" charset="0"/>
              </a:rPr>
              <a:t>، قابض الجمارك، </a:t>
            </a:r>
            <a:r>
              <a:rPr lang="ar-DZ" b="0" dirty="0" smtClean="0">
                <a:solidFill>
                  <a:schemeClr val="tx1"/>
                </a:solidFill>
                <a:latin typeface="Times New Roman" pitchFamily="18" charset="0"/>
                <a:cs typeface="Times New Roman" pitchFamily="18" charset="0"/>
              </a:rPr>
              <a:t>مفوضه، ممثلي النيابة العامة، الصحة، البيئة، التجارة، الفلاحة، رئيس المجلس الشعبي البلدي لبلدية مكان الاتلاف، الحماية المدنية، الأمن الوطني، الدرك </a:t>
            </a:r>
            <a:r>
              <a:rPr lang="ar-DZ" b="0" dirty="0" smtClean="0">
                <a:solidFill>
                  <a:schemeClr val="tx1"/>
                </a:solidFill>
                <a:latin typeface="Times New Roman" pitchFamily="18" charset="0"/>
                <a:cs typeface="Times New Roman" pitchFamily="18" charset="0"/>
              </a:rPr>
              <a:t>الوطني، المسؤول عن البضاعة أو ممثله القانوني)</a:t>
            </a:r>
            <a:endParaRPr lang="ar-DZ"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dirty="0" smtClean="0">
              <a:solidFill>
                <a:schemeClr val="tx1"/>
              </a:solidFill>
              <a:latin typeface="Times New Roman" pitchFamily="18" charset="0"/>
              <a:cs typeface="Times New Roman" pitchFamily="18" charset="0"/>
            </a:endParaRPr>
          </a:p>
        </p:txBody>
      </p:sp>
      <p:pic>
        <p:nvPicPr>
          <p:cNvPr id="37891"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7895"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37896"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algn="ctr" rtl="1">
              <a:buFontTx/>
              <a:buNone/>
              <a:defRPr/>
            </a:pPr>
            <a:r>
              <a:rPr lang="ar-DZ" sz="3600" cap="all" dirty="0" smtClean="0">
                <a:ln w="0"/>
                <a:solidFill>
                  <a:srgbClr val="FF0000"/>
                </a:solidFill>
                <a:effectLst>
                  <a:reflection blurRad="12700" stA="50000" endPos="50000" dist="5000" dir="5400000" sy="-100000" rotWithShape="0"/>
                </a:effectLst>
              </a:rPr>
              <a:t>إجراءات وطرق الإتلاف</a:t>
            </a:r>
            <a:endParaRPr lang="ar-DZ" sz="3600" b="0" dirty="0" smtClean="0">
              <a:solidFill>
                <a:schemeClr val="tx1"/>
              </a:solidFill>
              <a:latin typeface="Times New Roman" pitchFamily="18" charset="0"/>
              <a:cs typeface="Times New Roman" pitchFamily="18" charset="0"/>
            </a:endParaRPr>
          </a:p>
          <a:p>
            <a:pPr algn="just" rtl="1">
              <a:buFontTx/>
              <a:buChar char="-"/>
              <a:defRPr/>
            </a:pPr>
            <a:r>
              <a:rPr lang="ar-DZ" sz="2800" b="0" dirty="0" smtClean="0">
                <a:solidFill>
                  <a:schemeClr val="tx1"/>
                </a:solidFill>
                <a:latin typeface="Times New Roman" pitchFamily="18" charset="0"/>
                <a:cs typeface="Times New Roman" pitchFamily="18" charset="0"/>
              </a:rPr>
              <a:t>ينقل قابض الجمارك البضائع محل مقرر الاتلاف الى مكان الاتلاف تحت المرافقة الجمركية (بالنسبة للبضائع الخطيرة يكون نقلها بالتنسيق مع مصالح الأمن),</a:t>
            </a:r>
          </a:p>
          <a:p>
            <a:pPr algn="just" rtl="1">
              <a:buFontTx/>
              <a:buChar char="-"/>
              <a:defRPr/>
            </a:pPr>
            <a:r>
              <a:rPr lang="ar-DZ" sz="2800" b="0" dirty="0" smtClean="0">
                <a:solidFill>
                  <a:schemeClr val="tx1"/>
                </a:solidFill>
                <a:latin typeface="Times New Roman" pitchFamily="18" charset="0"/>
                <a:cs typeface="Times New Roman" pitchFamily="18" charset="0"/>
              </a:rPr>
              <a:t>يكون اثبات عملية الإتلاف بموجب محضر اتلاف يحرره قابض الجمارك و يوقعه الحاضرون في عملية الإتلاف</a:t>
            </a:r>
          </a:p>
          <a:p>
            <a:pPr algn="just" rtl="1">
              <a:buFontTx/>
              <a:buChar char="-"/>
              <a:defRPr/>
            </a:pPr>
            <a:r>
              <a:rPr lang="ar-DZ" sz="2800" b="0" dirty="0" smtClean="0">
                <a:solidFill>
                  <a:schemeClr val="tx1"/>
                </a:solidFill>
                <a:latin typeface="Times New Roman" pitchFamily="18" charset="0"/>
                <a:cs typeface="Times New Roman" pitchFamily="18" charset="0"/>
              </a:rPr>
              <a:t>يمكن بيع البقايا و النفايات الناتجة عن عملية الإتلاف</a:t>
            </a: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dirty="0" smtClean="0">
              <a:solidFill>
                <a:schemeClr val="tx1"/>
              </a:solidFill>
              <a:latin typeface="Times New Roman" pitchFamily="18" charset="0"/>
              <a:cs typeface="Times New Roman" pitchFamily="18" charset="0"/>
            </a:endParaRPr>
          </a:p>
        </p:txBody>
      </p:sp>
      <p:pic>
        <p:nvPicPr>
          <p:cNvPr id="37891" name="Picture 5" descr="C:\Users\User\Pictures\image JMD\LOGODOUANEDZ2.gif"/>
          <p:cNvPicPr>
            <a:picLocks noChangeAspect="1" noChangeArrowheads="1"/>
          </p:cNvPicPr>
          <p:nvPr/>
        </p:nvPicPr>
        <p:blipFill>
          <a:blip r:embed="rId3"/>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7895" name="Picture 5" descr="C:\Users\User\Pictures\image JMD\LOGODOUANEDZ2.gif"/>
          <p:cNvPicPr>
            <a:picLocks noChangeAspect="1" noChangeArrowheads="1"/>
          </p:cNvPicPr>
          <p:nvPr/>
        </p:nvPicPr>
        <p:blipFill>
          <a:blip r:embed="rId3"/>
          <a:srcRect/>
          <a:stretch>
            <a:fillRect/>
          </a:stretch>
        </p:blipFill>
        <p:spPr bwMode="auto">
          <a:xfrm>
            <a:off x="8215313" y="214313"/>
            <a:ext cx="704850" cy="719137"/>
          </a:xfrm>
          <a:prstGeom prst="rect">
            <a:avLst/>
          </a:prstGeom>
          <a:noFill/>
          <a:ln w="9525">
            <a:noFill/>
            <a:miter lim="800000"/>
            <a:headEnd/>
            <a:tailEnd/>
          </a:ln>
        </p:spPr>
      </p:pic>
      <p:pic>
        <p:nvPicPr>
          <p:cNvPr id="37896" name="Picture 5" descr="C:\Users\User\Pictures\image JMD\LOGODOUANEDZ2.gif"/>
          <p:cNvPicPr>
            <a:picLocks noChangeAspect="1" noChangeArrowheads="1"/>
          </p:cNvPicPr>
          <p:nvPr/>
        </p:nvPicPr>
        <p:blipFill>
          <a:blip r:embed="rId3"/>
          <a:srcRect/>
          <a:stretch>
            <a:fillRect/>
          </a:stretch>
        </p:blipFill>
        <p:spPr bwMode="auto">
          <a:xfrm>
            <a:off x="214313" y="214313"/>
            <a:ext cx="704850" cy="719137"/>
          </a:xfrm>
          <a:prstGeom prst="rect">
            <a:avLst/>
          </a:prstGeom>
          <a:noFill/>
          <a:ln w="9525">
            <a:noFill/>
            <a:miter lim="800000"/>
            <a:headEnd/>
            <a:tailEnd/>
          </a:ln>
        </p:spPr>
      </p:pic>
    </p:spTree>
    <p:extLst>
      <p:ext uri="{BB962C8B-B14F-4D97-AF65-F5344CB8AC3E}">
        <p14:creationId xmlns:p14="http://schemas.microsoft.com/office/powerpoint/2010/main" val="3423629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algn="ctr" rtl="1">
              <a:buFontTx/>
              <a:buNone/>
              <a:defRPr/>
            </a:pPr>
            <a:r>
              <a:rPr lang="ar-DZ" sz="3600" cap="all" dirty="0" smtClean="0">
                <a:ln w="0"/>
                <a:solidFill>
                  <a:srgbClr val="FF0000"/>
                </a:solidFill>
                <a:effectLst>
                  <a:reflection blurRad="12700" stA="50000" endPos="50000" dist="5000" dir="5400000" sy="-100000" rotWithShape="0"/>
                </a:effectLst>
              </a:rPr>
              <a:t>إتلاف المخدرات ،</a:t>
            </a:r>
            <a:r>
              <a:rPr lang="ar-DZ" sz="3600" cap="all" dirty="0" err="1" smtClean="0">
                <a:ln w="0"/>
                <a:solidFill>
                  <a:srgbClr val="FF0000"/>
                </a:solidFill>
                <a:effectLst>
                  <a:reflection blurRad="12700" stA="50000" endPos="50000" dist="5000" dir="5400000" sy="-100000" rotWithShape="0"/>
                </a:effectLst>
              </a:rPr>
              <a:t>المهلوسات</a:t>
            </a:r>
            <a:r>
              <a:rPr lang="ar-DZ" sz="3600" cap="all" dirty="0" smtClean="0">
                <a:ln w="0"/>
                <a:solidFill>
                  <a:srgbClr val="FF0000"/>
                </a:solidFill>
                <a:effectLst>
                  <a:reflection blurRad="12700" stA="50000" endPos="50000" dist="5000" dir="5400000" sy="-100000" rotWithShape="0"/>
                </a:effectLst>
              </a:rPr>
              <a:t> والمؤثرات العقلية </a:t>
            </a:r>
            <a:endParaRPr lang="ar-DZ" sz="3600" b="0" dirty="0" smtClean="0">
              <a:solidFill>
                <a:schemeClr val="tx1"/>
              </a:solidFill>
              <a:latin typeface="Times New Roman" pitchFamily="18" charset="0"/>
              <a:cs typeface="Times New Roman" pitchFamily="18" charset="0"/>
            </a:endParaRPr>
          </a:p>
          <a:p>
            <a:pPr algn="just" rtl="1">
              <a:buNone/>
              <a:defRPr/>
            </a:pPr>
            <a:r>
              <a:rPr lang="ar-DZ" sz="2800" b="0" dirty="0" smtClean="0">
                <a:solidFill>
                  <a:schemeClr val="tx1"/>
                </a:solidFill>
                <a:latin typeface="Times New Roman" pitchFamily="18" charset="0"/>
                <a:cs typeface="Times New Roman" pitchFamily="18" charset="0"/>
              </a:rPr>
              <a:t>     قرار وزارة العدل الصادر بتاريخ :13/06/2022 الذي استحدث لجنة محلية برئاسة السيد وكيل الجمهورية المختص إقليميا حيث تتشكل من ممثلين عن  الوالي،وعن قطاعات  الجمارك ، العدالة، الخزينة ، الأمن ، الصحة ، البيئة والبلدية .</a:t>
            </a:r>
          </a:p>
          <a:p>
            <a:pPr algn="just" rtl="1">
              <a:buFontTx/>
              <a:buChar char="-"/>
              <a:defRPr/>
            </a:pPr>
            <a:r>
              <a:rPr lang="ar-DZ" sz="2800" b="0" dirty="0" smtClean="0">
                <a:solidFill>
                  <a:schemeClr val="tx1"/>
                </a:solidFill>
                <a:latin typeface="Times New Roman" pitchFamily="18" charset="0"/>
                <a:cs typeface="Times New Roman" pitchFamily="18" charset="0"/>
              </a:rPr>
              <a:t>يتم إتلاف هذه المواد طبقا للمواد 3و4 من المرسوم التنفيذي رقم : 07-230 المؤرخ في 30 يوليو 2007 بعد اقتطاع عينات </a:t>
            </a:r>
          </a:p>
          <a:p>
            <a:pPr algn="just" rtl="1">
              <a:buFontTx/>
              <a:buChar char="-"/>
              <a:defRPr/>
            </a:pPr>
            <a:r>
              <a:rPr lang="ar-DZ" sz="2800" b="0" dirty="0" smtClean="0">
                <a:solidFill>
                  <a:schemeClr val="tx1"/>
                </a:solidFill>
                <a:latin typeface="Times New Roman" pitchFamily="18" charset="0"/>
                <a:cs typeface="Times New Roman" pitchFamily="18" charset="0"/>
              </a:rPr>
              <a:t>يتم تحديد مكان وتاريخ عملية الإتلاف من طرف رئيس اللجنة بالتنسيق مع مصالح الأمن ، وتتم العملية بكل وسيلة لا تضر بالصحة العمومية والبيئة</a:t>
            </a: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dirty="0" smtClean="0">
              <a:solidFill>
                <a:schemeClr val="tx1"/>
              </a:solidFill>
              <a:latin typeface="Times New Roman" pitchFamily="18" charset="0"/>
              <a:cs typeface="Times New Roman" pitchFamily="18" charset="0"/>
            </a:endParaRPr>
          </a:p>
        </p:txBody>
      </p:sp>
      <p:pic>
        <p:nvPicPr>
          <p:cNvPr id="37891" name="Picture 5" descr="C:\Users\User\Pictures\image JMD\LOGODOUANEDZ2.gif"/>
          <p:cNvPicPr>
            <a:picLocks noChangeAspect="1" noChangeArrowheads="1"/>
          </p:cNvPicPr>
          <p:nvPr/>
        </p:nvPicPr>
        <p:blipFill>
          <a:blip r:embed="rId3"/>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7895" name="Picture 5" descr="C:\Users\User\Pictures\image JMD\LOGODOUANEDZ2.gif"/>
          <p:cNvPicPr>
            <a:picLocks noChangeAspect="1" noChangeArrowheads="1"/>
          </p:cNvPicPr>
          <p:nvPr/>
        </p:nvPicPr>
        <p:blipFill>
          <a:blip r:embed="rId3"/>
          <a:srcRect/>
          <a:stretch>
            <a:fillRect/>
          </a:stretch>
        </p:blipFill>
        <p:spPr bwMode="auto">
          <a:xfrm>
            <a:off x="8215313" y="214313"/>
            <a:ext cx="704850" cy="719137"/>
          </a:xfrm>
          <a:prstGeom prst="rect">
            <a:avLst/>
          </a:prstGeom>
          <a:noFill/>
          <a:ln w="9525">
            <a:noFill/>
            <a:miter lim="800000"/>
            <a:headEnd/>
            <a:tailEnd/>
          </a:ln>
        </p:spPr>
      </p:pic>
      <p:pic>
        <p:nvPicPr>
          <p:cNvPr id="37896" name="Picture 5" descr="C:\Users\User\Pictures\image JMD\LOGODOUANEDZ2.gif"/>
          <p:cNvPicPr>
            <a:picLocks noChangeAspect="1" noChangeArrowheads="1"/>
          </p:cNvPicPr>
          <p:nvPr/>
        </p:nvPicPr>
        <p:blipFill>
          <a:blip r:embed="rId3"/>
          <a:srcRect/>
          <a:stretch>
            <a:fillRect/>
          </a:stretch>
        </p:blipFill>
        <p:spPr bwMode="auto">
          <a:xfrm>
            <a:off x="214313" y="214313"/>
            <a:ext cx="704850" cy="719137"/>
          </a:xfrm>
          <a:prstGeom prst="rect">
            <a:avLst/>
          </a:prstGeom>
          <a:noFill/>
          <a:ln w="9525">
            <a:noFill/>
            <a:miter lim="800000"/>
            <a:headEnd/>
            <a:tailEnd/>
          </a:ln>
        </p:spPr>
      </p:pic>
    </p:spTree>
    <p:extLst>
      <p:ext uri="{BB962C8B-B14F-4D97-AF65-F5344CB8AC3E}">
        <p14:creationId xmlns:p14="http://schemas.microsoft.com/office/powerpoint/2010/main" val="342362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0" y="1412875"/>
            <a:ext cx="9144000" cy="4895850"/>
          </a:xfrm>
          <a:solidFill>
            <a:schemeClr val="accent3"/>
          </a:solidFill>
          <a:ln>
            <a:solidFill>
              <a:schemeClr val="accent2">
                <a:lumMod val="60000"/>
                <a:lumOff val="40000"/>
              </a:schemeClr>
            </a:solidFill>
          </a:ln>
        </p:spPr>
        <p:txBody>
          <a:bodyPr/>
          <a:lstStyle/>
          <a:p>
            <a:pPr marL="0" indent="0" algn="just" rtl="1" eaLnBrk="1" hangingPunct="1">
              <a:lnSpc>
                <a:spcPct val="150000"/>
              </a:lnSpc>
              <a:spcBef>
                <a:spcPct val="0"/>
              </a:spcBef>
              <a:buFontTx/>
              <a:buNone/>
              <a:defRPr/>
            </a:pPr>
            <a:r>
              <a:rPr lang="ar-DZ" b="0" dirty="0" smtClean="0">
                <a:solidFill>
                  <a:schemeClr val="tx1"/>
                </a:solidFill>
                <a:latin typeface="Times New Roman" pitchFamily="18" charset="0"/>
                <a:cs typeface="Times New Roman" pitchFamily="18" charset="0"/>
              </a:rPr>
              <a:t>حيث تكون الغاية المرجوة من </a:t>
            </a:r>
            <a:r>
              <a:rPr lang="ar-DZ" b="0" dirty="0" smtClean="0">
                <a:solidFill>
                  <a:schemeClr val="tx1"/>
                </a:solidFill>
                <a:latin typeface="Times New Roman" pitchFamily="18" charset="0"/>
                <a:cs typeface="Times New Roman" pitchFamily="18" charset="0"/>
              </a:rPr>
              <a:t>هو تحويل </a:t>
            </a:r>
            <a:r>
              <a:rPr lang="ar-DZ" b="0" dirty="0" smtClean="0">
                <a:solidFill>
                  <a:schemeClr val="tx1"/>
                </a:solidFill>
                <a:latin typeface="Times New Roman" pitchFamily="18" charset="0"/>
                <a:cs typeface="Times New Roman" pitchFamily="18" charset="0"/>
              </a:rPr>
              <a:t>القيمة العينية للبضاعة إلى قيمة نقدية تستفيد منها خزينة الدولة ، إضافة إلى أهداف أخرى لا سيم تخفيف </a:t>
            </a:r>
            <a:r>
              <a:rPr lang="ar-DZ" b="0" dirty="0" err="1" smtClean="0">
                <a:solidFill>
                  <a:schemeClr val="tx1"/>
                </a:solidFill>
                <a:latin typeface="Times New Roman" pitchFamily="18" charset="0"/>
                <a:cs typeface="Times New Roman" pitchFamily="18" charset="0"/>
              </a:rPr>
              <a:t>العبىء</a:t>
            </a:r>
            <a:r>
              <a:rPr lang="ar-DZ" b="0" dirty="0" smtClean="0">
                <a:solidFill>
                  <a:schemeClr val="tx1"/>
                </a:solidFill>
                <a:latin typeface="Times New Roman" pitchFamily="18" charset="0"/>
                <a:cs typeface="Times New Roman" pitchFamily="18" charset="0"/>
              </a:rPr>
              <a:t> على المخازن و تأمينها وكذا المساهمة في فعالية النشاط الجمركي . </a:t>
            </a:r>
            <a:r>
              <a:rPr lang="ar-DZ" dirty="0" smtClean="0">
                <a:solidFill>
                  <a:schemeClr val="tx1"/>
                </a:solidFill>
                <a:latin typeface="Times New Roman" pitchFamily="18" charset="0"/>
                <a:cs typeface="Times New Roman" pitchFamily="18" charset="0"/>
              </a:rPr>
              <a:t>وينقسم التصرف في البضائع إلى 03 محاور رئيسية :</a:t>
            </a:r>
          </a:p>
          <a:p>
            <a:pPr marL="0" indent="0" algn="just" rtl="1" eaLnBrk="1" hangingPunct="1">
              <a:lnSpc>
                <a:spcPct val="150000"/>
              </a:lnSpc>
              <a:spcBef>
                <a:spcPct val="0"/>
              </a:spcBef>
              <a:buFontTx/>
              <a:buNone/>
              <a:defRPr/>
            </a:pPr>
            <a:endParaRPr lang="fr-FR" sz="4000" dirty="0" smtClean="0">
              <a:solidFill>
                <a:srgbClr val="FFFF00"/>
              </a:solidFill>
            </a:endParaRPr>
          </a:p>
          <a:p>
            <a:pPr marL="0" indent="0" algn="just" rtl="1" eaLnBrk="1" hangingPunct="1">
              <a:lnSpc>
                <a:spcPct val="150000"/>
              </a:lnSpc>
              <a:spcBef>
                <a:spcPct val="0"/>
              </a:spcBef>
              <a:buFontTx/>
              <a:buNone/>
              <a:defRPr/>
            </a:pPr>
            <a:r>
              <a:rPr lang="ar-DZ" sz="2000" b="0" kern="1200" dirty="0" smtClean="0">
                <a:solidFill>
                  <a:srgbClr val="4D4D4D"/>
                </a:solidFill>
                <a:latin typeface="Times New Roman" pitchFamily="18" charset="0"/>
                <a:cs typeface="Arial" pitchFamily="34" charset="0"/>
              </a:rPr>
              <a:t>    </a:t>
            </a:r>
            <a:endParaRPr lang="ar-DZ" b="0" kern="1200" dirty="0">
              <a:solidFill>
                <a:srgbClr val="4D4D4D"/>
              </a:solidFill>
              <a:latin typeface="Times New Roman" pitchFamily="18" charset="0"/>
              <a:cs typeface="Arial" pitchFamily="34" charset="0"/>
            </a:endParaRPr>
          </a:p>
          <a:p>
            <a:pPr algn="ctr">
              <a:buFontTx/>
              <a:buNone/>
              <a:defRPr/>
            </a:pPr>
            <a:r>
              <a:rPr lang="ar-DZ" sz="4000" dirty="0" smtClean="0">
                <a:solidFill>
                  <a:srgbClr val="002060"/>
                </a:solidFill>
              </a:rPr>
              <a:t>  </a:t>
            </a:r>
            <a:endParaRPr lang="fr-FR" sz="4000" dirty="0" smtClean="0">
              <a:solidFill>
                <a:srgbClr val="002060"/>
              </a:solidFill>
            </a:endParaRPr>
          </a:p>
        </p:txBody>
      </p:sp>
      <p:pic>
        <p:nvPicPr>
          <p:cNvPr id="4099" name="Picture 5" descr="C:\Users\User\Pictures\image JMD\LOGODOUANEDZ2.gif"/>
          <p:cNvPicPr>
            <a:picLocks noChangeAspect="1" noChangeArrowheads="1"/>
          </p:cNvPicPr>
          <p:nvPr/>
        </p:nvPicPr>
        <p:blipFill>
          <a:blip r:embed="rId2"/>
          <a:srcRect/>
          <a:stretch>
            <a:fillRect/>
          </a:stretch>
        </p:blipFill>
        <p:spPr bwMode="auto">
          <a:xfrm>
            <a:off x="8439150" y="188913"/>
            <a:ext cx="704850" cy="719137"/>
          </a:xfrm>
          <a:prstGeom prst="rect">
            <a:avLst/>
          </a:prstGeom>
          <a:noFill/>
          <a:ln w="9525">
            <a:noFill/>
            <a:miter lim="800000"/>
            <a:headEnd/>
            <a:tailEnd/>
          </a:ln>
        </p:spPr>
      </p:pic>
      <p:pic>
        <p:nvPicPr>
          <p:cNvPr id="4100" name="Picture 5"/>
          <p:cNvPicPr>
            <a:picLocks noChangeAspect="1" noChangeArrowheads="1"/>
          </p:cNvPicPr>
          <p:nvPr/>
        </p:nvPicPr>
        <p:blipFill>
          <a:blip r:embed="rId3"/>
          <a:srcRect/>
          <a:stretch>
            <a:fillRect/>
          </a:stretch>
        </p:blipFill>
        <p:spPr bwMode="auto">
          <a:xfrm>
            <a:off x="100013" y="5330825"/>
            <a:ext cx="1928812" cy="714375"/>
          </a:xfrm>
          <a:prstGeom prst="rect">
            <a:avLst/>
          </a:prstGeom>
          <a:noFill/>
          <a:ln w="9525">
            <a:noFill/>
            <a:miter lim="800000"/>
            <a:headEnd/>
            <a:tailEnd/>
          </a:ln>
        </p:spPr>
      </p:pic>
      <p:pic>
        <p:nvPicPr>
          <p:cNvPr id="4101" name="Picture 6"/>
          <p:cNvPicPr>
            <a:picLocks noChangeAspect="1" noChangeArrowheads="1"/>
          </p:cNvPicPr>
          <p:nvPr/>
        </p:nvPicPr>
        <p:blipFill>
          <a:blip r:embed="rId4"/>
          <a:srcRect/>
          <a:stretch>
            <a:fillRect/>
          </a:stretch>
        </p:blipFill>
        <p:spPr bwMode="auto">
          <a:xfrm>
            <a:off x="7235825" y="5405438"/>
            <a:ext cx="1712913" cy="733425"/>
          </a:xfrm>
          <a:prstGeom prst="rect">
            <a:avLst/>
          </a:prstGeom>
          <a:noFill/>
          <a:ln w="9525">
            <a:noFill/>
            <a:miter lim="800000"/>
            <a:headEnd/>
            <a:tailEnd/>
          </a:ln>
        </p:spPr>
      </p:pic>
      <p:pic>
        <p:nvPicPr>
          <p:cNvPr id="4102" name="Picture 4"/>
          <p:cNvPicPr>
            <a:picLocks noChangeAspect="1" noChangeArrowheads="1"/>
          </p:cNvPicPr>
          <p:nvPr/>
        </p:nvPicPr>
        <p:blipFill>
          <a:blip r:embed="rId5"/>
          <a:srcRect/>
          <a:stretch>
            <a:fillRect/>
          </a:stretch>
        </p:blipFill>
        <p:spPr bwMode="auto">
          <a:xfrm>
            <a:off x="3648075" y="5357813"/>
            <a:ext cx="1728788" cy="720725"/>
          </a:xfrm>
          <a:prstGeom prst="rect">
            <a:avLst/>
          </a:prstGeom>
          <a:noFill/>
          <a:ln w="9525">
            <a:noFill/>
            <a:miter lim="800000"/>
            <a:headEnd/>
            <a:tailEnd/>
          </a:ln>
        </p:spPr>
      </p:pic>
      <p:sp>
        <p:nvSpPr>
          <p:cNvPr id="3" name="Ellipse 2"/>
          <p:cNvSpPr/>
          <p:nvPr/>
        </p:nvSpPr>
        <p:spPr>
          <a:xfrm>
            <a:off x="2195513" y="0"/>
            <a:ext cx="4105275" cy="10525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4000" b="1" dirty="0">
                <a:solidFill>
                  <a:srgbClr val="FF0000"/>
                </a:solidFill>
              </a:rPr>
              <a:t>تمهيـــــد</a:t>
            </a:r>
            <a:endParaRPr lang="fr-FR" sz="4000" b="1" dirty="0">
              <a:solidFill>
                <a:srgbClr val="FF0000"/>
              </a:solidFill>
            </a:endParaRPr>
          </a:p>
        </p:txBody>
      </p:sp>
      <p:pic>
        <p:nvPicPr>
          <p:cNvPr id="4104" name="Picture 5" descr="C:\Users\User\Pictures\image JMD\LOGODOUANEDZ2.gif"/>
          <p:cNvPicPr>
            <a:picLocks noChangeAspect="1" noChangeArrowheads="1"/>
          </p:cNvPicPr>
          <p:nvPr/>
        </p:nvPicPr>
        <p:blipFill>
          <a:blip r:embed="rId2"/>
          <a:srcRect/>
          <a:stretch>
            <a:fillRect/>
          </a:stretch>
        </p:blipFill>
        <p:spPr bwMode="auto">
          <a:xfrm>
            <a:off x="23813" y="193675"/>
            <a:ext cx="704850" cy="719138"/>
          </a:xfrm>
          <a:prstGeom prst="rect">
            <a:avLst/>
          </a:prstGeom>
          <a:noFill/>
          <a:ln w="9525">
            <a:noFill/>
            <a:miter lim="800000"/>
            <a:headEnd/>
            <a:tailEnd/>
          </a:ln>
        </p:spPr>
      </p:pic>
      <p:pic>
        <p:nvPicPr>
          <p:cNvPr id="4105" name="Picture 5" descr="C:\Users\User\Pictures\image JMD\LOGODOUANEDZ2.gif"/>
          <p:cNvPicPr>
            <a:picLocks noChangeAspect="1" noChangeArrowheads="1"/>
          </p:cNvPicPr>
          <p:nvPr/>
        </p:nvPicPr>
        <p:blipFill>
          <a:blip r:embed="rId2"/>
          <a:srcRect/>
          <a:stretch>
            <a:fillRect/>
          </a:stretch>
        </p:blipFill>
        <p:spPr bwMode="auto">
          <a:xfrm>
            <a:off x="1419225" y="6078538"/>
            <a:ext cx="704850" cy="719137"/>
          </a:xfrm>
          <a:prstGeom prst="rect">
            <a:avLst/>
          </a:prstGeom>
          <a:noFill/>
          <a:ln w="9525">
            <a:noFill/>
            <a:miter lim="800000"/>
            <a:headEnd/>
            <a:tailEnd/>
          </a:ln>
        </p:spPr>
      </p:pic>
      <p:graphicFrame>
        <p:nvGraphicFramePr>
          <p:cNvPr id="10" name="Diagramme 9"/>
          <p:cNvGraphicFramePr/>
          <p:nvPr>
            <p:extLst>
              <p:ext uri="{D42A27DB-BD31-4B8C-83A1-F6EECF244321}">
                <p14:modId xmlns:p14="http://schemas.microsoft.com/office/powerpoint/2010/main" val="3651866643"/>
              </p:ext>
            </p:extLst>
          </p:nvPr>
        </p:nvGraphicFramePr>
        <p:xfrm>
          <a:off x="3491880" y="3429000"/>
          <a:ext cx="3857652" cy="17145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algn="ctr" rtl="1">
              <a:buFontTx/>
              <a:buNone/>
              <a:defRPr/>
            </a:pPr>
            <a:r>
              <a:rPr lang="ar-DZ" sz="3600" cap="all" dirty="0" smtClean="0">
                <a:ln w="0"/>
                <a:solidFill>
                  <a:srgbClr val="FF0000"/>
                </a:solidFill>
                <a:effectLst>
                  <a:reflection blurRad="12700" stA="50000" endPos="50000" dist="5000" dir="5400000" sy="-100000" rotWithShape="0"/>
                </a:effectLst>
              </a:rPr>
              <a:t>إتلاف المخدرات ،</a:t>
            </a:r>
            <a:r>
              <a:rPr lang="ar-DZ" sz="3600" cap="all" dirty="0" err="1" smtClean="0">
                <a:ln w="0"/>
                <a:solidFill>
                  <a:srgbClr val="FF0000"/>
                </a:solidFill>
                <a:effectLst>
                  <a:reflection blurRad="12700" stA="50000" endPos="50000" dist="5000" dir="5400000" sy="-100000" rotWithShape="0"/>
                </a:effectLst>
              </a:rPr>
              <a:t>المهلوسات</a:t>
            </a:r>
            <a:r>
              <a:rPr lang="ar-DZ" sz="3600" cap="all" dirty="0" smtClean="0">
                <a:ln w="0"/>
                <a:solidFill>
                  <a:srgbClr val="FF0000"/>
                </a:solidFill>
                <a:effectLst>
                  <a:reflection blurRad="12700" stA="50000" endPos="50000" dist="5000" dir="5400000" sy="-100000" rotWithShape="0"/>
                </a:effectLst>
              </a:rPr>
              <a:t> والمؤثرات العقلية </a:t>
            </a:r>
            <a:endParaRPr lang="ar-DZ" sz="3600" b="0" dirty="0" smtClean="0">
              <a:solidFill>
                <a:schemeClr val="tx1"/>
              </a:solidFill>
              <a:latin typeface="Times New Roman" pitchFamily="18" charset="0"/>
              <a:cs typeface="Times New Roman" pitchFamily="18" charset="0"/>
            </a:endParaRPr>
          </a:p>
          <a:p>
            <a:pPr algn="just" rtl="1">
              <a:buNone/>
              <a:defRPr/>
            </a:pPr>
            <a:r>
              <a:rPr lang="ar-DZ" sz="2800" b="0" dirty="0" smtClean="0">
                <a:solidFill>
                  <a:schemeClr val="tx1"/>
                </a:solidFill>
                <a:latin typeface="Times New Roman" pitchFamily="18" charset="0"/>
                <a:cs typeface="Times New Roman" pitchFamily="18" charset="0"/>
              </a:rPr>
              <a:t>     -لا يمكن إتلاف المخدرات والمؤثرات العقلية في الهواء الطلق .</a:t>
            </a:r>
          </a:p>
          <a:p>
            <a:pPr algn="just" rtl="1">
              <a:buNone/>
              <a:defRPr/>
            </a:pPr>
            <a:r>
              <a:rPr lang="ar-DZ" sz="2800" b="0" dirty="0" smtClean="0">
                <a:solidFill>
                  <a:schemeClr val="tx1"/>
                </a:solidFill>
                <a:latin typeface="Times New Roman" pitchFamily="18" charset="0"/>
                <a:cs typeface="Times New Roman" pitchFamily="18" charset="0"/>
              </a:rPr>
              <a:t>     -يجب على أعضاء </a:t>
            </a:r>
            <a:r>
              <a:rPr lang="ar-DZ" sz="2800" b="0" smtClean="0">
                <a:solidFill>
                  <a:schemeClr val="tx1"/>
                </a:solidFill>
                <a:latin typeface="Times New Roman" pitchFamily="18" charset="0"/>
                <a:cs typeface="Times New Roman" pitchFamily="18" charset="0"/>
              </a:rPr>
              <a:t>اللجنة التأكد </a:t>
            </a:r>
            <a:r>
              <a:rPr lang="ar-DZ" sz="2800" b="0" dirty="0" smtClean="0">
                <a:solidFill>
                  <a:schemeClr val="tx1"/>
                </a:solidFill>
                <a:latin typeface="Times New Roman" pitchFamily="18" charset="0"/>
                <a:cs typeface="Times New Roman" pitchFamily="18" charset="0"/>
              </a:rPr>
              <a:t>من الإتلاف التام للمخدرات .</a:t>
            </a:r>
          </a:p>
          <a:p>
            <a:pPr algn="just" rtl="1">
              <a:buNone/>
              <a:defRPr/>
            </a:pPr>
            <a:r>
              <a:rPr lang="ar-DZ" sz="2800" b="0" dirty="0" smtClean="0">
                <a:solidFill>
                  <a:schemeClr val="tx1"/>
                </a:solidFill>
                <a:latin typeface="Times New Roman" pitchFamily="18" charset="0"/>
                <a:cs typeface="Times New Roman" pitchFamily="18" charset="0"/>
              </a:rPr>
              <a:t>    - يحرر محضر إتلاف بعد عملية الإتلاف .</a:t>
            </a:r>
          </a:p>
          <a:p>
            <a:pPr algn="just" rtl="1">
              <a:buNone/>
              <a:defRPr/>
            </a:pPr>
            <a:r>
              <a:rPr lang="ar-DZ" sz="2800" b="0" dirty="0" smtClean="0">
                <a:solidFill>
                  <a:schemeClr val="tx1"/>
                </a:solidFill>
                <a:latin typeface="Times New Roman" pitchFamily="18" charset="0"/>
                <a:cs typeface="Times New Roman" pitchFamily="18" charset="0"/>
              </a:rPr>
              <a:t>    - تضع الجهة القضائية المختصة تحت تصرف اللجنة كافة الوسائل التي تمكنها من أداء مهامها . </a:t>
            </a: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algn="just" rtl="1">
              <a:buFontTx/>
              <a:buChar char="-"/>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b="0" dirty="0" smtClean="0">
              <a:solidFill>
                <a:schemeClr val="tx1"/>
              </a:solidFill>
              <a:latin typeface="Times New Roman" pitchFamily="18" charset="0"/>
              <a:cs typeface="Times New Roman" pitchFamily="18" charset="0"/>
            </a:endParaRPr>
          </a:p>
          <a:p>
            <a:pPr marL="0" indent="0" algn="just" rtl="1">
              <a:buFontTx/>
              <a:buNone/>
              <a:defRPr/>
            </a:pPr>
            <a:endParaRPr lang="ar-DZ" sz="2800" dirty="0" smtClean="0">
              <a:solidFill>
                <a:schemeClr val="tx1"/>
              </a:solidFill>
              <a:latin typeface="Times New Roman" pitchFamily="18" charset="0"/>
              <a:cs typeface="Times New Roman" pitchFamily="18" charset="0"/>
            </a:endParaRPr>
          </a:p>
        </p:txBody>
      </p:sp>
      <p:pic>
        <p:nvPicPr>
          <p:cNvPr id="37891" name="Picture 5" descr="C:\Users\User\Pictures\image JMD\LOGODOUANEDZ2.gif"/>
          <p:cNvPicPr>
            <a:picLocks noChangeAspect="1" noChangeArrowheads="1"/>
          </p:cNvPicPr>
          <p:nvPr/>
        </p:nvPicPr>
        <p:blipFill>
          <a:blip r:embed="rId3"/>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 الإتلاف</a:t>
            </a:r>
          </a:p>
        </p:txBody>
      </p:sp>
      <p:pic>
        <p:nvPicPr>
          <p:cNvPr id="37895" name="Picture 5" descr="C:\Users\User\Pictures\image JMD\LOGODOUANEDZ2.gif"/>
          <p:cNvPicPr>
            <a:picLocks noChangeAspect="1" noChangeArrowheads="1"/>
          </p:cNvPicPr>
          <p:nvPr/>
        </p:nvPicPr>
        <p:blipFill>
          <a:blip r:embed="rId3"/>
          <a:srcRect/>
          <a:stretch>
            <a:fillRect/>
          </a:stretch>
        </p:blipFill>
        <p:spPr bwMode="auto">
          <a:xfrm>
            <a:off x="8215313" y="214313"/>
            <a:ext cx="704850" cy="719137"/>
          </a:xfrm>
          <a:prstGeom prst="rect">
            <a:avLst/>
          </a:prstGeom>
          <a:noFill/>
          <a:ln w="9525">
            <a:noFill/>
            <a:miter lim="800000"/>
            <a:headEnd/>
            <a:tailEnd/>
          </a:ln>
        </p:spPr>
      </p:pic>
      <p:pic>
        <p:nvPicPr>
          <p:cNvPr id="37896" name="Picture 5" descr="C:\Users\User\Pictures\image JMD\LOGODOUANEDZ2.gif"/>
          <p:cNvPicPr>
            <a:picLocks noChangeAspect="1" noChangeArrowheads="1"/>
          </p:cNvPicPr>
          <p:nvPr/>
        </p:nvPicPr>
        <p:blipFill>
          <a:blip r:embed="rId3"/>
          <a:srcRect/>
          <a:stretch>
            <a:fillRect/>
          </a:stretch>
        </p:blipFill>
        <p:spPr bwMode="auto">
          <a:xfrm>
            <a:off x="214313" y="214313"/>
            <a:ext cx="704850" cy="719137"/>
          </a:xfrm>
          <a:prstGeom prst="rect">
            <a:avLst/>
          </a:prstGeom>
          <a:noFill/>
          <a:ln w="9525">
            <a:noFill/>
            <a:miter lim="800000"/>
            <a:headEnd/>
            <a:tailEnd/>
          </a:ln>
        </p:spPr>
      </p:pic>
    </p:spTree>
    <p:extLst>
      <p:ext uri="{BB962C8B-B14F-4D97-AF65-F5344CB8AC3E}">
        <p14:creationId xmlns:p14="http://schemas.microsoft.com/office/powerpoint/2010/main" val="342362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57188" y="1500188"/>
            <a:ext cx="8429625" cy="2032000"/>
          </a:xfrm>
          <a:prstGeom prst="rect">
            <a:avLst/>
          </a:prstGeom>
          <a:noFill/>
          <a:ln w="9525">
            <a:noFill/>
            <a:miter lim="800000"/>
            <a:headEnd/>
            <a:tailEnd/>
          </a:ln>
        </p:spPr>
        <p:txBody>
          <a:bodyPr>
            <a:spAutoFit/>
          </a:bodyPr>
          <a:lstStyle/>
          <a:p>
            <a:pPr algn="just"/>
            <a:endParaRPr lang="fr-FR" b="1">
              <a:solidFill>
                <a:srgbClr val="002060"/>
              </a:solidFill>
            </a:endParaRPr>
          </a:p>
          <a:p>
            <a:pPr algn="just"/>
            <a:endParaRPr lang="fr-FR" b="1">
              <a:solidFill>
                <a:srgbClr val="002060"/>
              </a:solidFill>
            </a:endParaRPr>
          </a:p>
          <a:p>
            <a:pPr algn="just"/>
            <a:endParaRPr lang="fr-FR" b="1">
              <a:solidFill>
                <a:srgbClr val="002060"/>
              </a:solidFill>
            </a:endParaRPr>
          </a:p>
          <a:p>
            <a:pPr algn="just"/>
            <a:endParaRPr lang="fr-FR" b="1">
              <a:solidFill>
                <a:srgbClr val="002060"/>
              </a:solidFill>
            </a:endParaRPr>
          </a:p>
          <a:p>
            <a:pPr algn="just"/>
            <a:endParaRPr lang="fr-FR" b="1">
              <a:solidFill>
                <a:srgbClr val="002060"/>
              </a:solidFill>
            </a:endParaRPr>
          </a:p>
          <a:p>
            <a:pPr algn="just"/>
            <a:endParaRPr lang="fr-FR" b="1">
              <a:solidFill>
                <a:srgbClr val="002060"/>
              </a:solidFill>
            </a:endParaRPr>
          </a:p>
          <a:p>
            <a:pPr algn="just"/>
            <a:r>
              <a:rPr lang="fr-FR" b="1">
                <a:solidFill>
                  <a:srgbClr val="002060"/>
                </a:solidFill>
              </a:rPr>
              <a:t> </a:t>
            </a:r>
          </a:p>
        </p:txBody>
      </p:sp>
      <p:sp>
        <p:nvSpPr>
          <p:cNvPr id="48131" name="Rectangle 4"/>
          <p:cNvSpPr>
            <a:spLocks noChangeArrowheads="1"/>
          </p:cNvSpPr>
          <p:nvPr/>
        </p:nvSpPr>
        <p:spPr bwMode="auto">
          <a:xfrm>
            <a:off x="642938" y="2071688"/>
            <a:ext cx="7113587" cy="3416300"/>
          </a:xfrm>
          <a:prstGeom prst="rect">
            <a:avLst/>
          </a:prstGeom>
          <a:noFill/>
          <a:ln w="9525">
            <a:noFill/>
            <a:miter lim="800000"/>
            <a:headEnd/>
            <a:tailEnd/>
          </a:ln>
        </p:spPr>
        <p:txBody>
          <a:bodyPr>
            <a:spAutoFit/>
          </a:bodyPr>
          <a:lstStyle/>
          <a:p>
            <a:pPr algn="ctr"/>
            <a:endParaRPr lang="ar-DZ" sz="5400" b="1">
              <a:solidFill>
                <a:srgbClr val="FFFF00"/>
              </a:solidFill>
              <a:latin typeface="Georgia" pitchFamily="18" charset="0"/>
            </a:endParaRPr>
          </a:p>
          <a:p>
            <a:pPr algn="ctr"/>
            <a:r>
              <a:rPr lang="ar-DZ" sz="5400" b="1">
                <a:solidFill>
                  <a:srgbClr val="FFFF00"/>
                </a:solidFill>
                <a:latin typeface="Georgia" pitchFamily="18" charset="0"/>
              </a:rPr>
              <a:t>شكرا لحسن الإصغاء </a:t>
            </a:r>
          </a:p>
          <a:p>
            <a:pPr algn="ctr"/>
            <a:r>
              <a:rPr lang="ar-DZ" sz="5400" b="1">
                <a:solidFill>
                  <a:srgbClr val="FFFF00"/>
                </a:solidFill>
                <a:latin typeface="Georgia" pitchFamily="18" charset="0"/>
              </a:rPr>
              <a:t>و المتابعة</a:t>
            </a:r>
          </a:p>
          <a:p>
            <a:pPr algn="ctr"/>
            <a:endParaRPr lang="fr-FR" sz="5400" b="1">
              <a:solidFill>
                <a:srgbClr val="FFFF00"/>
              </a:solidFill>
              <a:latin typeface="Georgia" pitchFamily="18" charset="0"/>
            </a:endParaRPr>
          </a:p>
        </p:txBody>
      </p:sp>
      <p:sp>
        <p:nvSpPr>
          <p:cNvPr id="48132" name="Espace réservé du numéro de diapositive 6"/>
          <p:cNvSpPr>
            <a:spLocks noGrp="1"/>
          </p:cNvSpPr>
          <p:nvPr>
            <p:ph type="sldNum" sz="quarter" idx="10"/>
          </p:nvPr>
        </p:nvSpPr>
        <p:spPr>
          <a:noFill/>
        </p:spPr>
        <p:txBody>
          <a:bodyPr/>
          <a:lstStyle/>
          <a:p>
            <a:fld id="{7E079BD5-08A9-4811-B1F4-78FA1A46EE10}" type="slidenum">
              <a:rPr lang="fr-FR" smtClean="0"/>
              <a:pPr/>
              <a:t>31</a:t>
            </a:fld>
            <a:endParaRPr lang="fr-FR" smtClean="0"/>
          </a:p>
        </p:txBody>
      </p:sp>
      <p:pic>
        <p:nvPicPr>
          <p:cNvPr id="48133" name="Picture 5" descr="C:\Users\User\Pictures\image JMD\LOGODOUANEDZ2.gif"/>
          <p:cNvPicPr>
            <a:picLocks noChangeAspect="1" noChangeArrowheads="1"/>
          </p:cNvPicPr>
          <p:nvPr/>
        </p:nvPicPr>
        <p:blipFill>
          <a:blip r:embed="rId2"/>
          <a:srcRect/>
          <a:stretch>
            <a:fillRect/>
          </a:stretch>
        </p:blipFill>
        <p:spPr bwMode="auto">
          <a:xfrm>
            <a:off x="0" y="1500188"/>
            <a:ext cx="1857375" cy="1357312"/>
          </a:xfrm>
          <a:prstGeom prst="rect">
            <a:avLst/>
          </a:prstGeom>
          <a:noFill/>
          <a:ln w="9525">
            <a:noFill/>
            <a:miter lim="800000"/>
            <a:headEnd/>
            <a:tailEnd/>
          </a:ln>
        </p:spPr>
      </p:pic>
      <p:pic>
        <p:nvPicPr>
          <p:cNvPr id="48134" name="Picture 5" descr="C:\Users\User\Pictures\image JMD\LOGODOUANEDZ2.gif"/>
          <p:cNvPicPr>
            <a:picLocks noChangeAspect="1" noChangeArrowheads="1"/>
          </p:cNvPicPr>
          <p:nvPr/>
        </p:nvPicPr>
        <p:blipFill>
          <a:blip r:embed="rId2"/>
          <a:srcRect/>
          <a:stretch>
            <a:fillRect/>
          </a:stretch>
        </p:blipFill>
        <p:spPr bwMode="auto">
          <a:xfrm>
            <a:off x="7572375" y="1428750"/>
            <a:ext cx="1571625" cy="1214438"/>
          </a:xfrm>
          <a:prstGeom prst="rect">
            <a:avLst/>
          </a:prstGeom>
          <a:noFill/>
          <a:ln w="9525">
            <a:noFill/>
            <a:miter lim="800000"/>
            <a:headEnd/>
            <a:tailEnd/>
          </a:ln>
        </p:spPr>
      </p:pic>
      <p:sp>
        <p:nvSpPr>
          <p:cNvPr id="48135" name="AutoShape 8" descr="Résultat de recherche d'images pour &quot;‫هل من أسئلة‬‎&quo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p:txBody>
          <a:bodyPr/>
          <a:lstStyle/>
          <a:p>
            <a:pPr algn="ctr">
              <a:buFontTx/>
              <a:buNone/>
              <a:defRPr/>
            </a:pPr>
            <a:endParaRPr lang="ar-DZ" sz="1000" dirty="0" smtClean="0">
              <a:solidFill>
                <a:srgbClr val="FFFF00"/>
              </a:solidFill>
            </a:endParaRPr>
          </a:p>
          <a:p>
            <a:pPr algn="ctr" rtl="1">
              <a:buFontTx/>
              <a:buNone/>
              <a:defRPr/>
            </a:pPr>
            <a:r>
              <a:rPr lang="ar-DZ" sz="7200" u="sng" cap="all" dirty="0" smtClean="0">
                <a:ln w="0"/>
                <a:solidFill>
                  <a:srgbClr val="FFFF00"/>
                </a:solidFill>
                <a:effectLst>
                  <a:reflection blurRad="12700" stA="50000" endPos="50000" dist="5000" dir="5400000" sy="-100000" rotWithShape="0"/>
                </a:effectLst>
              </a:rPr>
              <a:t>المحور الأول:</a:t>
            </a:r>
          </a:p>
          <a:p>
            <a:pPr algn="ctr" rtl="1">
              <a:buFontTx/>
              <a:buNone/>
              <a:defRPr/>
            </a:pPr>
            <a:r>
              <a:rPr lang="ar-DZ" sz="7200" cap="all" dirty="0" smtClean="0">
                <a:ln w="0"/>
                <a:solidFill>
                  <a:srgbClr val="FFFF00"/>
                </a:solidFill>
                <a:effectLst>
                  <a:reflection blurRad="12700" stA="50000" endPos="50000" dist="5000" dir="5400000" sy="-100000" rotWithShape="0"/>
                </a:effectLst>
              </a:rPr>
              <a:t>البيع بالمزاد العلني العمومي أو المحصور</a:t>
            </a:r>
            <a:endParaRPr lang="fr-FR" sz="7200" cap="all" dirty="0" smtClean="0">
              <a:ln w="0"/>
              <a:solidFill>
                <a:srgbClr val="FFFF00"/>
              </a:solidFill>
              <a:effectLst>
                <a:reflection blurRad="12700" stA="50000" endPos="50000" dist="5000" dir="5400000" sy="-100000" rotWithShape="0"/>
              </a:effectLst>
            </a:endParaRPr>
          </a:p>
          <a:p>
            <a:pPr algn="ctr">
              <a:buFontTx/>
              <a:buNone/>
              <a:defRPr/>
            </a:pPr>
            <a:endParaRPr lang="fr-FR" sz="7200" dirty="0" smtClean="0">
              <a:solidFill>
                <a:srgbClr val="FFFF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0" algn="just" rtl="1">
              <a:buFontTx/>
              <a:buNone/>
              <a:defRPr/>
            </a:pPr>
            <a:r>
              <a:rPr lang="ar-DZ" b="0" dirty="0" smtClean="0">
                <a:solidFill>
                  <a:schemeClr val="tx1"/>
                </a:solidFill>
                <a:latin typeface="Times New Roman" pitchFamily="18" charset="0"/>
                <a:cs typeface="Times New Roman" pitchFamily="18" charset="0"/>
              </a:rPr>
              <a:t>نصت المادة 210 أن البضائع التي لم ترفع في الآجال المحددة في المادة 109، يتم بيعها عن طريق المزاد العلني .</a:t>
            </a:r>
          </a:p>
          <a:p>
            <a:pPr marL="0" indent="0" algn="just" rtl="1">
              <a:buFontTx/>
              <a:buNone/>
              <a:defRPr/>
            </a:pPr>
            <a:r>
              <a:rPr lang="ar-DZ" b="0" dirty="0" smtClean="0">
                <a:solidFill>
                  <a:schemeClr val="tx1"/>
                </a:solidFill>
                <a:latin typeface="Times New Roman" pitchFamily="18" charset="0"/>
                <a:cs typeface="Times New Roman" pitchFamily="18" charset="0"/>
              </a:rPr>
              <a:t>و نصت المادة 300 أنه يجوز لإدارة الجمارك أن تقوم بناءا على ترخيص من رئيس المحكمة قبل صدور حكم نهائي ببيع:</a:t>
            </a:r>
          </a:p>
          <a:p>
            <a:pPr marL="0" indent="0" algn="just" rtl="1">
              <a:buFontTx/>
              <a:buNone/>
              <a:defRPr/>
            </a:pPr>
            <a:r>
              <a:rPr lang="ar-DZ" b="0" dirty="0" smtClean="0">
                <a:solidFill>
                  <a:schemeClr val="tx1"/>
                </a:solidFill>
                <a:latin typeface="Times New Roman" pitchFamily="18" charset="0"/>
                <a:cs typeface="Times New Roman" pitchFamily="18" charset="0"/>
              </a:rPr>
              <a:t>-وسائل النقل </a:t>
            </a:r>
          </a:p>
          <a:p>
            <a:pPr marL="0" indent="0" algn="just" rtl="1">
              <a:buFontTx/>
              <a:buNone/>
              <a:defRPr/>
            </a:pPr>
            <a:r>
              <a:rPr lang="ar-DZ" b="0" dirty="0" smtClean="0">
                <a:solidFill>
                  <a:schemeClr val="tx1"/>
                </a:solidFill>
                <a:latin typeface="Times New Roman" pitchFamily="18" charset="0"/>
                <a:cs typeface="Times New Roman" pitchFamily="18" charset="0"/>
              </a:rPr>
              <a:t>-البضائع المحجوزة : </a:t>
            </a:r>
          </a:p>
          <a:p>
            <a:pPr marL="0" indent="0" algn="just" rtl="1">
              <a:buFont typeface="Wingdings" pitchFamily="2" charset="2"/>
              <a:buChar char="Ø"/>
              <a:defRPr/>
            </a:pPr>
            <a:r>
              <a:rPr lang="ar-DZ" b="0" dirty="0" smtClean="0">
                <a:solidFill>
                  <a:schemeClr val="tx1"/>
                </a:solidFill>
                <a:latin typeface="Times New Roman" pitchFamily="18" charset="0"/>
                <a:cs typeface="Times New Roman" pitchFamily="18" charset="0"/>
              </a:rPr>
              <a:t>القابلة للتلف</a:t>
            </a:r>
          </a:p>
          <a:p>
            <a:pPr marL="0" indent="0" algn="just" rtl="1">
              <a:buFont typeface="Wingdings" pitchFamily="2" charset="2"/>
              <a:buChar char="Ø"/>
              <a:defRPr/>
            </a:pPr>
            <a:r>
              <a:rPr lang="ar-DZ" b="0" dirty="0" smtClean="0">
                <a:solidFill>
                  <a:schemeClr val="tx1"/>
                </a:solidFill>
                <a:latin typeface="Times New Roman" pitchFamily="18" charset="0"/>
                <a:cs typeface="Times New Roman" pitchFamily="18" charset="0"/>
              </a:rPr>
              <a:t>التي هي عرضة لتقلب الاسعار </a:t>
            </a:r>
          </a:p>
          <a:p>
            <a:pPr marL="0" indent="0" algn="just" rtl="1">
              <a:buFont typeface="Wingdings" pitchFamily="2" charset="2"/>
              <a:buChar char="Ø"/>
              <a:defRPr/>
            </a:pPr>
            <a:r>
              <a:rPr lang="ar-DZ" b="0" dirty="0" smtClean="0">
                <a:solidFill>
                  <a:schemeClr val="tx1"/>
                </a:solidFill>
                <a:latin typeface="Times New Roman" pitchFamily="18" charset="0"/>
                <a:cs typeface="Times New Roman" pitchFamily="18" charset="0"/>
              </a:rPr>
              <a:t>التي يشكل بقاؤها في اماكن تخزينها خطرا على الامن و الصحة العموميين </a:t>
            </a:r>
          </a:p>
          <a:p>
            <a:pPr marL="0" indent="0" algn="just" rtl="1">
              <a:buNone/>
              <a:defRPr/>
            </a:pPr>
            <a:r>
              <a:rPr lang="ar-DZ" b="0" dirty="0" smtClean="0">
                <a:solidFill>
                  <a:schemeClr val="tx1"/>
                </a:solidFill>
                <a:latin typeface="Times New Roman" pitchFamily="18" charset="0"/>
                <a:cs typeface="Times New Roman" pitchFamily="18" charset="0"/>
              </a:rPr>
              <a:t>-الحيوانات الحية المحجوزة </a:t>
            </a:r>
          </a:p>
          <a:p>
            <a:pPr marL="0" indent="0" algn="just" rtl="1">
              <a:buNone/>
              <a:defRPr/>
            </a:pPr>
            <a:r>
              <a:rPr lang="ar-DZ" b="0" dirty="0" smtClean="0">
                <a:solidFill>
                  <a:schemeClr val="tx1"/>
                </a:solidFill>
                <a:latin typeface="Times New Roman" pitchFamily="18" charset="0"/>
                <a:cs typeface="Times New Roman" pitchFamily="18" charset="0"/>
              </a:rPr>
              <a:t>- وسائل النقل الموقوفة كضمان في حدود الغرامات المستحقة قانونا التي رفض المخالفون عرض رفع اليد عليها  مقابل كفالة قابلة للدفع </a:t>
            </a:r>
            <a:r>
              <a:rPr lang="ar-DZ" b="0" dirty="0" err="1" smtClean="0">
                <a:solidFill>
                  <a:schemeClr val="tx1"/>
                </a:solidFill>
                <a:latin typeface="Times New Roman" pitchFamily="18" charset="0"/>
                <a:cs typeface="Times New Roman" pitchFamily="18" charset="0"/>
              </a:rPr>
              <a:t>او</a:t>
            </a:r>
            <a:r>
              <a:rPr lang="ar-DZ" b="0" dirty="0" smtClean="0">
                <a:solidFill>
                  <a:schemeClr val="tx1"/>
                </a:solidFill>
                <a:latin typeface="Times New Roman" pitchFamily="18" charset="0"/>
                <a:cs typeface="Times New Roman" pitchFamily="18" charset="0"/>
              </a:rPr>
              <a:t> إيداع قيمتها .</a:t>
            </a:r>
            <a:endParaRPr lang="fr-FR" b="0" dirty="0" smtClean="0">
              <a:solidFill>
                <a:schemeClr val="tx1"/>
              </a:solidFill>
              <a:latin typeface="Times New Roman" pitchFamily="18" charset="0"/>
              <a:cs typeface="Times New Roman" pitchFamily="18" charset="0"/>
            </a:endParaRPr>
          </a:p>
        </p:txBody>
      </p:sp>
      <p:pic>
        <p:nvPicPr>
          <p:cNvPr id="7171"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البيع بالمزاد العلني</a:t>
            </a:r>
            <a:endParaRPr lang="fr-FR" sz="3200" b="1" dirty="0">
              <a:solidFill>
                <a:srgbClr val="FFFF00"/>
              </a:solidFill>
            </a:endParaRPr>
          </a:p>
        </p:txBody>
      </p:sp>
      <p:pic>
        <p:nvPicPr>
          <p:cNvPr id="7175"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7176"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29051" y="1196752"/>
            <a:ext cx="9144000" cy="5108575"/>
          </a:xfrm>
          <a:solidFill>
            <a:schemeClr val="accent3"/>
          </a:solidFill>
        </p:spPr>
        <p:txBody>
          <a:bodyPr/>
          <a:lstStyle/>
          <a:p>
            <a:pPr marL="0" indent="0" algn="just" rtl="1">
              <a:buFontTx/>
              <a:buNone/>
              <a:defRPr/>
            </a:pPr>
            <a:endParaRPr lang="ar-DZ" b="0" dirty="0">
              <a:solidFill>
                <a:schemeClr val="tx1"/>
              </a:solidFill>
              <a:latin typeface="Times New Roman" pitchFamily="18" charset="0"/>
              <a:cs typeface="Times New Roman" pitchFamily="18" charset="0"/>
            </a:endParaRPr>
          </a:p>
          <a:p>
            <a:pPr marL="0" indent="0" algn="just" rtl="1">
              <a:buFontTx/>
              <a:buNone/>
              <a:defRPr/>
            </a:pPr>
            <a:r>
              <a:rPr lang="ar-DZ" b="0" dirty="0" smtClean="0">
                <a:solidFill>
                  <a:schemeClr val="tx1"/>
                </a:solidFill>
                <a:latin typeface="Times New Roman" pitchFamily="18" charset="0"/>
                <a:cs typeface="Times New Roman" pitchFamily="18" charset="0"/>
              </a:rPr>
              <a:t>نصت المادة </a:t>
            </a:r>
            <a:r>
              <a:rPr lang="ar-DZ" dirty="0" smtClean="0">
                <a:solidFill>
                  <a:schemeClr val="tx1"/>
                </a:solidFill>
                <a:latin typeface="Times New Roman" pitchFamily="18" charset="0"/>
                <a:cs typeface="Times New Roman" pitchFamily="18" charset="0"/>
              </a:rPr>
              <a:t>301</a:t>
            </a:r>
            <a:r>
              <a:rPr lang="ar-DZ" b="0" dirty="0" smtClean="0">
                <a:solidFill>
                  <a:schemeClr val="tx1"/>
                </a:solidFill>
                <a:latin typeface="Times New Roman" pitchFamily="18" charset="0"/>
                <a:cs typeface="Times New Roman" pitchFamily="18" charset="0"/>
              </a:rPr>
              <a:t> من قانون الجمارك أنه تقوم إدارة الجمارك حسب الشروط التي تحدد بقرار من الوزير المكلف بالمالية ببيع البضائع المصادرة او التي قبلت التخلي عنها و تللك المرخص ببيعها في اطار أحكام المادة 288 و المادة 300 من قانون الجمارك.</a:t>
            </a:r>
          </a:p>
          <a:p>
            <a:pPr marL="0" indent="0" algn="just" rtl="1">
              <a:buFontTx/>
              <a:buNone/>
              <a:defRPr/>
            </a:pPr>
            <a:endParaRPr lang="ar-DZ" b="0" dirty="0" smtClean="0">
              <a:solidFill>
                <a:schemeClr val="tx1"/>
              </a:solidFill>
              <a:latin typeface="Times New Roman" pitchFamily="18" charset="0"/>
              <a:cs typeface="Times New Roman" pitchFamily="18" charset="0"/>
            </a:endParaRPr>
          </a:p>
          <a:p>
            <a:pPr marL="0" indent="0" algn="just" rtl="1">
              <a:buFontTx/>
              <a:buNone/>
              <a:defRPr/>
            </a:pPr>
            <a:r>
              <a:rPr lang="ar-DZ" b="0" dirty="0" smtClean="0">
                <a:solidFill>
                  <a:schemeClr val="tx1"/>
                </a:solidFill>
                <a:latin typeface="Times New Roman" pitchFamily="18" charset="0"/>
                <a:cs typeface="Times New Roman" pitchFamily="18" charset="0"/>
              </a:rPr>
              <a:t>كما أن </a:t>
            </a:r>
            <a:r>
              <a:rPr lang="ar-DZ" b="0" dirty="0">
                <a:solidFill>
                  <a:schemeClr val="tx1"/>
                </a:solidFill>
                <a:latin typeface="Times New Roman" pitchFamily="18" charset="0"/>
                <a:cs typeface="Times New Roman" pitchFamily="18" charset="0"/>
              </a:rPr>
              <a:t>قانون الجمارك ضمن المادة 336 مكرر منه نص على انه يمكن ان تسمح </a:t>
            </a:r>
            <a:r>
              <a:rPr lang="ar-DZ" b="0" dirty="0" smtClean="0">
                <a:solidFill>
                  <a:schemeClr val="tx1"/>
                </a:solidFill>
                <a:latin typeface="Times New Roman" pitchFamily="18" charset="0"/>
                <a:cs typeface="Times New Roman" pitchFamily="18" charset="0"/>
              </a:rPr>
              <a:t>للأشخاص </a:t>
            </a:r>
            <a:r>
              <a:rPr lang="ar-DZ" b="0" dirty="0">
                <a:solidFill>
                  <a:schemeClr val="tx1"/>
                </a:solidFill>
                <a:latin typeface="Times New Roman" pitchFamily="18" charset="0"/>
                <a:cs typeface="Times New Roman" pitchFamily="18" charset="0"/>
              </a:rPr>
              <a:t>المتابعين بسبب ارتكابهم جريمة جمركية الذين قدموا طلبا في اطار المصالحة الجمركية باسترجاع البضائع وفقا للشروط القانونية و التنظيمية مقابل دفع قيمتها في السوق الداخلية لتحل محل المصادرة</a:t>
            </a:r>
            <a:endParaRPr lang="ar-DZ" b="0" dirty="0" smtClean="0">
              <a:solidFill>
                <a:schemeClr val="tx1"/>
              </a:solidFill>
              <a:latin typeface="Times New Roman" pitchFamily="18" charset="0"/>
              <a:cs typeface="Times New Roman" pitchFamily="18" charset="0"/>
            </a:endParaRPr>
          </a:p>
        </p:txBody>
      </p:sp>
      <p:pic>
        <p:nvPicPr>
          <p:cNvPr id="8195"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البيع بالمزاد العلني</a:t>
            </a:r>
            <a:endParaRPr lang="fr-FR" sz="3200" b="1" dirty="0">
              <a:solidFill>
                <a:srgbClr val="FFFF00"/>
              </a:solidFill>
            </a:endParaRPr>
          </a:p>
        </p:txBody>
      </p:sp>
      <p:pic>
        <p:nvPicPr>
          <p:cNvPr id="8199"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8200"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0" algn="just" rtl="1">
              <a:buFontTx/>
              <a:buNone/>
              <a:defRPr/>
            </a:pPr>
            <a:endParaRPr lang="fr-FR" b="0" dirty="0" smtClean="0">
              <a:solidFill>
                <a:schemeClr val="tx1"/>
              </a:solidFill>
              <a:latin typeface="Times New Roman" pitchFamily="18" charset="0"/>
              <a:cs typeface="Times New Roman" pitchFamily="18" charset="0"/>
            </a:endParaRPr>
          </a:p>
          <a:p>
            <a:pPr marL="0" indent="0" algn="just" rtl="1">
              <a:buFontTx/>
              <a:buNone/>
              <a:defRPr/>
            </a:pPr>
            <a:r>
              <a:rPr lang="ar-DZ" b="0" dirty="0" smtClean="0">
                <a:solidFill>
                  <a:schemeClr val="tx1"/>
                </a:solidFill>
                <a:latin typeface="Times New Roman" pitchFamily="18" charset="0"/>
                <a:cs typeface="Times New Roman" pitchFamily="18" charset="0"/>
              </a:rPr>
              <a:t>     ولقد نص التنظيم أن هذا البيع يكون عن طريق المزايدة ، طبقًا </a:t>
            </a:r>
            <a:r>
              <a:rPr lang="ar-DZ" dirty="0" smtClean="0">
                <a:solidFill>
                  <a:schemeClr val="tx1"/>
                </a:solidFill>
                <a:latin typeface="Times New Roman" pitchFamily="18" charset="0"/>
                <a:cs typeface="Times New Roman" pitchFamily="18" charset="0"/>
              </a:rPr>
              <a:t>للمرسوم التنفيذي196/99 المؤرخ في 1999/08/16 </a:t>
            </a:r>
            <a:r>
              <a:rPr lang="ar-DZ" b="0" dirty="0" smtClean="0">
                <a:solidFill>
                  <a:schemeClr val="tx1"/>
                </a:solidFill>
                <a:latin typeface="Times New Roman" pitchFamily="18" charset="0"/>
                <a:cs typeface="Times New Roman" pitchFamily="18" charset="0"/>
              </a:rPr>
              <a:t>المحدد </a:t>
            </a:r>
            <a:r>
              <a:rPr lang="ar-DZ" b="0" dirty="0" err="1" smtClean="0">
                <a:solidFill>
                  <a:schemeClr val="tx1"/>
                </a:solidFill>
                <a:latin typeface="Times New Roman" pitchFamily="18" charset="0"/>
                <a:cs typeface="Times New Roman" pitchFamily="18" charset="0"/>
              </a:rPr>
              <a:t>لكيفيات</a:t>
            </a:r>
            <a:r>
              <a:rPr lang="ar-DZ" b="0" dirty="0" smtClean="0">
                <a:solidFill>
                  <a:schemeClr val="tx1"/>
                </a:solidFill>
                <a:latin typeface="Times New Roman" pitchFamily="18" charset="0"/>
                <a:cs typeface="Times New Roman" pitchFamily="18" charset="0"/>
              </a:rPr>
              <a:t> بيع البضائع الموضوعة رهن الإيداع الجمركي ( المادة 210 </a:t>
            </a:r>
            <a:r>
              <a:rPr lang="ar-DZ" b="0" dirty="0" err="1" smtClean="0">
                <a:solidFill>
                  <a:schemeClr val="tx1"/>
                </a:solidFill>
                <a:latin typeface="Times New Roman" pitchFamily="18" charset="0"/>
                <a:cs typeface="Times New Roman" pitchFamily="18" charset="0"/>
              </a:rPr>
              <a:t>ق</a:t>
            </a:r>
            <a:r>
              <a:rPr lang="ar-DZ" b="0" dirty="0" smtClean="0">
                <a:solidFill>
                  <a:schemeClr val="tx1"/>
                </a:solidFill>
                <a:latin typeface="Times New Roman" pitchFamily="18" charset="0"/>
                <a:cs typeface="Times New Roman" pitchFamily="18" charset="0"/>
              </a:rPr>
              <a:t> ج ) وكذا </a:t>
            </a:r>
            <a:r>
              <a:rPr lang="ar-DZ" dirty="0" smtClean="0">
                <a:solidFill>
                  <a:schemeClr val="tx1"/>
                </a:solidFill>
                <a:latin typeface="Times New Roman" pitchFamily="18" charset="0"/>
                <a:cs typeface="Times New Roman" pitchFamily="18" charset="0"/>
              </a:rPr>
              <a:t>القرار الوزاري الصادر عن وزير المالية بتاريخ 1999/02/23 </a:t>
            </a:r>
            <a:r>
              <a:rPr lang="ar-DZ" b="0" dirty="0" smtClean="0">
                <a:solidFill>
                  <a:schemeClr val="tx1"/>
                </a:solidFill>
                <a:latin typeface="Times New Roman" pitchFamily="18" charset="0"/>
                <a:cs typeface="Times New Roman" pitchFamily="18" charset="0"/>
              </a:rPr>
              <a:t>المحدد </a:t>
            </a:r>
            <a:r>
              <a:rPr lang="ar-DZ" b="0" dirty="0" err="1" smtClean="0">
                <a:solidFill>
                  <a:schemeClr val="tx1"/>
                </a:solidFill>
                <a:latin typeface="Times New Roman" pitchFamily="18" charset="0"/>
                <a:cs typeface="Times New Roman" pitchFamily="18" charset="0"/>
              </a:rPr>
              <a:t>لكيفيات</a:t>
            </a:r>
            <a:r>
              <a:rPr lang="ar-DZ" b="0" dirty="0" smtClean="0">
                <a:solidFill>
                  <a:schemeClr val="tx1"/>
                </a:solidFill>
                <a:latin typeface="Times New Roman" pitchFamily="18" charset="0"/>
                <a:cs typeface="Times New Roman" pitchFamily="18" charset="0"/>
              </a:rPr>
              <a:t> تطبيق المادة 301 </a:t>
            </a:r>
            <a:r>
              <a:rPr lang="ar-DZ" b="0" dirty="0" err="1" smtClean="0">
                <a:solidFill>
                  <a:schemeClr val="tx1"/>
                </a:solidFill>
                <a:latin typeface="Times New Roman" pitchFamily="18" charset="0"/>
                <a:cs typeface="Times New Roman" pitchFamily="18" charset="0"/>
              </a:rPr>
              <a:t>ق</a:t>
            </a:r>
            <a:r>
              <a:rPr lang="ar-DZ" b="0" dirty="0" smtClean="0">
                <a:solidFill>
                  <a:schemeClr val="tx1"/>
                </a:solidFill>
                <a:latin typeface="Times New Roman" pitchFamily="18" charset="0"/>
                <a:cs typeface="Times New Roman" pitchFamily="18" charset="0"/>
              </a:rPr>
              <a:t> ج .</a:t>
            </a:r>
          </a:p>
          <a:p>
            <a:pPr marL="0" indent="0" algn="just" rtl="1">
              <a:buFontTx/>
              <a:buNone/>
              <a:defRPr/>
            </a:pPr>
            <a:r>
              <a:rPr lang="ar-DZ" b="0" dirty="0" smtClean="0">
                <a:solidFill>
                  <a:schemeClr val="tx1"/>
                </a:solidFill>
                <a:latin typeface="Times New Roman" pitchFamily="18" charset="0"/>
                <a:cs typeface="Times New Roman" pitchFamily="18" charset="0"/>
              </a:rPr>
              <a:t>     </a:t>
            </a:r>
          </a:p>
          <a:p>
            <a:pPr marL="0" indent="0" algn="just" rtl="1">
              <a:buFontTx/>
              <a:buNone/>
              <a:defRPr/>
            </a:pPr>
            <a:r>
              <a:rPr lang="ar-DZ" b="0" dirty="0" smtClean="0">
                <a:solidFill>
                  <a:schemeClr val="tx1"/>
                </a:solidFill>
                <a:latin typeface="Times New Roman" pitchFamily="18" charset="0"/>
                <a:cs typeface="Times New Roman" pitchFamily="18" charset="0"/>
              </a:rPr>
              <a:t>تعتبر </a:t>
            </a:r>
            <a:r>
              <a:rPr lang="ar-DZ" dirty="0" smtClean="0">
                <a:solidFill>
                  <a:schemeClr val="tx1"/>
                </a:solidFill>
                <a:latin typeface="Times New Roman" pitchFamily="18" charset="0"/>
                <a:cs typeface="Times New Roman" pitchFamily="18" charset="0"/>
              </a:rPr>
              <a:t>البضائع المصادرة </a:t>
            </a:r>
            <a:r>
              <a:rPr lang="ar-DZ" b="0" dirty="0" smtClean="0">
                <a:solidFill>
                  <a:schemeClr val="tx1"/>
                </a:solidFill>
                <a:latin typeface="Times New Roman" pitchFamily="18" charset="0"/>
                <a:cs typeface="Times New Roman" pitchFamily="18" charset="0"/>
              </a:rPr>
              <a:t>؛ وتلك </a:t>
            </a:r>
            <a:r>
              <a:rPr lang="ar-DZ" dirty="0" smtClean="0">
                <a:solidFill>
                  <a:schemeClr val="tx1"/>
                </a:solidFill>
                <a:latin typeface="Times New Roman" pitchFamily="18" charset="0"/>
                <a:cs typeface="Times New Roman" pitchFamily="18" charset="0"/>
              </a:rPr>
              <a:t>التي قبل التخلي عنها </a:t>
            </a:r>
            <a:r>
              <a:rPr lang="ar-DZ" b="0" dirty="0" smtClean="0">
                <a:solidFill>
                  <a:schemeClr val="tx1"/>
                </a:solidFill>
                <a:latin typeface="Times New Roman" pitchFamily="18" charset="0"/>
                <a:cs typeface="Times New Roman" pitchFamily="18" charset="0"/>
              </a:rPr>
              <a:t>؛ هما الحالتان المعبرتان عن هذه الوضعية.</a:t>
            </a:r>
            <a:endParaRPr lang="fr-FR" b="0" dirty="0" smtClean="0">
              <a:solidFill>
                <a:schemeClr val="tx1"/>
              </a:solidFill>
              <a:latin typeface="Times New Roman" pitchFamily="18" charset="0"/>
              <a:cs typeface="Times New Roman" pitchFamily="18" charset="0"/>
            </a:endParaRPr>
          </a:p>
        </p:txBody>
      </p:sp>
      <p:pic>
        <p:nvPicPr>
          <p:cNvPr id="9219"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pic>
        <p:nvPicPr>
          <p:cNvPr id="9220"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9221"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360363" algn="ctr" rtl="1">
              <a:buFontTx/>
              <a:buNone/>
              <a:defRPr/>
            </a:pPr>
            <a:r>
              <a:rPr lang="ar-DZ" sz="2800" cap="all" dirty="0" smtClean="0">
                <a:ln w="0"/>
                <a:solidFill>
                  <a:srgbClr val="FF0000"/>
                </a:solidFill>
                <a:effectLst>
                  <a:reflection blurRad="12700" stA="50000" endPos="50000" dist="5000" dir="5400000" sy="-100000" rotWithShape="0"/>
                </a:effectLst>
              </a:rPr>
              <a:t>البضائع المصادرة</a:t>
            </a:r>
          </a:p>
          <a:p>
            <a:pPr marL="0" indent="360363" algn="ctr" rtl="1">
              <a:buFontTx/>
              <a:buNone/>
              <a:defRPr/>
            </a:pPr>
            <a:endParaRPr lang="ar-DZ" sz="2800" b="0" dirty="0" smtClean="0">
              <a:solidFill>
                <a:srgbClr val="FF0000"/>
              </a:solidFill>
            </a:endParaRPr>
          </a:p>
          <a:p>
            <a:pPr marL="0" indent="360363" algn="just" rtl="1">
              <a:buFontTx/>
              <a:buNone/>
              <a:defRPr/>
            </a:pPr>
            <a:r>
              <a:rPr lang="ar-DZ" sz="2600" b="0" dirty="0" smtClean="0">
                <a:solidFill>
                  <a:schemeClr val="tx1"/>
                </a:solidFill>
              </a:rPr>
              <a:t>تعرف المصادرة بأنها: " </a:t>
            </a:r>
            <a:r>
              <a:rPr lang="ar-DZ" sz="2600" dirty="0" smtClean="0">
                <a:solidFill>
                  <a:schemeClr val="tx1"/>
                </a:solidFill>
              </a:rPr>
              <a:t>نزع ملكية المال جبرًا عن صاحبه بغير مقابل وإضافته إلى ملك الدولة ، سواء كان المال ملكا له أو لغيره ؛ إذا ما استعمل في ارتكاب جريمة جمركية </a:t>
            </a:r>
            <a:r>
              <a:rPr lang="ar-DZ" sz="2600" b="0" dirty="0" smtClean="0">
                <a:solidFill>
                  <a:schemeClr val="tx1"/>
                </a:solidFill>
              </a:rPr>
              <a:t>" </a:t>
            </a:r>
          </a:p>
          <a:p>
            <a:pPr marL="0" indent="360363" algn="just" rtl="1">
              <a:buFontTx/>
              <a:buNone/>
              <a:defRPr/>
            </a:pPr>
            <a:r>
              <a:rPr lang="ar-DZ" sz="2600" b="0" dirty="0" smtClean="0">
                <a:solidFill>
                  <a:schemeClr val="tx1"/>
                </a:solidFill>
              </a:rPr>
              <a:t>        كما عرفتها المادة الخامسة عشر ( 15) من قانون العقوبات كما يلي : " </a:t>
            </a:r>
            <a:r>
              <a:rPr lang="ar-DZ" sz="2600" dirty="0" smtClean="0">
                <a:solidFill>
                  <a:schemeClr val="tx1"/>
                </a:solidFill>
              </a:rPr>
              <a:t>المصادرة هي الأيلولة النهائية إلى الدولة لمال أو مجموعة أموال معينة، </a:t>
            </a:r>
            <a:r>
              <a:rPr lang="ar-DZ" sz="2600" dirty="0">
                <a:solidFill>
                  <a:schemeClr val="tx1"/>
                </a:solidFill>
              </a:rPr>
              <a:t>أ</a:t>
            </a:r>
            <a:r>
              <a:rPr lang="ar-DZ" sz="2600" dirty="0" smtClean="0">
                <a:solidFill>
                  <a:schemeClr val="tx1"/>
                </a:solidFill>
              </a:rPr>
              <a:t>و ما يعادل قيمتها عند الاقتضاء </a:t>
            </a:r>
            <a:r>
              <a:rPr lang="ar-DZ" sz="2600" b="0" dirty="0" smtClean="0">
                <a:solidFill>
                  <a:schemeClr val="tx1"/>
                </a:solidFill>
              </a:rPr>
              <a:t>". </a:t>
            </a:r>
          </a:p>
        </p:txBody>
      </p:sp>
      <p:pic>
        <p:nvPicPr>
          <p:cNvPr id="11267"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الطبيعة القانونية للبضائع</a:t>
            </a:r>
          </a:p>
        </p:txBody>
      </p:sp>
      <p:pic>
        <p:nvPicPr>
          <p:cNvPr id="11271"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11272"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1"/>
          <p:cNvSpPr>
            <a:spLocks noGrp="1"/>
          </p:cNvSpPr>
          <p:nvPr>
            <p:ph idx="1"/>
          </p:nvPr>
        </p:nvSpPr>
        <p:spPr>
          <a:xfrm>
            <a:off x="12700" y="1196975"/>
            <a:ext cx="9144000" cy="5108575"/>
          </a:xfrm>
          <a:solidFill>
            <a:schemeClr val="accent3"/>
          </a:solidFill>
        </p:spPr>
        <p:txBody>
          <a:bodyPr/>
          <a:lstStyle/>
          <a:p>
            <a:pPr marL="0" indent="360363" algn="ctr" rtl="1">
              <a:buFontTx/>
              <a:buNone/>
              <a:defRPr/>
            </a:pPr>
            <a:r>
              <a:rPr lang="ar-DZ" sz="2800" cap="all" dirty="0" smtClean="0">
                <a:ln w="0"/>
                <a:solidFill>
                  <a:srgbClr val="FF0000"/>
                </a:solidFill>
                <a:effectLst>
                  <a:reflection blurRad="12700" stA="50000" endPos="50000" dist="5000" dir="5400000" sy="-100000" rotWithShape="0"/>
                </a:effectLst>
              </a:rPr>
              <a:t>حالات المصادرة</a:t>
            </a:r>
          </a:p>
          <a:p>
            <a:pPr marL="0" indent="360363" algn="just" rtl="1">
              <a:buFontTx/>
              <a:buNone/>
              <a:defRPr/>
            </a:pPr>
            <a:r>
              <a:rPr lang="ar-DZ" b="0" dirty="0" smtClean="0">
                <a:solidFill>
                  <a:schemeClr val="tx1"/>
                </a:solidFill>
              </a:rPr>
              <a:t>   تعد المصادرة الجزاء الأنسب للجرائم الجمركية ، إلا أن المشرع قد حذفها من بعض الجرائم ، كما أنه ربط تحقق أثرها باللجوء للقضاء.</a:t>
            </a:r>
          </a:p>
          <a:p>
            <a:pPr marL="0" indent="0" algn="just" rtl="1">
              <a:buFontTx/>
              <a:buNone/>
              <a:defRPr/>
            </a:pPr>
            <a:r>
              <a:rPr lang="ar-DZ" dirty="0" smtClean="0">
                <a:solidFill>
                  <a:schemeClr val="tx1"/>
                </a:solidFill>
              </a:rPr>
              <a:t>1 ) بصدور حكم نهائي عن القاضي الجزائي: </a:t>
            </a:r>
            <a:r>
              <a:rPr lang="ar-DZ" b="0" dirty="0" smtClean="0">
                <a:solidFill>
                  <a:schemeClr val="tx1"/>
                </a:solidFill>
              </a:rPr>
              <a:t>يكون قد حاز قوة الشيء المقضي فيه، وهذا في حالات المخالفات والجنح ؛ بحيث تطبق المصادرة على الجنح الجمركية وتكون فيها جزاءً أساسيًا.</a:t>
            </a:r>
          </a:p>
          <a:p>
            <a:pPr marL="0" indent="0" algn="just" rtl="1">
              <a:buFontTx/>
              <a:buNone/>
              <a:defRPr/>
            </a:pPr>
            <a:r>
              <a:rPr lang="ar-DZ" dirty="0" smtClean="0">
                <a:solidFill>
                  <a:schemeClr val="tx1"/>
                </a:solidFill>
              </a:rPr>
              <a:t>2) بأمر من القاضي المدني : </a:t>
            </a:r>
            <a:r>
              <a:rPr lang="ar-DZ" b="0" dirty="0" smtClean="0">
                <a:solidFill>
                  <a:schemeClr val="tx1"/>
                </a:solidFill>
              </a:rPr>
              <a:t>في حالة الحجز على مجهولين أو الغش الطفيف ،أو حالة الوفاة. </a:t>
            </a:r>
          </a:p>
          <a:p>
            <a:pPr marL="0" indent="0" algn="just" rtl="1">
              <a:buFontTx/>
              <a:buNone/>
              <a:defRPr/>
            </a:pPr>
            <a:r>
              <a:rPr lang="ar-DZ" b="0" dirty="0" smtClean="0">
                <a:solidFill>
                  <a:schemeClr val="tx1"/>
                </a:solidFill>
              </a:rPr>
              <a:t>       فحسب </a:t>
            </a:r>
            <a:r>
              <a:rPr lang="ar-DZ" dirty="0" smtClean="0">
                <a:solidFill>
                  <a:schemeClr val="tx1"/>
                </a:solidFill>
              </a:rPr>
              <a:t>المادة 288 </a:t>
            </a:r>
            <a:r>
              <a:rPr lang="ar-DZ" dirty="0" err="1" smtClean="0">
                <a:solidFill>
                  <a:schemeClr val="tx1"/>
                </a:solidFill>
              </a:rPr>
              <a:t>ق</a:t>
            </a:r>
            <a:r>
              <a:rPr lang="ar-DZ" dirty="0" smtClean="0">
                <a:solidFill>
                  <a:schemeClr val="tx1"/>
                </a:solidFill>
              </a:rPr>
              <a:t> ج </a:t>
            </a:r>
            <a:r>
              <a:rPr lang="ar-DZ" b="0" dirty="0" smtClean="0">
                <a:solidFill>
                  <a:schemeClr val="tx1"/>
                </a:solidFill>
              </a:rPr>
              <a:t>فإنه : ‘</a:t>
            </a:r>
            <a:r>
              <a:rPr lang="ar-DZ" dirty="0" smtClean="0">
                <a:solidFill>
                  <a:schemeClr val="tx1"/>
                </a:solidFill>
              </a:rPr>
              <a:t>’يجوز لإدارة الجمارك أن تطلب من الجهة القضائية التي تبث في القضايا المدنية بمجرد عريضة ، المصادرة العينية للأشياء المحجوزة على مجهولين ، أو على أفراد لم يكونوا محل متابعة نظرا لقلة قيمة البضائع محل الغش .</a:t>
            </a:r>
          </a:p>
          <a:p>
            <a:pPr marL="0" indent="0" algn="just" rtl="1">
              <a:buFontTx/>
              <a:buNone/>
              <a:defRPr/>
            </a:pPr>
            <a:r>
              <a:rPr lang="ar-DZ" dirty="0" smtClean="0">
                <a:solidFill>
                  <a:schemeClr val="tx1"/>
                </a:solidFill>
              </a:rPr>
              <a:t>   ويمكن أن يكون الطلب إجماليًا ومتعلقًا بعمليات حجز عديدة تمت كل واحدة على حدة ، وفي هذه الحالة يتم البت بأمر واحد</a:t>
            </a:r>
            <a:r>
              <a:rPr lang="ar-DZ" b="0" dirty="0" smtClean="0">
                <a:solidFill>
                  <a:schemeClr val="tx1"/>
                </a:solidFill>
              </a:rPr>
              <a:t>’’ .</a:t>
            </a:r>
            <a:endParaRPr lang="fr-FR" b="0" dirty="0" smtClean="0">
              <a:solidFill>
                <a:schemeClr val="tx1"/>
              </a:solidFill>
            </a:endParaRPr>
          </a:p>
        </p:txBody>
      </p:sp>
      <p:pic>
        <p:nvPicPr>
          <p:cNvPr id="12291" name="Picture 5" descr="C:\Users\User\Pictures\image JMD\LOGODOUANEDZ2.gif"/>
          <p:cNvPicPr>
            <a:picLocks noChangeAspect="1" noChangeArrowheads="1"/>
          </p:cNvPicPr>
          <p:nvPr/>
        </p:nvPicPr>
        <p:blipFill>
          <a:blip r:embed="rId2"/>
          <a:srcRect/>
          <a:stretch>
            <a:fillRect/>
          </a:stretch>
        </p:blipFill>
        <p:spPr bwMode="auto">
          <a:xfrm>
            <a:off x="1214438" y="6142038"/>
            <a:ext cx="827087" cy="715962"/>
          </a:xfrm>
          <a:prstGeom prst="rect">
            <a:avLst/>
          </a:prstGeom>
          <a:noFill/>
          <a:ln w="9525">
            <a:noFill/>
            <a:miter lim="800000"/>
            <a:headEnd/>
            <a:tailEnd/>
          </a:ln>
        </p:spPr>
      </p:pic>
      <p:sp>
        <p:nvSpPr>
          <p:cNvPr id="4" name="Rectangle à coins arrondis 3"/>
          <p:cNvSpPr/>
          <p:nvPr/>
        </p:nvSpPr>
        <p:spPr>
          <a:xfrm>
            <a:off x="2843808" y="188640"/>
            <a:ext cx="3240360" cy="86387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FFFF00"/>
                </a:solidFill>
              </a:rPr>
              <a:t>الطبيعة القانونية للبضائع</a:t>
            </a:r>
          </a:p>
        </p:txBody>
      </p:sp>
      <p:pic>
        <p:nvPicPr>
          <p:cNvPr id="12295" name="Picture 5" descr="C:\Users\User\Pictures\image JMD\LOGODOUANEDZ2.gif"/>
          <p:cNvPicPr>
            <a:picLocks noChangeAspect="1" noChangeArrowheads="1"/>
          </p:cNvPicPr>
          <p:nvPr/>
        </p:nvPicPr>
        <p:blipFill>
          <a:blip r:embed="rId2"/>
          <a:srcRect/>
          <a:stretch>
            <a:fillRect/>
          </a:stretch>
        </p:blipFill>
        <p:spPr bwMode="auto">
          <a:xfrm>
            <a:off x="8215313" y="214313"/>
            <a:ext cx="704850" cy="719137"/>
          </a:xfrm>
          <a:prstGeom prst="rect">
            <a:avLst/>
          </a:prstGeom>
          <a:noFill/>
          <a:ln w="9525">
            <a:noFill/>
            <a:miter lim="800000"/>
            <a:headEnd/>
            <a:tailEnd/>
          </a:ln>
        </p:spPr>
      </p:pic>
      <p:pic>
        <p:nvPicPr>
          <p:cNvPr id="12296" name="Picture 5" descr="C:\Users\User\Pictures\image JMD\LOGODOUANEDZ2.gif"/>
          <p:cNvPicPr>
            <a:picLocks noChangeAspect="1" noChangeArrowheads="1"/>
          </p:cNvPicPr>
          <p:nvPr/>
        </p:nvPicPr>
        <p:blipFill>
          <a:blip r:embed="rId2"/>
          <a:srcRect/>
          <a:stretch>
            <a:fillRect/>
          </a:stretch>
        </p:blipFill>
        <p:spPr bwMode="auto">
          <a:xfrm>
            <a:off x="214313" y="214313"/>
            <a:ext cx="70485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1">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9377</TotalTime>
  <Words>2233</Words>
  <Application>Microsoft Office PowerPoint</Application>
  <PresentationFormat>Affichage à l'écran (4:3)</PresentationFormat>
  <Paragraphs>209</Paragraphs>
  <Slides>31</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Georgia</vt:lpstr>
      <vt:lpstr>Times New Roman</vt:lpstr>
      <vt:lpstr>Verdana</vt:lpstr>
      <vt:lpstr>Wingdings</vt:lpstr>
      <vt:lpstr>Wingdings 2</vt:lpstr>
      <vt:lpstr>Thème1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Nouvelles mesures introduites par la loi n°17- 04 du 16 février 2017 modifiant la loi n°79-07 du 21 juillet 1979, modifiée et complétée, portant code des douanes</dc:title>
  <dc:creator>dell</dc:creator>
  <cp:lastModifiedBy>SDCR</cp:lastModifiedBy>
  <cp:revision>975</cp:revision>
  <dcterms:created xsi:type="dcterms:W3CDTF">2017-03-28T13:29:42Z</dcterms:created>
  <dcterms:modified xsi:type="dcterms:W3CDTF">2024-02-08T08:24:41Z</dcterms:modified>
</cp:coreProperties>
</file>