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89" r:id="rId5"/>
    <p:sldId id="286" r:id="rId6"/>
    <p:sldId id="259" r:id="rId7"/>
    <p:sldId id="260" r:id="rId8"/>
    <p:sldId id="261" r:id="rId9"/>
    <p:sldId id="262" r:id="rId10"/>
    <p:sldId id="263" r:id="rId11"/>
    <p:sldId id="264" r:id="rId12"/>
    <p:sldId id="265" r:id="rId13"/>
    <p:sldId id="268" r:id="rId14"/>
    <p:sldId id="269" r:id="rId15"/>
    <p:sldId id="275" r:id="rId16"/>
    <p:sldId id="270" r:id="rId17"/>
    <p:sldId id="271" r:id="rId18"/>
    <p:sldId id="272" r:id="rId19"/>
    <p:sldId id="273" r:id="rId20"/>
    <p:sldId id="276" r:id="rId21"/>
    <p:sldId id="277" r:id="rId22"/>
    <p:sldId id="287" r:id="rId23"/>
    <p:sldId id="288" r:id="rId24"/>
    <p:sldId id="274" r:id="rId25"/>
    <p:sldId id="266" r:id="rId26"/>
    <p:sldId id="267" r:id="rId27"/>
    <p:sldId id="278" r:id="rId28"/>
    <p:sldId id="279" r:id="rId29"/>
    <p:sldId id="280" r:id="rId30"/>
    <p:sldId id="283" r:id="rId31"/>
    <p:sldId id="284" r:id="rId32"/>
    <p:sldId id="285"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46584-1F62-4798-A287-4EF3B12E83A1}" type="datetimeFigureOut">
              <a:rPr lang="fr-FR" smtClean="0"/>
              <a:t>13/02/2024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036529-1647-4556-A1C9-44B148EE8717}" type="slidenum">
              <a:rPr lang="fr-FR" smtClean="0"/>
              <a:t>‹N°›</a:t>
            </a:fld>
            <a:endParaRPr lang="fr-FR"/>
          </a:p>
        </p:txBody>
      </p:sp>
    </p:spTree>
    <p:extLst>
      <p:ext uri="{BB962C8B-B14F-4D97-AF65-F5344CB8AC3E}">
        <p14:creationId xmlns:p14="http://schemas.microsoft.com/office/powerpoint/2010/main" val="4221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87BAE97-14E8-4E5C-8CA4-B13018A5B5BD}" type="slidenum">
              <a:rPr lang="fr-FR" smtClean="0"/>
              <a:t>1</a:t>
            </a:fld>
            <a:endParaRPr lang="fr-FR"/>
          </a:p>
        </p:txBody>
      </p:sp>
      <p:sp>
        <p:nvSpPr>
          <p:cNvPr id="5" name="Espace réservé de la date 4"/>
          <p:cNvSpPr>
            <a:spLocks noGrp="1"/>
          </p:cNvSpPr>
          <p:nvPr>
            <p:ph type="dt" idx="11"/>
          </p:nvPr>
        </p:nvSpPr>
        <p:spPr/>
        <p:txBody>
          <a:bodyPr/>
          <a:lstStyle/>
          <a:p>
            <a:fld id="{AD0B4F49-4CE3-4DDB-A8A5-567EBF333056}" type="datetime1">
              <a:rPr lang="fr-FR" smtClean="0"/>
              <a:t>13/02/2024</a:t>
            </a:fld>
            <a:endParaRPr lang="fr-FR"/>
          </a:p>
        </p:txBody>
      </p:sp>
    </p:spTree>
    <p:extLst>
      <p:ext uri="{BB962C8B-B14F-4D97-AF65-F5344CB8AC3E}">
        <p14:creationId xmlns:p14="http://schemas.microsoft.com/office/powerpoint/2010/main" val="99249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5679A82E-C863-40DF-9FF3-0EC21EAEE658}" type="datetime1">
              <a:rPr lang="fr-FR" smtClean="0"/>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1FE4FA0-6CAD-4996-B6DE-97EAE85EBEC5}" type="datetime1">
              <a:rPr lang="fr-FR" smtClean="0"/>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A8D4B99-8F73-4F4E-A89E-10968C932A26}" type="datetime1">
              <a:rPr lang="fr-FR" smtClean="0"/>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1E93CCB4-BF1B-4B40-BC51-819C012849D7}" type="datetime1">
              <a:rPr lang="fr-FR" smtClean="0"/>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B3F10A-48CA-4885-95D7-B5A948EBD55C}" type="datetime1">
              <a:rPr lang="fr-FR" smtClean="0"/>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943BC5D-CDA2-41F8-9791-909EF03CDEB9}" type="datetime1">
              <a:rPr lang="fr-FR" smtClean="0"/>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EE089071-6F1F-478F-B644-9635BAD7B406}" type="datetime1">
              <a:rPr lang="fr-FR" smtClean="0"/>
              <a:t>13/02/2024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6657E5D-6D61-4B98-873D-DDCB8C1590C6}" type="datetime1">
              <a:rPr lang="fr-FR" smtClean="0"/>
              <a:t>13/02/2024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DF81F0-5B83-4196-8644-55EBE5477DDF}" type="datetime1">
              <a:rPr lang="fr-FR" smtClean="0"/>
              <a:t>13/02/2024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E9E6354-75B2-4E99-A7C4-F41BE0C8B2ED}" type="datetime1">
              <a:rPr lang="fr-FR" smtClean="0"/>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B3F65D-2BF5-4FFA-8A8C-887FBD1D1145}" type="datetime1">
              <a:rPr lang="fr-FR" smtClean="0"/>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7EB5D-1AB1-49BC-87AD-51551FE66C77}" type="datetime1">
              <a:rPr lang="fr-FR" smtClean="0"/>
              <a:t>13/02/2024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tel:05-%2006"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tel:226" TargetMode="External"/><Relationship Id="rId2" Type="http://schemas.openxmlformats.org/officeDocument/2006/relationships/hyperlink" Target="tel:250"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tel:246"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tel:246"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tel:241"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tel:252"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tel:252"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tel:319"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tel:254" TargetMode="External"/><Relationship Id="rId2" Type="http://schemas.openxmlformats.org/officeDocument/2006/relationships/hyperlink" Target="tel:252" TargetMode="External"/><Relationship Id="rId1" Type="http://schemas.openxmlformats.org/officeDocument/2006/relationships/slideLayout" Target="../slideLayouts/slideLayout7.xml"/><Relationship Id="rId4" Type="http://schemas.openxmlformats.org/officeDocument/2006/relationships/hyperlink" Target="tel:213"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tel:258"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tel:25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tel:242" TargetMode="External"/><Relationship Id="rId2" Type="http://schemas.openxmlformats.org/officeDocument/2006/relationships/hyperlink" Target="tel:241" TargetMode="External"/><Relationship Id="rId1" Type="http://schemas.openxmlformats.org/officeDocument/2006/relationships/slideLayout" Target="../slideLayouts/slideLayout7.xml"/><Relationship Id="rId4" Type="http://schemas.openxmlformats.org/officeDocument/2006/relationships/hyperlink" Target="tel:25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tel:23-%2008-%202005" TargetMode="External"/><Relationship Id="rId2" Type="http://schemas.openxmlformats.org/officeDocument/2006/relationships/hyperlink" Target="tel:24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bwMode="auto">
          <a:xfrm>
            <a:off x="214282" y="1785926"/>
            <a:ext cx="8715404" cy="4585871"/>
          </a:xfrm>
          <a:prstGeom prst="rect">
            <a:avLst/>
          </a:prstGeom>
        </p:spPr>
        <p:txBody>
          <a:bodyPr wrap="square">
            <a:spAutoFit/>
          </a:bodyPr>
          <a:lstStyle/>
          <a:p>
            <a:pPr algn="ctr" rtl="1"/>
            <a:r>
              <a:rPr lang="ar-DZ" sz="3600" b="1" dirty="0" smtClean="0"/>
              <a:t>إجراءات كشف المخالفة الجمركية </a:t>
            </a:r>
            <a:endParaRPr lang="fr-FR" sz="3600" dirty="0"/>
          </a:p>
          <a:p>
            <a:pPr algn="ctr"/>
            <a:endParaRPr lang="ar-DZ" sz="4000" b="1" dirty="0" smtClean="0">
              <a:latin typeface="Arabic Typesetting" pitchFamily="66" charset="-78"/>
              <a:cs typeface="Arabic Typesetting" pitchFamily="66" charset="-78"/>
            </a:endParaRPr>
          </a:p>
          <a:p>
            <a:pPr algn="ctr"/>
            <a:endParaRPr lang="ar-DZ" sz="4000" b="1" dirty="0" smtClean="0">
              <a:latin typeface="Arabic Typesetting" pitchFamily="66" charset="-78"/>
              <a:cs typeface="Arabic Typesetting" pitchFamily="66" charset="-78"/>
            </a:endParaRPr>
          </a:p>
          <a:p>
            <a:pPr algn="ctr"/>
            <a:endParaRPr lang="ar-DZ" sz="4000" b="1" dirty="0" smtClean="0">
              <a:latin typeface="Arabic Typesetting" pitchFamily="66" charset="-78"/>
              <a:cs typeface="Arabic Typesetting" pitchFamily="66" charset="-78"/>
            </a:endParaRPr>
          </a:p>
          <a:p>
            <a:pPr algn="ctr"/>
            <a:endParaRPr lang="ar-DZ" sz="4000" b="1" dirty="0" smtClean="0">
              <a:latin typeface="Arabic Typesetting" pitchFamily="66" charset="-78"/>
              <a:cs typeface="Arabic Typesetting" pitchFamily="66" charset="-78"/>
            </a:endParaRPr>
          </a:p>
          <a:p>
            <a:pPr algn="ctr"/>
            <a:endParaRPr lang="ar-DZ" sz="3200" b="1" dirty="0" smtClean="0">
              <a:latin typeface="Traditional Arabic" pitchFamily="18" charset="-78"/>
              <a:cs typeface="Traditional Arabic" pitchFamily="18" charset="-78"/>
            </a:endParaRPr>
          </a:p>
          <a:p>
            <a:pPr algn="ctr"/>
            <a:r>
              <a:rPr lang="ar-DZ" sz="3200" b="1" dirty="0" smtClean="0">
                <a:latin typeface="Traditional Arabic" pitchFamily="18" charset="-78"/>
                <a:cs typeface="Traditional Arabic" pitchFamily="18" charset="-78"/>
              </a:rPr>
              <a:t>من إعداد: </a:t>
            </a:r>
            <a:r>
              <a:rPr lang="ar-DZ" sz="3200" b="1" dirty="0" err="1" smtClean="0">
                <a:latin typeface="Traditional Arabic" pitchFamily="18" charset="-78"/>
                <a:cs typeface="Traditional Arabic" pitchFamily="18" charset="-78"/>
              </a:rPr>
              <a:t>تقزيرت</a:t>
            </a:r>
            <a:r>
              <a:rPr lang="ar-DZ" sz="3200" b="1" dirty="0" smtClean="0">
                <a:latin typeface="Traditional Arabic" pitchFamily="18" charset="-78"/>
                <a:cs typeface="Traditional Arabic" pitchFamily="18" charset="-78"/>
              </a:rPr>
              <a:t> أعمر </a:t>
            </a:r>
          </a:p>
          <a:p>
            <a:pPr algn="ctr"/>
            <a:r>
              <a:rPr lang="ar-DZ" sz="3200" b="1" dirty="0" smtClean="0">
                <a:latin typeface="Traditional Arabic" pitchFamily="18" charset="-78"/>
                <a:cs typeface="Traditional Arabic" pitchFamily="18" charset="-78"/>
              </a:rPr>
              <a:t>قاضي التحقيق بمحكمة بوقاعة مجلس قضاء سطيف</a:t>
            </a:r>
            <a:r>
              <a:rPr lang="ar-DZ" b="1" dirty="0" smtClean="0">
                <a:latin typeface="Traditional Arabic" pitchFamily="18" charset="-78"/>
                <a:cs typeface="Traditional Arabic" pitchFamily="18" charset="-78"/>
              </a:rPr>
              <a:t> </a:t>
            </a:r>
            <a:endParaRPr lang="fr-FR" b="1" dirty="0">
              <a:latin typeface="Traditional Arabic" pitchFamily="18" charset="-78"/>
              <a:cs typeface="Traditional Arabic" pitchFamily="18" charset="-78"/>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83" y="188640"/>
            <a:ext cx="8715404" cy="1440160"/>
          </a:xfrm>
          <a:prstGeom prst="rect">
            <a:avLst/>
          </a:prstGeom>
        </p:spPr>
      </p:pic>
      <p:sp>
        <p:nvSpPr>
          <p:cNvPr id="5" name="Espace réservé du numéro de diapositive 4"/>
          <p:cNvSpPr>
            <a:spLocks noGrp="1"/>
          </p:cNvSpPr>
          <p:nvPr>
            <p:ph type="sldNum" sz="quarter" idx="12"/>
          </p:nvPr>
        </p:nvSpPr>
        <p:spPr>
          <a:xfrm>
            <a:off x="3059832" y="6278563"/>
            <a:ext cx="5626968" cy="457200"/>
          </a:xfrm>
        </p:spPr>
        <p:txBody>
          <a:bodyPr/>
          <a:lstStyle/>
          <a:p>
            <a:pPr algn="ctr">
              <a:defRPr/>
            </a:pPr>
            <a:fld id="{6CF49642-E53A-4C66-9E53-098B3FB323F8}" type="slidenum">
              <a:rPr lang="en-US" smtClean="0">
                <a:solidFill>
                  <a:srgbClr val="FFFFFF"/>
                </a:solidFill>
                <a:cs typeface="+mn-cs"/>
              </a:rPr>
              <a:pPr algn="ctr">
                <a:defRPr/>
              </a:pPr>
              <a:t>1</a:t>
            </a:fld>
            <a:endParaRPr lang="en-US" dirty="0">
              <a:solidFill>
                <a:srgbClr val="FFFFFF"/>
              </a:solidFill>
              <a:cs typeface="+mn-cs"/>
            </a:endParaRPr>
          </a:p>
        </p:txBody>
      </p:sp>
      <p:pic>
        <p:nvPicPr>
          <p:cNvPr id="7" name="Picture 4" descr="Copie (9) de Cig1"/>
          <p:cNvPicPr>
            <a:picLocks noChangeAspect="1" noChangeArrowheads="1"/>
          </p:cNvPicPr>
          <p:nvPr/>
        </p:nvPicPr>
        <p:blipFill>
          <a:blip r:embed="rId4">
            <a:extLst>
              <a:ext uri="{28A0092B-C50C-407E-A947-70E740481C1C}">
                <a14:useLocalDpi xmlns:a14="http://schemas.microsoft.com/office/drawing/2010/main" val="0"/>
              </a:ext>
            </a:extLst>
          </a:blip>
          <a:srcRect l="31474" r="25003" b="15790"/>
          <a:stretch>
            <a:fillRect/>
          </a:stretch>
        </p:blipFill>
        <p:spPr bwMode="auto">
          <a:xfrm>
            <a:off x="3671872" y="2654606"/>
            <a:ext cx="1800225" cy="2447925"/>
          </a:xfrm>
          <a:prstGeom prst="rect">
            <a:avLst/>
          </a:prstGeom>
          <a:solidFill>
            <a:srgbClr val="0033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697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pPr algn="r" rtl="1">
              <a:buFont typeface="Wingdings" panose="05000000000000000000" pitchFamily="2" charset="2"/>
              <a:buChar char="v"/>
            </a:pPr>
            <a:r>
              <a:rPr lang="ar-DZ" sz="3200" b="1" dirty="0" smtClean="0">
                <a:solidFill>
                  <a:srgbClr val="FF0000"/>
                </a:solidFill>
              </a:rPr>
              <a:t>أ- </a:t>
            </a:r>
            <a:r>
              <a:rPr lang="ar-SA" sz="3200" b="1" dirty="0" smtClean="0">
                <a:solidFill>
                  <a:srgbClr val="FF0000"/>
                </a:solidFill>
              </a:rPr>
              <a:t>حق </a:t>
            </a:r>
            <a:r>
              <a:rPr lang="ar-SA" sz="3200" b="1" dirty="0">
                <a:solidFill>
                  <a:srgbClr val="FF0000"/>
                </a:solidFill>
              </a:rPr>
              <a:t>التحـري </a:t>
            </a:r>
            <a:r>
              <a:rPr lang="ar-SA" sz="3200" b="1" dirty="0"/>
              <a:t>: </a:t>
            </a:r>
            <a:r>
              <a:rPr lang="ar-SA" sz="3200" dirty="0" smtClean="0"/>
              <a:t>خـص </a:t>
            </a:r>
            <a:r>
              <a:rPr lang="ar-SA" sz="3200" dirty="0"/>
              <a:t>بـه </a:t>
            </a:r>
            <a:r>
              <a:rPr lang="ar-SA" sz="3200" dirty="0" smtClean="0"/>
              <a:t>قـانون</a:t>
            </a:r>
            <a:r>
              <a:rPr lang="ar-DZ" sz="3200" dirty="0"/>
              <a:t> </a:t>
            </a:r>
            <a:r>
              <a:rPr lang="ar-SA" sz="3200" dirty="0" smtClean="0"/>
              <a:t>الجمارك </a:t>
            </a:r>
            <a:r>
              <a:rPr lang="ar-SA" sz="3200" dirty="0"/>
              <a:t>أعوان الجمارك </a:t>
            </a:r>
            <a:r>
              <a:rPr lang="ar-SA" sz="3200" dirty="0" smtClean="0"/>
              <a:t>دون سواهم </a:t>
            </a:r>
            <a:r>
              <a:rPr lang="ar-SA" sz="3200" dirty="0"/>
              <a:t>وبمقتضاه يخـول لأعوان الجمارك القيام بالأعمال الآتي بيانها</a:t>
            </a:r>
            <a:r>
              <a:rPr lang="fr-FR" sz="3200" dirty="0"/>
              <a:t> </a:t>
            </a:r>
            <a:r>
              <a:rPr lang="fr-FR" sz="3200" dirty="0" smtClean="0"/>
              <a:t>:</a:t>
            </a:r>
            <a:endParaRPr lang="ar-DZ" sz="3200" dirty="0" smtClean="0"/>
          </a:p>
          <a:p>
            <a:pPr marL="457200" indent="-457200" algn="r" rtl="1">
              <a:buFont typeface="Wingdings" panose="05000000000000000000" pitchFamily="2" charset="2"/>
              <a:buChar char="v"/>
            </a:pPr>
            <a:r>
              <a:rPr lang="ar-SA" sz="3200" b="1" dirty="0" smtClean="0"/>
              <a:t>حق </a:t>
            </a:r>
            <a:r>
              <a:rPr lang="ar-SA" sz="3200" b="1" dirty="0"/>
              <a:t>تفتيش البضائع ووسائل النقل والأشخاص </a:t>
            </a:r>
            <a:r>
              <a:rPr lang="ar-SA" sz="3200" dirty="0"/>
              <a:t>(المادة 41 ق ج</a:t>
            </a:r>
            <a:r>
              <a:rPr lang="ar-SA" sz="3200" dirty="0" smtClean="0"/>
              <a:t>)</a:t>
            </a:r>
            <a:r>
              <a:rPr lang="ar-DZ" sz="3200" dirty="0" smtClean="0"/>
              <a:t>.</a:t>
            </a:r>
          </a:p>
          <a:p>
            <a:pPr marL="457200" indent="-457200" algn="r" rtl="1">
              <a:buFont typeface="Wingdings" panose="05000000000000000000" pitchFamily="2" charset="2"/>
              <a:buChar char="v"/>
            </a:pPr>
            <a:r>
              <a:rPr lang="ar-SA" sz="3200" b="1" dirty="0" smtClean="0"/>
              <a:t>حق </a:t>
            </a:r>
            <a:r>
              <a:rPr lang="ar-SA" sz="3200" b="1" dirty="0"/>
              <a:t>إخضاع الأشخاص، عند اجتياز الحدود ، لفحوص طبية </a:t>
            </a:r>
            <a:r>
              <a:rPr lang="ar-SA" sz="3200" dirty="0"/>
              <a:t>للكشف عن المخدرات (المادة 42 ق ج</a:t>
            </a:r>
            <a:r>
              <a:rPr lang="ar-SA" sz="3200" dirty="0" smtClean="0"/>
              <a:t>)</a:t>
            </a:r>
            <a:r>
              <a:rPr lang="ar-DZ" sz="3200" dirty="0" smtClean="0"/>
              <a:t>.</a:t>
            </a:r>
          </a:p>
          <a:p>
            <a:pPr marL="457200" indent="-457200" algn="r" rtl="1">
              <a:buFont typeface="Wingdings" panose="05000000000000000000" pitchFamily="2" charset="2"/>
              <a:buChar char="v"/>
            </a:pPr>
            <a:r>
              <a:rPr lang="ar-SA" sz="3200" dirty="0" smtClean="0"/>
              <a:t>وترتيبا </a:t>
            </a:r>
            <a:r>
              <a:rPr lang="ar-SA" sz="3200" dirty="0"/>
              <a:t>على ما سبق، يكون للأعوان المذكورين ما يأتي</a:t>
            </a:r>
            <a:r>
              <a:rPr lang="fr-FR" sz="3200" dirty="0" smtClean="0"/>
              <a:t>:</a:t>
            </a:r>
            <a:endParaRPr lang="ar-DZ" sz="3200" dirty="0" smtClean="0"/>
          </a:p>
          <a:p>
            <a:pPr marL="457200" indent="-457200" algn="r" rtl="1">
              <a:buFont typeface="Wingdings" panose="05000000000000000000" pitchFamily="2" charset="2"/>
              <a:buChar char="v"/>
            </a:pPr>
            <a:r>
              <a:rPr lang="ar-SA" sz="3200" b="1" dirty="0" smtClean="0"/>
              <a:t>حـق </a:t>
            </a:r>
            <a:r>
              <a:rPr lang="ar-SA" sz="3200" b="1" dirty="0"/>
              <a:t>إعطاء الأوامـر لـسـائقي وسائل النقـل و تـوقيفهم </a:t>
            </a:r>
            <a:r>
              <a:rPr lang="ar-SA" sz="3200" dirty="0"/>
              <a:t>ولـو باستعمال القوة إذا اقتضت الظروف ذلك (المادة 43) .</a:t>
            </a:r>
            <a:endParaRPr lang="fr-FR" sz="3200" dirty="0"/>
          </a:p>
          <a:p>
            <a:pPr marL="457200" indent="-457200" algn="r" rtl="1">
              <a:buFont typeface="Wingdings" panose="05000000000000000000" pitchFamily="2" charset="2"/>
              <a:buChar char="v"/>
            </a:pPr>
            <a:r>
              <a:rPr lang="ar-SA" sz="3200" b="1" dirty="0"/>
              <a:t>حق تفتيش مكاتب البريد </a:t>
            </a:r>
            <a:r>
              <a:rPr lang="ar-SA" sz="3200" dirty="0"/>
              <a:t>بما في ذلك قاعات الفرز ذات الاتصال المباشر مع الخارج للبحث ومراقبة المظاريف المحظورة الاستيراد أو التصدير والمظاريف الخاضعة لحقـوق ورسـوم تحصلها إدارة الجمارك و </a:t>
            </a:r>
            <a:r>
              <a:rPr lang="ar-SA" sz="3200" dirty="0" err="1"/>
              <a:t>المظروفات</a:t>
            </a:r>
            <a:r>
              <a:rPr lang="ar-SA" sz="3200" dirty="0"/>
              <a:t> الخاضعة لقيود وإجراءات عند ، دخولها أو خروجها (المادة 49).</a:t>
            </a:r>
            <a:r>
              <a:rPr lang="fr-FR" dirty="0"/>
              <a:t/>
            </a:r>
            <a:br>
              <a:rPr lang="fr-FR" dirty="0"/>
            </a:b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10</a:t>
            </a:fld>
            <a:endParaRPr lang="fr-BE"/>
          </a:p>
        </p:txBody>
      </p:sp>
    </p:spTree>
    <p:extLst>
      <p:ext uri="{BB962C8B-B14F-4D97-AF65-F5344CB8AC3E}">
        <p14:creationId xmlns:p14="http://schemas.microsoft.com/office/powerpoint/2010/main" val="1914068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509200"/>
          </a:xfrm>
          <a:prstGeom prst="rect">
            <a:avLst/>
          </a:prstGeom>
        </p:spPr>
        <p:txBody>
          <a:bodyPr wrap="square">
            <a:spAutoFit/>
          </a:bodyPr>
          <a:lstStyle/>
          <a:p>
            <a:pPr algn="r" rtl="1"/>
            <a:r>
              <a:rPr lang="ar-DZ" sz="3200" dirty="0" smtClean="0"/>
              <a:t>أما</a:t>
            </a:r>
            <a:r>
              <a:rPr lang="ar-SA" sz="3200" dirty="0" smtClean="0"/>
              <a:t> </a:t>
            </a:r>
            <a:r>
              <a:rPr lang="ar-DZ" sz="3200" dirty="0" smtClean="0"/>
              <a:t>حق </a:t>
            </a:r>
            <a:r>
              <a:rPr lang="ar-SA" sz="3200" dirty="0" smtClean="0"/>
              <a:t>تفتيش السفن</a:t>
            </a:r>
            <a:r>
              <a:rPr lang="ar-DZ" sz="3200" dirty="0"/>
              <a:t> </a:t>
            </a:r>
            <a:r>
              <a:rPr lang="ar-DZ" sz="3200" dirty="0" smtClean="0"/>
              <a:t>يقوم </a:t>
            </a:r>
            <a:r>
              <a:rPr lang="ar-DZ" sz="3200" dirty="0" smtClean="0"/>
              <a:t>به </a:t>
            </a:r>
            <a:r>
              <a:rPr lang="ar-SA" sz="3200" dirty="0"/>
              <a:t>أعـوان المصلحة الوطنيـة لـحـراس </a:t>
            </a:r>
            <a:r>
              <a:rPr lang="ar-SA" sz="3200" dirty="0" smtClean="0"/>
              <a:t>الشواطئ</a:t>
            </a:r>
            <a:r>
              <a:rPr lang="ar-DZ" sz="3200" dirty="0"/>
              <a:t> </a:t>
            </a:r>
            <a:r>
              <a:rPr lang="ar-SA" sz="3200" dirty="0" smtClean="0"/>
              <a:t>طبقا </a:t>
            </a:r>
            <a:r>
              <a:rPr lang="ar-SA" sz="3200" dirty="0"/>
              <a:t>لأحكـام المـواد</a:t>
            </a:r>
            <a:r>
              <a:rPr lang="fr-FR" sz="3200" dirty="0"/>
              <a:t> </a:t>
            </a:r>
            <a:r>
              <a:rPr lang="ar-DZ" sz="3200" dirty="0" smtClean="0"/>
              <a:t>44 -45- 46</a:t>
            </a:r>
            <a:r>
              <a:rPr lang="fr-FR" sz="3200" dirty="0"/>
              <a:t> </a:t>
            </a:r>
            <a:r>
              <a:rPr lang="ar-DZ" sz="3200" dirty="0" smtClean="0"/>
              <a:t> ق ج ف</a:t>
            </a:r>
            <a:r>
              <a:rPr lang="ar-SA" sz="3200" dirty="0" smtClean="0"/>
              <a:t>يمكـن</a:t>
            </a:r>
            <a:r>
              <a:rPr lang="ar-DZ" sz="3200" dirty="0" smtClean="0"/>
              <a:t>هم</a:t>
            </a:r>
            <a:r>
              <a:rPr lang="ar-SA" sz="3200" dirty="0" smtClean="0"/>
              <a:t> تفتيش </a:t>
            </a:r>
            <a:r>
              <a:rPr lang="ar-SA" sz="3200" dirty="0"/>
              <a:t>السفن التي </a:t>
            </a:r>
            <a:r>
              <a:rPr lang="ar-SA" sz="3200" dirty="0" smtClean="0"/>
              <a:t>عنـدمـا </a:t>
            </a:r>
            <a:r>
              <a:rPr lang="ar-SA" sz="3200" dirty="0"/>
              <a:t>توجـد في المنطقة البحرية من النطاق الجمركي كما يمكنهم أيضا تفتيش المنشآت و الأجهزة الموجودة في هذه المنطقـة وكـذا وسائل النقـل </a:t>
            </a:r>
            <a:r>
              <a:rPr lang="ar-SA" sz="3200" dirty="0" smtClean="0"/>
              <a:t>الـتي</a:t>
            </a:r>
            <a:r>
              <a:rPr lang="ar-DZ" sz="3200" dirty="0"/>
              <a:t> </a:t>
            </a:r>
            <a:r>
              <a:rPr lang="ar-SA" sz="3200" dirty="0" smtClean="0"/>
              <a:t>تساعد </a:t>
            </a:r>
            <a:r>
              <a:rPr lang="ar-SA" sz="3200" dirty="0"/>
              <a:t>على استغلالها أو استغلال ثرواتها </a:t>
            </a:r>
            <a:r>
              <a:rPr lang="ar-SA" sz="3200" dirty="0" smtClean="0"/>
              <a:t>الطبيعية</a:t>
            </a:r>
            <a:r>
              <a:rPr lang="ar-DZ" sz="3200" dirty="0" smtClean="0"/>
              <a:t>.</a:t>
            </a:r>
            <a:r>
              <a:rPr lang="ar-SA" sz="3200" dirty="0" smtClean="0"/>
              <a:t> </a:t>
            </a:r>
            <a:r>
              <a:rPr lang="ar-SA" sz="3200" dirty="0"/>
              <a:t>ويمكنهم كذلك الصعود إلى جميع السفن الموجودة في هذه المنطقة والمكوث فيها حتى يتم رسوها أو خروجها من النطاق الجمركي</a:t>
            </a:r>
            <a:r>
              <a:rPr lang="fr-FR" sz="3200" dirty="0" smtClean="0"/>
              <a:t>.</a:t>
            </a:r>
            <a:endParaRPr lang="ar-DZ" sz="3200" dirty="0" smtClean="0"/>
          </a:p>
          <a:p>
            <a:pPr algn="r" rtl="1"/>
            <a:r>
              <a:rPr lang="ar-DZ" sz="3200" dirty="0" smtClean="0"/>
              <a:t>وتحدد طرق التعاون والتنسيق بين أعوان الجمارك و </a:t>
            </a:r>
            <a:r>
              <a:rPr lang="ar-SA" sz="3200" dirty="0"/>
              <a:t>أعـوان المصلحة الوطنيـة لـحـراس </a:t>
            </a:r>
            <a:r>
              <a:rPr lang="ar-SA" sz="3200" dirty="0" smtClean="0"/>
              <a:t>الشواطئ</a:t>
            </a:r>
            <a:r>
              <a:rPr lang="ar-DZ" sz="3200" dirty="0" smtClean="0"/>
              <a:t> لتطبيق المواد المذكورة أعلاه عن طريق </a:t>
            </a:r>
            <a:r>
              <a:rPr lang="ar-DZ" sz="3200" dirty="0" smtClean="0">
                <a:solidFill>
                  <a:srgbClr val="FF0000"/>
                </a:solidFill>
              </a:rPr>
              <a:t>قرار مشترك بين وزير الدفاع الوطني و الوزير المكلف بالمالية </a:t>
            </a:r>
            <a:r>
              <a:rPr lang="ar-DZ" sz="3200" dirty="0" smtClean="0"/>
              <a:t>.</a:t>
            </a:r>
            <a:endParaRPr lang="fr-FR" sz="3200" dirty="0"/>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t>11</a:t>
            </a:fld>
            <a:endParaRPr lang="fr-BE"/>
          </a:p>
        </p:txBody>
      </p:sp>
    </p:spTree>
    <p:extLst>
      <p:ext uri="{BB962C8B-B14F-4D97-AF65-F5344CB8AC3E}">
        <p14:creationId xmlns:p14="http://schemas.microsoft.com/office/powerpoint/2010/main" val="1723856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r" rtl="1"/>
            <a:r>
              <a:rPr lang="ar-SA" sz="3200" dirty="0"/>
              <a:t>وإذا كانت المواد من 41 إلى 44 والمادة 49 من قانون الجمارك قـد حصرت حق التحـري في  أعوان الجمارك دون غيرهم وخصتهم بالذكر دون سواهم فهذا لا يعني ان الشرطة القضائية غير مؤهلة للبحث والتحري عـن الجـرائم الجمركيـة بـل إن الشرطة القضائية مؤهلـة تـأهيلا عاما تستمده مـن نـص المادة </a:t>
            </a:r>
            <a:r>
              <a:rPr lang="ar-DZ" sz="3200" dirty="0"/>
              <a:t> </a:t>
            </a:r>
            <a:r>
              <a:rPr lang="ar-DZ" sz="3200" dirty="0" smtClean="0"/>
              <a:t>12 فقرة 3 </a:t>
            </a:r>
            <a:r>
              <a:rPr lang="ar-SA" sz="3200" dirty="0" smtClean="0"/>
              <a:t>التي </a:t>
            </a:r>
            <a:r>
              <a:rPr lang="ar-SA" sz="3200" dirty="0"/>
              <a:t>بموجبها تناط بها مهمـة البحـث والتحـري عـن الجـرائم المقررة في التشريع الجزائـي وجمـع </a:t>
            </a:r>
            <a:r>
              <a:rPr lang="ar-SA" sz="3200" dirty="0" smtClean="0"/>
              <a:t>الأدلة</a:t>
            </a:r>
            <a:r>
              <a:rPr lang="ar-DZ" sz="3200" dirty="0"/>
              <a:t> </a:t>
            </a:r>
            <a:r>
              <a:rPr lang="ar-SA" sz="3200" dirty="0" smtClean="0"/>
              <a:t>والبحث </a:t>
            </a:r>
            <a:r>
              <a:rPr lang="ar-SA" sz="3200" dirty="0"/>
              <a:t>عن </a:t>
            </a:r>
            <a:r>
              <a:rPr lang="ar-SA" sz="3200" dirty="0" smtClean="0"/>
              <a:t>مرتكبيه</a:t>
            </a:r>
            <a:r>
              <a:rPr lang="ar-DZ" sz="3200" dirty="0" smtClean="0"/>
              <a:t>ا فلهم حق القيام بالإجراءات السابقة </a:t>
            </a:r>
            <a:r>
              <a:rPr lang="ar-SA" sz="3200" dirty="0"/>
              <a:t>بيد أن المحاضـر التي يحررهـا أعضاء الشرطة القضائية، وفقا لأحكام قانون الإجراءات الجزائية، لا تعد في مثل هذه الحالات محاضر جمركية وإنما تعد محاضر تحقيق ابتدائي.</a:t>
            </a:r>
            <a:r>
              <a:rPr lang="fr-FR" sz="3200" dirty="0"/>
              <a:t/>
            </a:r>
            <a:br>
              <a:rPr lang="fr-FR" sz="3200" dirty="0"/>
            </a:br>
            <a:r>
              <a:rPr lang="ar-DZ" sz="3200" dirty="0" smtClean="0"/>
              <a:t>أما </a:t>
            </a:r>
            <a:r>
              <a:rPr lang="ar-SA" sz="3200" dirty="0" smtClean="0"/>
              <a:t>إذا </a:t>
            </a:r>
            <a:r>
              <a:rPr lang="ar-SA" sz="3200" dirty="0"/>
              <a:t>كانت الجريمة </a:t>
            </a:r>
            <a:r>
              <a:rPr lang="ar-SA" sz="3200" dirty="0" smtClean="0">
                <a:solidFill>
                  <a:srgbClr val="FF0000"/>
                </a:solidFill>
              </a:rPr>
              <a:t>تهريبا</a:t>
            </a:r>
            <a:r>
              <a:rPr lang="ar-DZ" sz="3200" dirty="0" smtClean="0"/>
              <a:t>،</a:t>
            </a:r>
            <a:r>
              <a:rPr lang="ar-SA" sz="3200" dirty="0" smtClean="0"/>
              <a:t> </a:t>
            </a:r>
            <a:r>
              <a:rPr lang="ar-SA" sz="3200" dirty="0"/>
              <a:t>ففي مثل هذه </a:t>
            </a:r>
            <a:r>
              <a:rPr lang="ar-SA" sz="3200" dirty="0" smtClean="0"/>
              <a:t>الحالة </a:t>
            </a:r>
            <a:r>
              <a:rPr lang="ar-SA" sz="3200" dirty="0"/>
              <a:t>تخول المادة 32 من الأمر رقم</a:t>
            </a:r>
            <a:r>
              <a:rPr lang="fr-FR" sz="3200" dirty="0"/>
              <a:t> </a:t>
            </a:r>
            <a:r>
              <a:rPr lang="ar-SA" sz="3200" u="sng" dirty="0">
                <a:hlinkClick r:id="rId2"/>
              </a:rPr>
              <a:t>05-06</a:t>
            </a:r>
            <a:r>
              <a:rPr lang="fr-FR" sz="3200" dirty="0"/>
              <a:t>  </a:t>
            </a:r>
            <a:r>
              <a:rPr lang="ar-SA" sz="3200" dirty="0"/>
              <a:t>الأعوان المؤهلين </a:t>
            </a:r>
            <a:r>
              <a:rPr lang="ar-SA" sz="3200" dirty="0" err="1"/>
              <a:t>لمعانية</a:t>
            </a:r>
            <a:r>
              <a:rPr lang="ar-SA" sz="3200" dirty="0"/>
              <a:t> هذا النوع من  الجرائم حق </a:t>
            </a:r>
            <a:r>
              <a:rPr lang="ar-SA" sz="3200" dirty="0" smtClean="0"/>
              <a:t>التحري</a:t>
            </a:r>
            <a:r>
              <a:rPr lang="ar-DZ" sz="3200" dirty="0" smtClean="0"/>
              <a:t> . </a:t>
            </a:r>
            <a:r>
              <a:rPr lang="fr-FR" sz="3200" dirty="0"/>
              <a:t/>
            </a:r>
            <a:br>
              <a:rPr lang="fr-FR" sz="3200" dirty="0"/>
            </a:br>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12</a:t>
            </a:fld>
            <a:endParaRPr lang="fr-BE"/>
          </a:p>
        </p:txBody>
      </p:sp>
    </p:spTree>
    <p:extLst>
      <p:ext uri="{BB962C8B-B14F-4D97-AF65-F5344CB8AC3E}">
        <p14:creationId xmlns:p14="http://schemas.microsoft.com/office/powerpoint/2010/main" val="53065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84775"/>
          </a:xfrm>
          <a:prstGeom prst="rect">
            <a:avLst/>
          </a:prstGeom>
        </p:spPr>
        <p:txBody>
          <a:bodyPr wrap="square">
            <a:spAutoFit/>
          </a:bodyPr>
          <a:lstStyle/>
          <a:p>
            <a:pPr algn="r"/>
            <a:r>
              <a:rPr lang="ar-DZ" sz="3200" b="1" dirty="0" smtClean="0">
                <a:solidFill>
                  <a:srgbClr val="FF0000"/>
                </a:solidFill>
              </a:rPr>
              <a:t>ب- </a:t>
            </a:r>
            <a:r>
              <a:rPr lang="ar-SA" sz="3200" b="1" dirty="0" smtClean="0">
                <a:solidFill>
                  <a:srgbClr val="FF0000"/>
                </a:solidFill>
              </a:rPr>
              <a:t>حق </a:t>
            </a:r>
            <a:r>
              <a:rPr lang="ar-SA" sz="3200" b="1" dirty="0">
                <a:solidFill>
                  <a:srgbClr val="FF0000"/>
                </a:solidFill>
              </a:rPr>
              <a:t>ضبط الأشياء </a:t>
            </a:r>
            <a:r>
              <a:rPr lang="ar-DZ" sz="3200" dirty="0" smtClean="0">
                <a:solidFill>
                  <a:srgbClr val="FF0000"/>
                </a:solidFill>
              </a:rPr>
              <a:t>:</a:t>
            </a:r>
            <a:endParaRPr lang="fr-FR" sz="3200" dirty="0">
              <a:solidFill>
                <a:srgbClr val="FF0000"/>
              </a:solidFill>
            </a:endParaRPr>
          </a:p>
        </p:txBody>
      </p:sp>
      <p:sp>
        <p:nvSpPr>
          <p:cNvPr id="3" name="Rectangle 2"/>
          <p:cNvSpPr/>
          <p:nvPr/>
        </p:nvSpPr>
        <p:spPr>
          <a:xfrm>
            <a:off x="0" y="584775"/>
            <a:ext cx="9144000" cy="6001643"/>
          </a:xfrm>
          <a:prstGeom prst="rect">
            <a:avLst/>
          </a:prstGeom>
        </p:spPr>
        <p:txBody>
          <a:bodyPr wrap="square">
            <a:spAutoFit/>
          </a:bodyPr>
          <a:lstStyle/>
          <a:p>
            <a:pPr algn="r" rtl="1"/>
            <a:r>
              <a:rPr lang="ar-SA" sz="3200" dirty="0"/>
              <a:t>هـو مخول </a:t>
            </a:r>
            <a:r>
              <a:rPr lang="ar-SA" sz="3200" dirty="0" smtClean="0"/>
              <a:t>لكل</a:t>
            </a:r>
            <a:r>
              <a:rPr lang="ar-DZ" sz="3200" dirty="0"/>
              <a:t> </a:t>
            </a:r>
            <a:r>
              <a:rPr lang="ar-SA" sz="3200" dirty="0" smtClean="0"/>
              <a:t>الأعوان </a:t>
            </a:r>
            <a:r>
              <a:rPr lang="ar-SA" sz="3200" dirty="0"/>
              <a:t>المؤهلين لإجراء الحجز المذكورين في الفقرة الأولى من المادة </a:t>
            </a:r>
            <a:r>
              <a:rPr lang="ar-DZ" sz="3200" dirty="0" smtClean="0"/>
              <a:t>241 </a:t>
            </a:r>
            <a:r>
              <a:rPr lang="ar-SA" sz="3200" dirty="0" smtClean="0"/>
              <a:t>ق </a:t>
            </a:r>
            <a:r>
              <a:rPr lang="ar-SA" sz="3200" dirty="0"/>
              <a:t>ج والمـادة 32 مـن الأمـر رقـم </a:t>
            </a:r>
            <a:r>
              <a:rPr lang="ar-DZ" sz="3200" u="sng" dirty="0" smtClean="0"/>
              <a:t>05-06 </a:t>
            </a:r>
            <a:r>
              <a:rPr lang="ar-SA" sz="3200" dirty="0" smtClean="0"/>
              <a:t>سواء </a:t>
            </a:r>
            <a:r>
              <a:rPr lang="ar-SA" sz="3200" dirty="0"/>
              <a:t>أكانوا ينتمون إلى </a:t>
            </a:r>
            <a:r>
              <a:rPr lang="ar-SA" sz="3200" dirty="0" smtClean="0"/>
              <a:t>إدارة</a:t>
            </a:r>
            <a:r>
              <a:rPr lang="ar-DZ" sz="3200" dirty="0"/>
              <a:t> </a:t>
            </a:r>
            <a:r>
              <a:rPr lang="ar-SA" sz="3200" dirty="0" smtClean="0"/>
              <a:t>الجمارك </a:t>
            </a:r>
            <a:r>
              <a:rPr lang="ar-SA" sz="3200" dirty="0"/>
              <a:t>أو إلى الشرطة القضائية أو إلى الإدارات الأخرى المخولة </a:t>
            </a:r>
            <a:r>
              <a:rPr lang="ar-SA" sz="3200" dirty="0" smtClean="0"/>
              <a:t>قانونا</a:t>
            </a:r>
            <a:r>
              <a:rPr lang="ar-DZ" sz="3200" dirty="0"/>
              <a:t> </a:t>
            </a:r>
            <a:r>
              <a:rPr lang="ar-SA" sz="3200" dirty="0" smtClean="0"/>
              <a:t>البحث </a:t>
            </a:r>
            <a:r>
              <a:rPr lang="ar-SA" sz="3200" dirty="0"/>
              <a:t>عن الجرائم </a:t>
            </a:r>
            <a:r>
              <a:rPr lang="ar-SA" sz="3200" dirty="0" smtClean="0"/>
              <a:t>الجمركية</a:t>
            </a:r>
            <a:r>
              <a:rPr lang="ar-DZ" sz="3200" dirty="0" smtClean="0"/>
              <a:t>.</a:t>
            </a:r>
          </a:p>
          <a:p>
            <a:pPr algn="r" rtl="1"/>
            <a:r>
              <a:rPr lang="ar-DZ" sz="3200" dirty="0" smtClean="0"/>
              <a:t>و</a:t>
            </a:r>
            <a:r>
              <a:rPr lang="ar-SA" sz="3200" dirty="0" smtClean="0"/>
              <a:t>حق </a:t>
            </a:r>
            <a:r>
              <a:rPr lang="ar-SA" sz="3200" dirty="0"/>
              <a:t>ضبط </a:t>
            </a:r>
            <a:r>
              <a:rPr lang="ar-SA" sz="3200" dirty="0" smtClean="0"/>
              <a:t>الأشياء</a:t>
            </a:r>
            <a:r>
              <a:rPr lang="ar-DZ" sz="3200" dirty="0" smtClean="0"/>
              <a:t> </a:t>
            </a:r>
            <a:r>
              <a:rPr lang="ar-SA" sz="3200" dirty="0"/>
              <a:t>يأخذ</a:t>
            </a:r>
            <a:r>
              <a:rPr lang="ar-SA" sz="3200" dirty="0" smtClean="0"/>
              <a:t> </a:t>
            </a:r>
            <a:r>
              <a:rPr lang="ar-SA" sz="3200" dirty="0"/>
              <a:t>صورتين</a:t>
            </a:r>
            <a:r>
              <a:rPr lang="fr-FR" sz="3200" dirty="0"/>
              <a:t>:</a:t>
            </a:r>
            <a:br>
              <a:rPr lang="fr-FR" sz="3200" dirty="0"/>
            </a:br>
            <a:r>
              <a:rPr lang="ar-SA" sz="3200" b="1" dirty="0"/>
              <a:t>الصورة الأولى : حجز الأشياء القابلة للمصادرة : </a:t>
            </a:r>
            <a:endParaRPr lang="ar-DZ" sz="3200" b="1" dirty="0" smtClean="0"/>
          </a:p>
          <a:p>
            <a:pPr algn="r" rtl="1"/>
            <a:r>
              <a:rPr lang="ar-SA" sz="3200" dirty="0" smtClean="0"/>
              <a:t>وهـي </a:t>
            </a:r>
            <a:r>
              <a:rPr lang="ar-DZ" sz="3200" dirty="0" smtClean="0"/>
              <a:t>حسب الفقرة الثانية من المادة 241 </a:t>
            </a:r>
            <a:r>
              <a:rPr lang="ar-SA" sz="3200" dirty="0" smtClean="0"/>
              <a:t>: </a:t>
            </a:r>
            <a:r>
              <a:rPr lang="ar-SA" sz="3200" dirty="0"/>
              <a:t>البضائع محل الغش </a:t>
            </a:r>
            <a:r>
              <a:rPr lang="ar-SA" sz="3200" dirty="0" smtClean="0"/>
              <a:t>والبضائع</a:t>
            </a:r>
            <a:r>
              <a:rPr lang="ar-DZ" sz="3200" dirty="0"/>
              <a:t> </a:t>
            </a:r>
            <a:r>
              <a:rPr lang="ar-SA" sz="3200" dirty="0" smtClean="0"/>
              <a:t>التي </a:t>
            </a:r>
            <a:r>
              <a:rPr lang="ar-SA" sz="3200" dirty="0"/>
              <a:t>تخفي الغش ووسائل النقل المستعملة لارتكاب الغش بما في </a:t>
            </a:r>
            <a:r>
              <a:rPr lang="ar-SA" sz="3200" dirty="0" smtClean="0"/>
              <a:t>ذلك</a:t>
            </a:r>
            <a:r>
              <a:rPr lang="ar-DZ" sz="3200" dirty="0"/>
              <a:t> </a:t>
            </a:r>
            <a:r>
              <a:rPr lang="ar-SA" sz="3200" dirty="0" smtClean="0"/>
              <a:t>الحيوانات</a:t>
            </a:r>
            <a:r>
              <a:rPr lang="ar-SA" sz="3200" dirty="0"/>
              <a:t>.</a:t>
            </a:r>
            <a:r>
              <a:rPr lang="fr-FR" sz="3200" dirty="0"/>
              <a:t/>
            </a:r>
            <a:br>
              <a:rPr lang="fr-FR" sz="3200" dirty="0"/>
            </a:br>
            <a:r>
              <a:rPr lang="ar-SA" sz="3200" dirty="0"/>
              <a:t>ويكـون هـذا الحـق مطلقا إذا تم معاينة الجريمة في </a:t>
            </a:r>
            <a:r>
              <a:rPr lang="ar-SA" sz="3200" dirty="0" smtClean="0"/>
              <a:t>الأماكن</a:t>
            </a:r>
            <a:r>
              <a:rPr lang="ar-DZ" sz="3200" dirty="0"/>
              <a:t> </a:t>
            </a:r>
            <a:r>
              <a:rPr lang="ar-SA" sz="3200" dirty="0" smtClean="0"/>
              <a:t>الخاضعة </a:t>
            </a:r>
            <a:r>
              <a:rPr lang="ar-SA" sz="3200" dirty="0"/>
              <a:t>لمراقبـة أعـوان الجمارك، ويقصد بها النطـاق </a:t>
            </a:r>
            <a:r>
              <a:rPr lang="ar-SA" sz="3200" dirty="0" smtClean="0"/>
              <a:t>الجمركي</a:t>
            </a:r>
            <a:r>
              <a:rPr lang="ar-DZ" sz="3200" dirty="0"/>
              <a:t> </a:t>
            </a:r>
            <a:r>
              <a:rPr lang="ar-SA" sz="3200" dirty="0" smtClean="0"/>
              <a:t>والمكاتب </a:t>
            </a:r>
            <a:r>
              <a:rPr lang="ar-SA" sz="3200" dirty="0"/>
              <a:t>والمستودعات وغيرهـا مـن الأمـاكن الخاضعة </a:t>
            </a:r>
            <a:r>
              <a:rPr lang="ar-SA" sz="3200" dirty="0" smtClean="0"/>
              <a:t>للحراسة</a:t>
            </a:r>
            <a:r>
              <a:rPr lang="ar-DZ" sz="3200" dirty="0"/>
              <a:t> </a:t>
            </a:r>
            <a:r>
              <a:rPr lang="ar-SA" sz="3200" dirty="0" smtClean="0"/>
              <a:t>الجمركية</a:t>
            </a:r>
            <a:endParaRPr lang="fr-FR" sz="32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13</a:t>
            </a:fld>
            <a:endParaRPr lang="fr-BE"/>
          </a:p>
        </p:txBody>
      </p:sp>
    </p:spTree>
    <p:extLst>
      <p:ext uri="{BB962C8B-B14F-4D97-AF65-F5344CB8AC3E}">
        <p14:creationId xmlns:p14="http://schemas.microsoft.com/office/powerpoint/2010/main" val="766677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pPr algn="r" rtl="1"/>
            <a:r>
              <a:rPr lang="ar-SA" sz="3200" dirty="0"/>
              <a:t>حتى ولو كانت موجودة خارج النطاق الجمركي.</a:t>
            </a:r>
            <a:r>
              <a:rPr lang="fr-FR" sz="3200" dirty="0"/>
              <a:t/>
            </a:r>
            <a:br>
              <a:rPr lang="fr-FR" sz="3200" dirty="0"/>
            </a:br>
            <a:r>
              <a:rPr lang="ar-SA" sz="3200" dirty="0"/>
              <a:t>في حين يكون حق الحجز مقيدا إذا تم معاينة الجريمة </a:t>
            </a:r>
            <a:r>
              <a:rPr lang="ar-SA" sz="3200" dirty="0" smtClean="0"/>
              <a:t>الجمركية</a:t>
            </a:r>
            <a:endParaRPr lang="ar-DZ" sz="3200" dirty="0" smtClean="0"/>
          </a:p>
          <a:p>
            <a:pPr algn="r" rtl="1"/>
            <a:r>
              <a:rPr lang="ar-SA" sz="3200" dirty="0"/>
              <a:t>في الأماكن الأخرى بحيث لا يجوز إجـراء الحجز إلا في الحالات </a:t>
            </a:r>
            <a:r>
              <a:rPr lang="ar-SA" sz="3200" dirty="0" smtClean="0"/>
              <a:t>الواردة</a:t>
            </a:r>
            <a:r>
              <a:rPr lang="ar-DZ" sz="3200" dirty="0"/>
              <a:t> </a:t>
            </a:r>
            <a:r>
              <a:rPr lang="ar-DZ" sz="3200" dirty="0" smtClean="0"/>
              <a:t>في </a:t>
            </a:r>
            <a:r>
              <a:rPr lang="ar-SA" sz="3200" dirty="0" smtClean="0"/>
              <a:t>الفقرة </a:t>
            </a:r>
            <a:r>
              <a:rPr lang="ar-SA" sz="3200" dirty="0"/>
              <a:t>الثانية من المادة </a:t>
            </a:r>
            <a:r>
              <a:rPr lang="fr-FR" sz="3200" u="sng" dirty="0">
                <a:hlinkClick r:id="rId2"/>
              </a:rPr>
              <a:t>250</a:t>
            </a:r>
            <a:r>
              <a:rPr lang="fr-FR" sz="3200" dirty="0"/>
              <a:t> </a:t>
            </a:r>
            <a:r>
              <a:rPr lang="ar-DZ" sz="3200" dirty="0" smtClean="0"/>
              <a:t>قانون جمارك </a:t>
            </a:r>
            <a:r>
              <a:rPr lang="ar-SA" sz="3200" dirty="0" smtClean="0"/>
              <a:t>، </a:t>
            </a:r>
            <a:r>
              <a:rPr lang="ar-SA" sz="3200" dirty="0"/>
              <a:t>على سبيل الحصر، وهي</a:t>
            </a:r>
            <a:r>
              <a:rPr lang="fr-FR" sz="3200" dirty="0"/>
              <a:t>:</a:t>
            </a:r>
            <a:br>
              <a:rPr lang="fr-FR" sz="3200" dirty="0"/>
            </a:br>
            <a:r>
              <a:rPr lang="ar-DZ" sz="3200" dirty="0" smtClean="0"/>
              <a:t>*</a:t>
            </a:r>
            <a:r>
              <a:rPr lang="ar-SA" sz="3200" dirty="0" smtClean="0">
                <a:solidFill>
                  <a:srgbClr val="FF0000"/>
                </a:solidFill>
              </a:rPr>
              <a:t>الملاحقة </a:t>
            </a:r>
            <a:r>
              <a:rPr lang="ar-SA" sz="3200" dirty="0">
                <a:solidFill>
                  <a:srgbClr val="FF0000"/>
                </a:solidFill>
              </a:rPr>
              <a:t>على مرأى العين</a:t>
            </a:r>
            <a:r>
              <a:rPr lang="ar-SA" sz="3200" dirty="0"/>
              <a:t>، وفي هذه الحالة يتعين ان تستمر</a:t>
            </a:r>
            <a:r>
              <a:rPr lang="fr-FR" sz="3200" dirty="0"/>
              <a:t/>
            </a:r>
            <a:br>
              <a:rPr lang="fr-FR" sz="3200" dirty="0"/>
            </a:br>
            <a:r>
              <a:rPr lang="ar-SA" sz="3200" dirty="0"/>
              <a:t>الملاحقة </a:t>
            </a:r>
            <a:r>
              <a:rPr lang="ar-SA" sz="3200" dirty="0">
                <a:solidFill>
                  <a:srgbClr val="FF0000"/>
                </a:solidFill>
              </a:rPr>
              <a:t>بدون انقطاع حتى وقت </a:t>
            </a:r>
            <a:r>
              <a:rPr lang="ar-SA" sz="3200" dirty="0" smtClean="0">
                <a:solidFill>
                  <a:srgbClr val="FF0000"/>
                </a:solidFill>
              </a:rPr>
              <a:t>الحجز</a:t>
            </a:r>
            <a:r>
              <a:rPr lang="ar-DZ" sz="3200" dirty="0" smtClean="0"/>
              <a:t>.</a:t>
            </a:r>
          </a:p>
          <a:p>
            <a:pPr marL="457200" indent="-457200" algn="r" rtl="1">
              <a:buFont typeface="Arial" charset="0"/>
              <a:buChar char="•"/>
            </a:pPr>
            <a:r>
              <a:rPr lang="ar-SA" sz="3200" dirty="0" smtClean="0"/>
              <a:t>التلبس بالجريمة</a:t>
            </a:r>
            <a:r>
              <a:rPr lang="ar-DZ" sz="3200" dirty="0" smtClean="0"/>
              <a:t>.</a:t>
            </a:r>
          </a:p>
          <a:p>
            <a:pPr algn="r" rtl="1">
              <a:buFont typeface="Arial" charset="0"/>
              <a:buChar char="•"/>
            </a:pPr>
            <a:r>
              <a:rPr lang="ar-SA" sz="3200" dirty="0" smtClean="0"/>
              <a:t>مخالفة </a:t>
            </a:r>
            <a:r>
              <a:rPr lang="ar-SA" sz="3200" dirty="0"/>
              <a:t>أحكام المادة </a:t>
            </a:r>
            <a:r>
              <a:rPr lang="fr-FR" sz="3200" u="sng" dirty="0">
                <a:hlinkClick r:id="rId3"/>
              </a:rPr>
              <a:t>226</a:t>
            </a:r>
            <a:r>
              <a:rPr lang="fr-FR" sz="3200" dirty="0"/>
              <a:t> </a:t>
            </a:r>
            <a:r>
              <a:rPr lang="ar-SA" sz="3200" dirty="0" smtClean="0"/>
              <a:t>ق</a:t>
            </a:r>
            <a:r>
              <a:rPr lang="ar-DZ" sz="3200" dirty="0" smtClean="0"/>
              <a:t>انون </a:t>
            </a:r>
            <a:r>
              <a:rPr lang="ar-SA" sz="3200" dirty="0" smtClean="0"/>
              <a:t> ج</a:t>
            </a:r>
            <a:r>
              <a:rPr lang="ar-DZ" sz="3200" dirty="0" smtClean="0"/>
              <a:t>مارك </a:t>
            </a:r>
            <a:r>
              <a:rPr lang="ar-SA" sz="3200" dirty="0" smtClean="0"/>
              <a:t>، </a:t>
            </a:r>
            <a:r>
              <a:rPr lang="ar-SA" sz="3200" dirty="0"/>
              <a:t>ويتعلق الأمر بحيازة وتنقل</a:t>
            </a:r>
            <a:r>
              <a:rPr lang="fr-FR" sz="3200" dirty="0"/>
              <a:t/>
            </a:r>
            <a:br>
              <a:rPr lang="fr-FR" sz="3200" dirty="0"/>
            </a:br>
            <a:r>
              <a:rPr lang="ar-SA" sz="3200" dirty="0"/>
              <a:t>البضائع الحساسة القابلة للتهريب المحددة بموجب قرار </a:t>
            </a:r>
            <a:r>
              <a:rPr lang="ar-SA" sz="3200" dirty="0" smtClean="0"/>
              <a:t>الوزير</a:t>
            </a:r>
            <a:r>
              <a:rPr lang="ar-DZ" sz="3200" dirty="0" smtClean="0"/>
              <a:t> المكلف بالمالية .</a:t>
            </a:r>
          </a:p>
          <a:p>
            <a:pPr algn="r" rtl="1">
              <a:buFont typeface="Arial" charset="0"/>
              <a:buChar char="•"/>
            </a:pPr>
            <a:r>
              <a:rPr lang="ar-SA" sz="3200" dirty="0"/>
              <a:t>اكتشاف مفاجئ لبضائع يتبين أصلها المغشوش مـن </a:t>
            </a:r>
            <a:r>
              <a:rPr lang="ar-SA" sz="3200" dirty="0" smtClean="0"/>
              <a:t>خـلال</a:t>
            </a:r>
            <a:r>
              <a:rPr lang="ar-DZ" sz="3200" dirty="0"/>
              <a:t> </a:t>
            </a:r>
            <a:r>
              <a:rPr lang="ar-SA" sz="3200" dirty="0" smtClean="0"/>
              <a:t>تصريحات </a:t>
            </a:r>
            <a:r>
              <a:rPr lang="ar-SA" sz="3200" dirty="0"/>
              <a:t>حائزها أو في حالة غياب وثائق الإثبات عند أول </a:t>
            </a:r>
            <a:r>
              <a:rPr lang="ar-SA" sz="3200" dirty="0" smtClean="0"/>
              <a:t>طلب</a:t>
            </a:r>
            <a:r>
              <a:rPr lang="ar-DZ" sz="3200" dirty="0" smtClean="0"/>
              <a:t>.</a:t>
            </a:r>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14</a:t>
            </a:fld>
            <a:endParaRPr lang="fr-BE"/>
          </a:p>
        </p:txBody>
      </p:sp>
    </p:spTree>
    <p:extLst>
      <p:ext uri="{BB962C8B-B14F-4D97-AF65-F5344CB8AC3E}">
        <p14:creationId xmlns:p14="http://schemas.microsoft.com/office/powerpoint/2010/main" val="3521676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956298"/>
          </a:xfrm>
          <a:prstGeom prst="rect">
            <a:avLst/>
          </a:prstGeom>
        </p:spPr>
        <p:txBody>
          <a:bodyPr wrap="square">
            <a:spAutoFit/>
          </a:bodyPr>
          <a:lstStyle/>
          <a:p>
            <a:pPr algn="r" rtl="1"/>
            <a:r>
              <a:rPr lang="ar-SA" sz="3200" dirty="0"/>
              <a:t>وعندما يتعلق الأمر بوسيلة </a:t>
            </a:r>
            <a:r>
              <a:rPr lang="ar-SA" sz="3200" dirty="0" smtClean="0"/>
              <a:t>النقل</a:t>
            </a:r>
            <a:r>
              <a:rPr lang="ar-DZ" sz="3200" dirty="0" smtClean="0"/>
              <a:t> فإن </a:t>
            </a:r>
            <a:r>
              <a:rPr lang="ar-SA" sz="3200" dirty="0" smtClean="0"/>
              <a:t>المادة</a:t>
            </a:r>
            <a:r>
              <a:rPr lang="ar-SA" sz="3200" dirty="0"/>
              <a:t> </a:t>
            </a:r>
            <a:r>
              <a:rPr lang="fr-FR" sz="3200" u="sng" dirty="0">
                <a:hlinkClick r:id="rId2"/>
              </a:rPr>
              <a:t>246</a:t>
            </a:r>
            <a:r>
              <a:rPr lang="fr-FR" sz="3200" dirty="0"/>
              <a:t> </a:t>
            </a:r>
            <a:r>
              <a:rPr lang="ar-DZ" sz="3200" dirty="0" smtClean="0"/>
              <a:t>قانون الجمارك </a:t>
            </a:r>
            <a:r>
              <a:rPr lang="ar-SA" sz="3200" dirty="0"/>
              <a:t>تجيز </a:t>
            </a:r>
            <a:r>
              <a:rPr lang="ar-SA" sz="3200" dirty="0" smtClean="0"/>
              <a:t>لأعوان</a:t>
            </a:r>
            <a:r>
              <a:rPr lang="ar-DZ" sz="3200" dirty="0"/>
              <a:t> </a:t>
            </a:r>
            <a:r>
              <a:rPr lang="ar-SA" sz="3200" dirty="0" smtClean="0"/>
              <a:t>الجمارك </a:t>
            </a:r>
            <a:r>
              <a:rPr lang="ar-SA" sz="3200" dirty="0"/>
              <a:t>وأعوان المصلحة الوطنية لحراس الشواطئ الذين </a:t>
            </a:r>
            <a:r>
              <a:rPr lang="ar-SA" sz="3200" dirty="0" smtClean="0"/>
              <a:t>يقومون</a:t>
            </a:r>
            <a:r>
              <a:rPr lang="ar-DZ" sz="3200" dirty="0"/>
              <a:t> </a:t>
            </a:r>
            <a:r>
              <a:rPr lang="ar-SA" sz="3200" dirty="0" smtClean="0"/>
              <a:t>بحجزها </a:t>
            </a:r>
            <a:r>
              <a:rPr lang="ar-SA" sz="3200" dirty="0"/>
              <a:t>أن يقترحوا على المخالف، قبل اختتام المحضر، عرض رفع </a:t>
            </a:r>
            <a:r>
              <a:rPr lang="ar-SA" sz="3200" dirty="0" smtClean="0"/>
              <a:t>اليد</a:t>
            </a:r>
            <a:r>
              <a:rPr lang="ar-DZ" sz="3200" dirty="0"/>
              <a:t> </a:t>
            </a:r>
            <a:r>
              <a:rPr lang="ar-SA" sz="3200" dirty="0" smtClean="0"/>
              <a:t>عن </a:t>
            </a:r>
            <a:r>
              <a:rPr lang="ar-SA" sz="3200" dirty="0"/>
              <a:t>وسيلة النقل المحجوزة القابلة </a:t>
            </a:r>
            <a:r>
              <a:rPr lang="ar-SA" sz="3200" dirty="0" smtClean="0"/>
              <a:t>للمصادرة</a:t>
            </a:r>
            <a:r>
              <a:rPr lang="ar-DZ" sz="3200" dirty="0" smtClean="0"/>
              <a:t>.</a:t>
            </a:r>
            <a:r>
              <a:rPr lang="ar-SA" sz="3200" dirty="0" smtClean="0"/>
              <a:t> </a:t>
            </a:r>
            <a:endParaRPr lang="ar-DZ" sz="3200" dirty="0" smtClean="0"/>
          </a:p>
          <a:p>
            <a:pPr algn="r" rtl="1"/>
            <a:r>
              <a:rPr lang="ar-SA" sz="3200" b="1" dirty="0"/>
              <a:t>الصورة </a:t>
            </a:r>
            <a:r>
              <a:rPr lang="ar-DZ" sz="3200" b="1" dirty="0" smtClean="0"/>
              <a:t>الثانية </a:t>
            </a:r>
            <a:r>
              <a:rPr lang="ar-SA" sz="3200" b="1" dirty="0" smtClean="0"/>
              <a:t>حق </a:t>
            </a:r>
            <a:r>
              <a:rPr lang="ar-SA" sz="3200" b="1" dirty="0"/>
              <a:t>احتجاز الأشياء </a:t>
            </a:r>
            <a:r>
              <a:rPr lang="fr-FR" sz="3200" b="1" dirty="0"/>
              <a:t>"Rétention" </a:t>
            </a:r>
            <a:r>
              <a:rPr lang="ar-SA" sz="3200" b="1" dirty="0" smtClean="0"/>
              <a:t>:</a:t>
            </a:r>
            <a:endParaRPr lang="ar-DZ" sz="3200" b="1" dirty="0"/>
          </a:p>
          <a:p>
            <a:pPr algn="r" rtl="1"/>
            <a:r>
              <a:rPr lang="ar-DZ" sz="3200" dirty="0" smtClean="0"/>
              <a:t>وهي حسب المادة 241 فقرة 2 :</a:t>
            </a:r>
          </a:p>
          <a:p>
            <a:pPr algn="r" rtl="1"/>
            <a:r>
              <a:rPr lang="ar-SA" sz="3200" dirty="0"/>
              <a:t>البضائع الـتـي هـي في حـوزة المخالف و ذلـك علـى سبيل ضـمـان</a:t>
            </a:r>
            <a:r>
              <a:rPr lang="fr-FR" sz="3200" dirty="0"/>
              <a:t/>
            </a:r>
            <a:br>
              <a:rPr lang="fr-FR" sz="3200" dirty="0"/>
            </a:br>
            <a:r>
              <a:rPr lang="ar-SA" sz="3200" dirty="0"/>
              <a:t>سداد الغرامات المستحقة قانونا ، وينصب غالبـا هـذا الحجز الاحتياطي </a:t>
            </a:r>
            <a:r>
              <a:rPr lang="ar-SA" sz="3200" dirty="0" smtClean="0"/>
              <a:t>على</a:t>
            </a:r>
            <a:r>
              <a:rPr lang="ar-DZ" sz="3200" dirty="0"/>
              <a:t> </a:t>
            </a:r>
            <a:r>
              <a:rPr lang="ar-SA" sz="3200" dirty="0" smtClean="0"/>
              <a:t>وسائل </a:t>
            </a:r>
            <a:r>
              <a:rPr lang="ar-SA" sz="3200" dirty="0"/>
              <a:t>النقـل فتحتجـز ضـمانا للـدين المستحق للخزينـة بعنـوان </a:t>
            </a:r>
            <a:r>
              <a:rPr lang="ar-SA" sz="3200" dirty="0" smtClean="0"/>
              <a:t>الغرامـة</a:t>
            </a:r>
            <a:r>
              <a:rPr lang="ar-DZ" sz="3200" dirty="0" smtClean="0"/>
              <a:t> الجمركية </a:t>
            </a:r>
            <a:r>
              <a:rPr lang="ar-SA" sz="3200" dirty="0"/>
              <a:t>على أن لا تتجاوز </a:t>
            </a:r>
            <a:r>
              <a:rPr lang="ar-SA" sz="3200" dirty="0" smtClean="0"/>
              <a:t>قيمة</a:t>
            </a:r>
            <a:r>
              <a:rPr lang="ar-DZ" sz="3200" dirty="0"/>
              <a:t> </a:t>
            </a:r>
            <a:r>
              <a:rPr lang="ar-SA" sz="3200" dirty="0" smtClean="0"/>
              <a:t>البضاعة المحتجزة</a:t>
            </a:r>
            <a:r>
              <a:rPr lang="ar-DZ" sz="3200" dirty="0" smtClean="0"/>
              <a:t> </a:t>
            </a:r>
            <a:r>
              <a:rPr lang="ar-SA" sz="3200" dirty="0" smtClean="0"/>
              <a:t> </a:t>
            </a:r>
            <a:r>
              <a:rPr lang="ar-SA" sz="3200" dirty="0"/>
              <a:t>على سبيل </a:t>
            </a:r>
            <a:r>
              <a:rPr lang="ar-SA" sz="3200" dirty="0" smtClean="0"/>
              <a:t>الضمان </a:t>
            </a:r>
            <a:r>
              <a:rPr lang="ar-SA" sz="3200" dirty="0"/>
              <a:t>مبلغ الغرامة الجمركية المستحقة.</a:t>
            </a:r>
            <a:br>
              <a:rPr lang="ar-SA" sz="3200" dirty="0"/>
            </a:br>
            <a:r>
              <a:rPr lang="fr-FR" sz="3200" dirty="0"/>
              <a:t/>
            </a:r>
            <a:br>
              <a:rPr lang="fr-FR" sz="3200" dirty="0"/>
            </a:br>
            <a:r>
              <a:rPr lang="ar-SA" sz="3200" dirty="0"/>
              <a:t/>
            </a:r>
            <a:br>
              <a:rPr lang="ar-SA" sz="3200" dirty="0"/>
            </a:br>
            <a:endParaRPr lang="ar-DZ" sz="3200" dirty="0" smtClean="0"/>
          </a:p>
          <a:p>
            <a:pPr algn="r" rtl="1"/>
            <a:endParaRPr lang="ar-DZ" sz="3200" dirty="0"/>
          </a:p>
          <a:p>
            <a:pPr algn="r" rtl="1"/>
            <a:endParaRPr lang="ar-DZ" sz="3200" dirty="0" smtClean="0"/>
          </a:p>
          <a:p>
            <a:pPr algn="r" rtl="1"/>
            <a:endParaRPr lang="ar-DZ" sz="3200" dirty="0"/>
          </a:p>
          <a:p>
            <a:pPr algn="r" rtl="1"/>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15</a:t>
            </a:fld>
            <a:endParaRPr lang="fr-BE"/>
          </a:p>
        </p:txBody>
      </p:sp>
    </p:spTree>
    <p:extLst>
      <p:ext uri="{BB962C8B-B14F-4D97-AF65-F5344CB8AC3E}">
        <p14:creationId xmlns:p14="http://schemas.microsoft.com/office/powerpoint/2010/main" val="1905659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816429"/>
          </a:xfrm>
          <a:prstGeom prst="rect">
            <a:avLst/>
          </a:prstGeom>
        </p:spPr>
        <p:txBody>
          <a:bodyPr wrap="square">
            <a:spAutoFit/>
          </a:bodyPr>
          <a:lstStyle/>
          <a:p>
            <a:pPr algn="r" rtl="1"/>
            <a:r>
              <a:rPr lang="ar-DZ" sz="3200" dirty="0" smtClean="0"/>
              <a:t>و</a:t>
            </a:r>
            <a:r>
              <a:rPr lang="ar-SA" sz="3200" dirty="0" smtClean="0"/>
              <a:t>المادة</a:t>
            </a:r>
            <a:r>
              <a:rPr lang="fr-FR" sz="3200" dirty="0"/>
              <a:t> </a:t>
            </a:r>
            <a:r>
              <a:rPr lang="fr-FR" sz="3200" u="sng" dirty="0">
                <a:hlinkClick r:id="rId2"/>
              </a:rPr>
              <a:t>246</a:t>
            </a:r>
            <a:r>
              <a:rPr lang="fr-FR" sz="3200" dirty="0"/>
              <a:t> </a:t>
            </a:r>
            <a:r>
              <a:rPr lang="ar-SA" sz="3200" dirty="0" smtClean="0"/>
              <a:t>ق</a:t>
            </a:r>
            <a:r>
              <a:rPr lang="ar-DZ" sz="3200" dirty="0" smtClean="0"/>
              <a:t>انون</a:t>
            </a:r>
            <a:r>
              <a:rPr lang="ar-SA" sz="3200" dirty="0" smtClean="0"/>
              <a:t> ج</a:t>
            </a:r>
            <a:r>
              <a:rPr lang="ar-DZ" sz="3200" dirty="0" smtClean="0"/>
              <a:t>مارك</a:t>
            </a:r>
            <a:r>
              <a:rPr lang="ar-SA" sz="3200" dirty="0" smtClean="0"/>
              <a:t>، المعدلة</a:t>
            </a:r>
            <a:r>
              <a:rPr lang="ar-DZ" sz="3200" dirty="0"/>
              <a:t> </a:t>
            </a:r>
            <a:r>
              <a:rPr lang="ar-SA" sz="3200" dirty="0" smtClean="0"/>
              <a:t>تلزم </a:t>
            </a:r>
            <a:r>
              <a:rPr lang="ar-SA" sz="3200" dirty="0"/>
              <a:t>أعوان الجمارك وأعوان </a:t>
            </a:r>
            <a:r>
              <a:rPr lang="ar-SA" sz="3200" dirty="0" smtClean="0"/>
              <a:t>المصلحة</a:t>
            </a:r>
            <a:r>
              <a:rPr lang="ar-DZ" sz="3200" dirty="0"/>
              <a:t> </a:t>
            </a:r>
            <a:r>
              <a:rPr lang="ar-SA" sz="3200" dirty="0" smtClean="0"/>
              <a:t>الوطنية </a:t>
            </a:r>
            <a:r>
              <a:rPr lang="ar-SA" sz="3200" dirty="0"/>
              <a:t>لحراس الشواطئ الذين يقومون </a:t>
            </a:r>
            <a:r>
              <a:rPr lang="ar-SA" sz="3200" dirty="0" smtClean="0"/>
              <a:t>ب</a:t>
            </a:r>
            <a:r>
              <a:rPr lang="ar-DZ" sz="3200" dirty="0" smtClean="0"/>
              <a:t>حجز</a:t>
            </a:r>
            <a:r>
              <a:rPr lang="ar-SA" sz="3200" dirty="0" smtClean="0"/>
              <a:t> </a:t>
            </a:r>
            <a:r>
              <a:rPr lang="ar-SA" sz="3200" dirty="0"/>
              <a:t>وسيلة نقل على </a:t>
            </a:r>
            <a:r>
              <a:rPr lang="ar-SA" sz="3200" dirty="0" smtClean="0"/>
              <a:t>سبيل</a:t>
            </a:r>
            <a:r>
              <a:rPr lang="ar-DZ" sz="3200" dirty="0"/>
              <a:t> </a:t>
            </a:r>
            <a:r>
              <a:rPr lang="ar-SA" sz="3200" dirty="0" smtClean="0"/>
              <a:t>سداد </a:t>
            </a:r>
            <a:r>
              <a:rPr lang="ar-SA" sz="3200" dirty="0"/>
              <a:t>العقوبات المستحقة قانونا أن يقترحوا على المخالف، قبل </a:t>
            </a:r>
            <a:r>
              <a:rPr lang="ar-SA" sz="3200" dirty="0" smtClean="0"/>
              <a:t>قفل</a:t>
            </a:r>
            <a:r>
              <a:rPr lang="ar-DZ" sz="3200" dirty="0"/>
              <a:t> </a:t>
            </a:r>
            <a:r>
              <a:rPr lang="ar-SA" sz="3200" dirty="0" smtClean="0"/>
              <a:t>المحضر</a:t>
            </a:r>
            <a:r>
              <a:rPr lang="ar-SA" sz="3200" dirty="0"/>
              <a:t>، عرض رفع اليد عن وسيلة النقل </a:t>
            </a:r>
            <a:r>
              <a:rPr lang="ar-SA" sz="3200" dirty="0" smtClean="0"/>
              <a:t>المح</a:t>
            </a:r>
            <a:r>
              <a:rPr lang="ar-DZ" sz="3200" dirty="0" smtClean="0"/>
              <a:t>جوزة ،</a:t>
            </a:r>
            <a:r>
              <a:rPr lang="ar-SA" sz="3200" dirty="0" smtClean="0"/>
              <a:t>عرض </a:t>
            </a:r>
            <a:r>
              <a:rPr lang="ar-SA" sz="3200" dirty="0"/>
              <a:t>رفع اليد و الرد </a:t>
            </a:r>
            <a:r>
              <a:rPr lang="ar-SA" sz="3200" dirty="0" smtClean="0"/>
              <a:t>عليه.</a:t>
            </a:r>
            <a:r>
              <a:rPr lang="ar-DZ" sz="3200" dirty="0" smtClean="0"/>
              <a:t> </a:t>
            </a:r>
            <a:r>
              <a:rPr lang="ar-SA" sz="3200" dirty="0" smtClean="0"/>
              <a:t>ويتعين </a:t>
            </a:r>
            <a:r>
              <a:rPr lang="ar-SA" sz="3200" dirty="0"/>
              <a:t>عليهم، تحت طائلة </a:t>
            </a:r>
            <a:r>
              <a:rPr lang="ar-SA" sz="3200" dirty="0" smtClean="0"/>
              <a:t>البطلان </a:t>
            </a:r>
            <a:r>
              <a:rPr lang="ar-SA" sz="3200" dirty="0"/>
              <a:t>أن يشيروا في المحضر </a:t>
            </a:r>
            <a:r>
              <a:rPr lang="ar-SA" sz="3200" dirty="0" smtClean="0"/>
              <a:t>إلى</a:t>
            </a:r>
            <a:r>
              <a:rPr lang="ar-DZ" sz="3200" dirty="0"/>
              <a:t> </a:t>
            </a:r>
            <a:r>
              <a:rPr lang="ar-SA" sz="3200" dirty="0" smtClean="0"/>
              <a:t>الوثـائـق </a:t>
            </a:r>
            <a:r>
              <a:rPr lang="ar-SA" sz="3200" dirty="0"/>
              <a:t>الـتـي تـرافـق الـبـضائع الخاضعة للمصادرة </a:t>
            </a:r>
            <a:r>
              <a:rPr lang="ar-SA" sz="3200" dirty="0" smtClean="0"/>
              <a:t>وذلـك</a:t>
            </a:r>
            <a:r>
              <a:rPr lang="ar-DZ" sz="3200" dirty="0"/>
              <a:t> </a:t>
            </a:r>
            <a:r>
              <a:rPr lang="ar-DZ" sz="3200" dirty="0" err="1" smtClean="0"/>
              <a:t>لإ</a:t>
            </a:r>
            <a:r>
              <a:rPr lang="ar-SA" sz="3200" dirty="0" err="1" smtClean="0"/>
              <a:t>ستعمالها</a:t>
            </a:r>
            <a:r>
              <a:rPr lang="ar-SA" sz="3200" dirty="0" smtClean="0"/>
              <a:t> </a:t>
            </a:r>
            <a:r>
              <a:rPr lang="ar-SA" sz="3200" dirty="0"/>
              <a:t>كسند إثبات.</a:t>
            </a:r>
            <a:r>
              <a:rPr lang="ar-SA" dirty="0"/>
              <a:t/>
            </a:r>
            <a:br>
              <a:rPr lang="ar-SA" dirty="0"/>
            </a:b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16</a:t>
            </a:fld>
            <a:endParaRPr lang="fr-BE"/>
          </a:p>
        </p:txBody>
      </p:sp>
    </p:spTree>
    <p:extLst>
      <p:ext uri="{BB962C8B-B14F-4D97-AF65-F5344CB8AC3E}">
        <p14:creationId xmlns:p14="http://schemas.microsoft.com/office/powerpoint/2010/main" val="3804469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584775"/>
          </a:xfrm>
          <a:prstGeom prst="rect">
            <a:avLst/>
          </a:prstGeom>
        </p:spPr>
        <p:txBody>
          <a:bodyPr wrap="square">
            <a:spAutoFit/>
          </a:bodyPr>
          <a:lstStyle/>
          <a:p>
            <a:pPr algn="r" rtl="1"/>
            <a:r>
              <a:rPr lang="ar-DZ" sz="3200" b="1" dirty="0" smtClean="0">
                <a:solidFill>
                  <a:srgbClr val="00B050"/>
                </a:solidFill>
              </a:rPr>
              <a:t>ثانيا  </a:t>
            </a:r>
            <a:r>
              <a:rPr lang="ar-DZ" sz="3200" b="1" dirty="0">
                <a:solidFill>
                  <a:srgbClr val="00B050"/>
                </a:solidFill>
              </a:rPr>
              <a:t>صلاحيات الأعوان إزاء </a:t>
            </a:r>
            <a:r>
              <a:rPr lang="ar-DZ" sz="3200" b="1" dirty="0" smtClean="0">
                <a:solidFill>
                  <a:srgbClr val="00B050"/>
                </a:solidFill>
              </a:rPr>
              <a:t>الأشخاص  </a:t>
            </a:r>
            <a:r>
              <a:rPr lang="ar-DZ" sz="3200" b="1" dirty="0">
                <a:solidFill>
                  <a:srgbClr val="00B050"/>
                </a:solidFill>
              </a:rPr>
              <a:t>:</a:t>
            </a:r>
          </a:p>
        </p:txBody>
      </p:sp>
      <p:sp>
        <p:nvSpPr>
          <p:cNvPr id="3" name="Rectangle 2"/>
          <p:cNvSpPr/>
          <p:nvPr/>
        </p:nvSpPr>
        <p:spPr>
          <a:xfrm>
            <a:off x="1" y="584775"/>
            <a:ext cx="9143999" cy="4524315"/>
          </a:xfrm>
          <a:prstGeom prst="rect">
            <a:avLst/>
          </a:prstGeom>
        </p:spPr>
        <p:txBody>
          <a:bodyPr wrap="square">
            <a:spAutoFit/>
          </a:bodyPr>
          <a:lstStyle/>
          <a:p>
            <a:pPr algn="r" rtl="1"/>
            <a:r>
              <a:rPr lang="ar-DZ" sz="3200" dirty="0" smtClean="0"/>
              <a:t>ت</a:t>
            </a:r>
            <a:r>
              <a:rPr lang="ar-SA" sz="3200" dirty="0" smtClean="0"/>
              <a:t>خول حسب </a:t>
            </a:r>
            <a:r>
              <a:rPr lang="ar-SA" sz="3200" dirty="0"/>
              <a:t>نص المادة</a:t>
            </a:r>
            <a:r>
              <a:rPr lang="fr-FR" sz="3200" dirty="0"/>
              <a:t> </a:t>
            </a:r>
            <a:r>
              <a:rPr lang="fr-FR" sz="3200" u="sng" dirty="0">
                <a:hlinkClick r:id="rId2"/>
              </a:rPr>
              <a:t>241</a:t>
            </a:r>
            <a:r>
              <a:rPr lang="fr-FR" sz="3200" dirty="0"/>
              <a:t> </a:t>
            </a:r>
            <a:r>
              <a:rPr lang="ar-SA" sz="3200" dirty="0" smtClean="0"/>
              <a:t>من</a:t>
            </a:r>
            <a:r>
              <a:rPr lang="ar-DZ" sz="3200" dirty="0"/>
              <a:t> </a:t>
            </a:r>
            <a:r>
              <a:rPr lang="ar-DZ" sz="3200" dirty="0" smtClean="0"/>
              <a:t>قانون الجمارك </a:t>
            </a:r>
            <a:r>
              <a:rPr lang="ar-SA" sz="3200" dirty="0" smtClean="0"/>
              <a:t>في </a:t>
            </a:r>
            <a:r>
              <a:rPr lang="ar-SA" sz="3200" dirty="0"/>
              <a:t>فقرتها الثالثة للأعوان المؤهلين بالقيام بإجراء الحجز توقيف الأشخاص في حالة </a:t>
            </a:r>
            <a:r>
              <a:rPr lang="ar-SA" sz="3200" dirty="0" smtClean="0"/>
              <a:t>التلبس</a:t>
            </a:r>
            <a:r>
              <a:rPr lang="ar-DZ" sz="3200" dirty="0"/>
              <a:t> </a:t>
            </a:r>
            <a:r>
              <a:rPr lang="ar-DZ" sz="3200" dirty="0" smtClean="0"/>
              <a:t>و</a:t>
            </a:r>
            <a:r>
              <a:rPr lang="ar-SA" sz="3200" dirty="0" smtClean="0"/>
              <a:t>يخضع </a:t>
            </a:r>
            <a:r>
              <a:rPr lang="ar-SA" sz="3200" dirty="0"/>
              <a:t>توقيف الأشخاص لمجموعة من الشروط وهي:</a:t>
            </a:r>
            <a:r>
              <a:rPr lang="fr-FR" sz="3200" dirty="0"/>
              <a:t/>
            </a:r>
            <a:br>
              <a:rPr lang="fr-FR" sz="3200" dirty="0"/>
            </a:br>
            <a:r>
              <a:rPr lang="ar-DZ" sz="3200" dirty="0" smtClean="0"/>
              <a:t>*</a:t>
            </a:r>
            <a:r>
              <a:rPr lang="fr-FR" sz="3200" dirty="0" smtClean="0"/>
              <a:t> </a:t>
            </a:r>
            <a:r>
              <a:rPr lang="ar-SA" sz="3200" dirty="0"/>
              <a:t>أن يكون الفعل جنحة فحق التوقيف مقصور على الجنح دون المخالفات</a:t>
            </a:r>
            <a:r>
              <a:rPr lang="fr-FR" sz="3200" dirty="0"/>
              <a:t>.</a:t>
            </a:r>
            <a:br>
              <a:rPr lang="fr-FR" sz="3200" dirty="0"/>
            </a:br>
            <a:r>
              <a:rPr lang="ar-DZ" sz="3200" dirty="0" smtClean="0"/>
              <a:t>*</a:t>
            </a:r>
            <a:r>
              <a:rPr lang="ar-SA" sz="3200" dirty="0" smtClean="0"/>
              <a:t>أن </a:t>
            </a:r>
            <a:r>
              <a:rPr lang="ar-SA" sz="3200" dirty="0"/>
              <a:t>تكون الجنحة متلبس بها </a:t>
            </a:r>
            <a:r>
              <a:rPr lang="ar-DZ" sz="3200" dirty="0" smtClean="0"/>
              <a:t>أ</a:t>
            </a:r>
            <a:r>
              <a:rPr lang="ar-SA" sz="3200" dirty="0" smtClean="0"/>
              <a:t>ما </a:t>
            </a:r>
            <a:r>
              <a:rPr lang="ar-SA" sz="3200" dirty="0"/>
              <a:t>الحالات الأخرى فلا يجوز التوقيف.</a:t>
            </a:r>
            <a:r>
              <a:rPr lang="fr-FR" sz="3200" dirty="0"/>
              <a:t/>
            </a:r>
            <a:br>
              <a:rPr lang="fr-FR" sz="3200" dirty="0"/>
            </a:br>
            <a:r>
              <a:rPr lang="ar-DZ" sz="3200" dirty="0" smtClean="0"/>
              <a:t>*</a:t>
            </a:r>
            <a:r>
              <a:rPr lang="ar-SA" sz="3200" dirty="0" smtClean="0"/>
              <a:t>أن </a:t>
            </a:r>
            <a:r>
              <a:rPr lang="ar-SA" sz="3200" dirty="0"/>
              <a:t>يكون الشخص الموقوف قد تجاوز سن الثالثة عشر.</a:t>
            </a:r>
            <a:r>
              <a:rPr lang="fr-FR" sz="3200" dirty="0"/>
              <a:t/>
            </a:r>
            <a:br>
              <a:rPr lang="fr-FR" sz="3200" dirty="0"/>
            </a:br>
            <a:r>
              <a:rPr lang="fr-FR" sz="3200" dirty="0"/>
              <a:t/>
            </a:r>
            <a:br>
              <a:rPr lang="fr-FR" sz="3200" dirty="0"/>
            </a:br>
            <a:endParaRPr lang="fr-FR" sz="32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17</a:t>
            </a:fld>
            <a:endParaRPr lang="fr-BE"/>
          </a:p>
        </p:txBody>
      </p:sp>
    </p:spTree>
    <p:extLst>
      <p:ext uri="{BB962C8B-B14F-4D97-AF65-F5344CB8AC3E}">
        <p14:creationId xmlns:p14="http://schemas.microsoft.com/office/powerpoint/2010/main" val="4046716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r" rtl="1"/>
            <a:r>
              <a:rPr lang="fr-FR" sz="3200" dirty="0" smtClean="0">
                <a:solidFill>
                  <a:srgbClr val="C00000"/>
                </a:solidFill>
                <a:latin typeface="Arial" panose="020B0604020202020204" pitchFamily="34" charset="0"/>
              </a:rPr>
              <a:t>II </a:t>
            </a:r>
            <a:r>
              <a:rPr lang="ar-DZ" sz="3200" dirty="0" smtClean="0">
                <a:solidFill>
                  <a:srgbClr val="C00000"/>
                </a:solidFill>
                <a:latin typeface="Arial" panose="020B0604020202020204" pitchFamily="34" charset="0"/>
              </a:rPr>
              <a:t>- الكشف </a:t>
            </a:r>
            <a:r>
              <a:rPr lang="ar-DZ" sz="3200" dirty="0">
                <a:solidFill>
                  <a:srgbClr val="C00000"/>
                </a:solidFill>
                <a:latin typeface="Arial" panose="020B0604020202020204" pitchFamily="34" charset="0"/>
              </a:rPr>
              <a:t>عن المخالفة الجمركية </a:t>
            </a:r>
            <a:r>
              <a:rPr lang="ar-SA" sz="3200" dirty="0">
                <a:solidFill>
                  <a:srgbClr val="C00000"/>
                </a:solidFill>
                <a:latin typeface="Arial" panose="020B0604020202020204" pitchFamily="34" charset="0"/>
              </a:rPr>
              <a:t> عـن طـريـق إجـراء </a:t>
            </a:r>
            <a:r>
              <a:rPr lang="ar-DZ" sz="3200" dirty="0">
                <a:solidFill>
                  <a:srgbClr val="C00000"/>
                </a:solidFill>
                <a:latin typeface="Arial" panose="020B0604020202020204" pitchFamily="34" charset="0"/>
              </a:rPr>
              <a:t>التحقيق </a:t>
            </a:r>
            <a:r>
              <a:rPr lang="fr-FR" sz="3200" dirty="0" err="1">
                <a:solidFill>
                  <a:srgbClr val="C00000"/>
                </a:solidFill>
                <a:latin typeface="Arial" panose="020B0604020202020204" pitchFamily="34" charset="0"/>
              </a:rPr>
              <a:t>الجمرك</a:t>
            </a:r>
            <a:r>
              <a:rPr lang="ar-DZ" sz="3200" dirty="0">
                <a:solidFill>
                  <a:srgbClr val="C00000"/>
                </a:solidFill>
                <a:latin typeface="Arial" panose="020B0604020202020204" pitchFamily="34" charset="0"/>
              </a:rPr>
              <a:t>ي </a:t>
            </a:r>
            <a:r>
              <a:rPr lang="fr-FR" sz="3200" dirty="0">
                <a:solidFill>
                  <a:srgbClr val="C00000"/>
                </a:solidFill>
                <a:latin typeface="Arial" panose="020B0604020202020204" pitchFamily="34" charset="0"/>
              </a:rPr>
              <a:t> Procédure d’</a:t>
            </a:r>
            <a:r>
              <a:rPr lang="fr-FR" sz="3200" dirty="0" err="1">
                <a:solidFill>
                  <a:srgbClr val="C00000"/>
                </a:solidFill>
                <a:latin typeface="Arial" panose="020B0604020202020204" pitchFamily="34" charset="0"/>
              </a:rPr>
              <a:t>enquete</a:t>
            </a:r>
            <a:r>
              <a:rPr lang="fr-FR" sz="3200" dirty="0">
                <a:solidFill>
                  <a:srgbClr val="C00000"/>
                </a:solidFill>
                <a:latin typeface="Arial" panose="020B0604020202020204" pitchFamily="34" charset="0"/>
              </a:rPr>
              <a:t> </a:t>
            </a:r>
            <a:endParaRPr lang="ar-DZ" sz="3200" dirty="0" smtClean="0">
              <a:solidFill>
                <a:srgbClr val="C00000"/>
              </a:solidFill>
              <a:latin typeface="Arial" panose="020B0604020202020204" pitchFamily="34" charset="0"/>
            </a:endParaRPr>
          </a:p>
          <a:p>
            <a:pPr algn="r" rtl="1"/>
            <a:r>
              <a:rPr lang="ar-SA" sz="3200" dirty="0"/>
              <a:t>الأصل أن التحقيق الجمركي يخص الجرائم غير المتلبس بها، ولكن مع سرعة تطور هذا </a:t>
            </a:r>
            <a:r>
              <a:rPr lang="ar-SA" sz="3200" dirty="0" smtClean="0"/>
              <a:t>النوع</a:t>
            </a:r>
            <a:r>
              <a:rPr lang="ar-DZ" sz="3200" dirty="0"/>
              <a:t> </a:t>
            </a:r>
            <a:r>
              <a:rPr lang="ar-SA" sz="3200" dirty="0" smtClean="0"/>
              <a:t>من </a:t>
            </a:r>
            <a:r>
              <a:rPr lang="ar-SA" sz="3200" dirty="0"/>
              <a:t>الجرائم فأصبح لزاما إجراء التحقيق بالنسبة للجرائم المتلبس بها فقد تعمد المشرع </a:t>
            </a:r>
            <a:r>
              <a:rPr lang="ar-SA" sz="3200" dirty="0" smtClean="0"/>
              <a:t>تضمين</a:t>
            </a:r>
            <a:r>
              <a:rPr lang="ar-DZ" sz="3200" dirty="0"/>
              <a:t> </a:t>
            </a:r>
            <a:r>
              <a:rPr lang="ar-SA" sz="3200" dirty="0" smtClean="0"/>
              <a:t>القانون </a:t>
            </a:r>
            <a:r>
              <a:rPr lang="ar-SA" sz="3200" dirty="0"/>
              <a:t>الجمركي أحكاما إجرائية أخرى غير الحجز الجمركي جعلها تدخل في صميم </a:t>
            </a:r>
            <a:r>
              <a:rPr lang="ar-SA" sz="3200" dirty="0" smtClean="0"/>
              <a:t>العمل</a:t>
            </a:r>
            <a:r>
              <a:rPr lang="ar-DZ" sz="3200" dirty="0"/>
              <a:t> </a:t>
            </a:r>
            <a:r>
              <a:rPr lang="ar-SA" sz="3200" dirty="0" smtClean="0"/>
              <a:t>الجمركي</a:t>
            </a:r>
            <a:r>
              <a:rPr lang="ar-SA" sz="3200" dirty="0"/>
              <a:t>، كما تجدر الإشارة أن إجراء التحقيق الجمركي يستعمل إلا في حالات معينة جعلته </a:t>
            </a:r>
            <a:r>
              <a:rPr lang="ar-SA" sz="3200" dirty="0" smtClean="0"/>
              <a:t>يتسم</a:t>
            </a:r>
            <a:r>
              <a:rPr lang="ar-DZ" sz="3200" dirty="0"/>
              <a:t> </a:t>
            </a:r>
            <a:r>
              <a:rPr lang="ar-SA" sz="3200" dirty="0" smtClean="0"/>
              <a:t>بطابع </a:t>
            </a:r>
            <a:r>
              <a:rPr lang="ar-SA" sz="3200" dirty="0"/>
              <a:t>مميز لم يكن سابقا وليس بالصدفة وإنما نستوحيه من مضمون المادة </a:t>
            </a:r>
            <a:r>
              <a:rPr lang="fr-FR" sz="3200" u="sng" dirty="0">
                <a:hlinkClick r:id="rId2"/>
              </a:rPr>
              <a:t>252</a:t>
            </a:r>
            <a:r>
              <a:rPr lang="fr-FR" sz="3200" dirty="0"/>
              <a:t> </a:t>
            </a:r>
            <a:r>
              <a:rPr lang="ar-SA" sz="3200" dirty="0"/>
              <a:t>من قانون</a:t>
            </a:r>
            <a:r>
              <a:rPr lang="fr-FR" sz="3200" dirty="0"/>
              <a:t/>
            </a:r>
            <a:br>
              <a:rPr lang="fr-FR" sz="3200" dirty="0"/>
            </a:br>
            <a:r>
              <a:rPr lang="ar-SA" sz="3200" dirty="0"/>
              <a:t>الجمارك </a:t>
            </a:r>
            <a:r>
              <a:rPr lang="ar-DZ" sz="3200" dirty="0" smtClean="0"/>
              <a:t>المعدلة </a:t>
            </a:r>
            <a:r>
              <a:rPr lang="ar-DZ" sz="3200" dirty="0"/>
              <a:t>(</a:t>
            </a:r>
            <a:r>
              <a:rPr lang="ar-SA" sz="3200" dirty="0" smtClean="0"/>
              <a:t>يجب </a:t>
            </a:r>
            <a:r>
              <a:rPr lang="ar-SA" sz="3200" dirty="0"/>
              <a:t>أن تكون موضوع </a:t>
            </a:r>
            <a:r>
              <a:rPr lang="ar-SA" sz="3200" dirty="0" smtClean="0"/>
              <a:t>محضر</a:t>
            </a:r>
            <a:r>
              <a:rPr lang="ar-DZ" sz="3200" dirty="0"/>
              <a:t> </a:t>
            </a:r>
            <a:r>
              <a:rPr lang="ar-SA" sz="3200" dirty="0" smtClean="0"/>
              <a:t>معاينة </a:t>
            </a:r>
            <a:r>
              <a:rPr lang="ar-SA" sz="3200" dirty="0"/>
              <a:t>الجرائم الجمركية التي تتم معاينتها من طرف أعوان الجمارك على اثر مراقبة </a:t>
            </a:r>
            <a:r>
              <a:rPr lang="ar-SA" sz="3200" dirty="0" smtClean="0"/>
              <a:t>السجلات،</a:t>
            </a:r>
            <a:r>
              <a:rPr lang="ar-DZ" sz="3200" dirty="0"/>
              <a:t> </a:t>
            </a:r>
            <a:r>
              <a:rPr lang="ar-SA" sz="3200" dirty="0" smtClean="0"/>
              <a:t>وضمن </a:t>
            </a:r>
            <a:r>
              <a:rPr lang="ar-SA" sz="3200" dirty="0"/>
              <a:t>الشروط الواردة في المادتين 48 و92 مكرر 01 من هذا القانون وبصفة عامة على اثر </a:t>
            </a:r>
            <a:r>
              <a:rPr lang="ar-SA" sz="3200" dirty="0" smtClean="0"/>
              <a:t>نتائج</a:t>
            </a:r>
            <a:r>
              <a:rPr lang="ar-DZ" sz="3200" dirty="0"/>
              <a:t> </a:t>
            </a:r>
            <a:r>
              <a:rPr lang="ar-SA" sz="3200" dirty="0" smtClean="0"/>
              <a:t>التحريات </a:t>
            </a:r>
            <a:r>
              <a:rPr lang="ar-SA" sz="3200" dirty="0"/>
              <a:t>التي يقوم بها أعوان </a:t>
            </a:r>
            <a:r>
              <a:rPr lang="ar-SA" sz="3200" dirty="0" smtClean="0"/>
              <a:t>الجمارك</a:t>
            </a:r>
            <a:r>
              <a:rPr lang="ar-DZ" sz="3200" dirty="0" smtClean="0"/>
              <a:t>).</a:t>
            </a:r>
            <a:endParaRPr lang="fr-FR" sz="3200" dirty="0">
              <a:solidFill>
                <a:srgbClr val="C00000"/>
              </a:solidFill>
              <a:latin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18</a:t>
            </a:fld>
            <a:endParaRPr lang="fr-BE"/>
          </a:p>
        </p:txBody>
      </p:sp>
    </p:spTree>
    <p:extLst>
      <p:ext uri="{BB962C8B-B14F-4D97-AF65-F5344CB8AC3E}">
        <p14:creationId xmlns:p14="http://schemas.microsoft.com/office/powerpoint/2010/main" val="3626908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32749"/>
          </a:xfrm>
          <a:prstGeom prst="rect">
            <a:avLst/>
          </a:prstGeom>
        </p:spPr>
        <p:txBody>
          <a:bodyPr wrap="square">
            <a:spAutoFit/>
          </a:bodyPr>
          <a:lstStyle/>
          <a:p>
            <a:pPr algn="r" rtl="1"/>
            <a:r>
              <a:rPr lang="ar-SA" sz="3200" dirty="0" smtClean="0"/>
              <a:t>وعليه </a:t>
            </a:r>
            <a:r>
              <a:rPr lang="ar-SA" sz="3200" dirty="0"/>
              <a:t>يتضح من خلال نص المادة أن إجراء </a:t>
            </a:r>
            <a:r>
              <a:rPr lang="ar-SA" sz="3200" dirty="0" smtClean="0"/>
              <a:t>التحقيق</a:t>
            </a:r>
            <a:r>
              <a:rPr lang="ar-DZ" sz="3200" dirty="0" smtClean="0"/>
              <a:t> الجمركي </a:t>
            </a:r>
            <a:r>
              <a:rPr lang="fr-FR" sz="3200" dirty="0"/>
              <a:t/>
            </a:r>
            <a:br>
              <a:rPr lang="fr-FR" sz="3200" dirty="0"/>
            </a:br>
            <a:r>
              <a:rPr lang="ar-SA" sz="3200" dirty="0"/>
              <a:t>يرتبط أساسا بمفهوم الرقابة الوثائقية للمستندات والسجلات </a:t>
            </a:r>
            <a:r>
              <a:rPr lang="ar-SA" sz="3200" dirty="0" smtClean="0"/>
              <a:t>الجمركية</a:t>
            </a:r>
            <a:r>
              <a:rPr lang="ar-DZ" sz="3200" dirty="0" smtClean="0"/>
              <a:t>.</a:t>
            </a:r>
            <a:r>
              <a:rPr lang="fr-FR" sz="3200" dirty="0"/>
              <a:t/>
            </a:r>
            <a:br>
              <a:rPr lang="fr-FR" sz="3200" dirty="0"/>
            </a:br>
            <a:r>
              <a:rPr lang="ar-SA" sz="3200" dirty="0"/>
              <a:t>فإجراء التحقيق الجمركي </a:t>
            </a:r>
            <a:r>
              <a:rPr lang="ar-SA" sz="3200" dirty="0" smtClean="0"/>
              <a:t>يشكل</a:t>
            </a:r>
            <a:r>
              <a:rPr lang="ar-DZ" sz="3200" dirty="0"/>
              <a:t> </a:t>
            </a:r>
            <a:r>
              <a:rPr lang="ar-SA" sz="3200" dirty="0" smtClean="0"/>
              <a:t>الأسلوب </a:t>
            </a:r>
            <a:r>
              <a:rPr lang="ar-SA" sz="3200" dirty="0"/>
              <a:t>الثاني لمعاينة الجرائم الجمركية الذي يقوم من خلاله أعوان الجمارك بمختلف التحريات</a:t>
            </a:r>
            <a:r>
              <a:rPr lang="fr-FR" sz="3200" dirty="0"/>
              <a:t/>
            </a:r>
            <a:br>
              <a:rPr lang="fr-FR" sz="3200" dirty="0"/>
            </a:br>
            <a:r>
              <a:rPr lang="ar-SA" sz="3200" dirty="0"/>
              <a:t>لاسيما في حالات عدم التلبس بالجرائم كما يتم اللجوء إليه ضمن </a:t>
            </a:r>
            <a:r>
              <a:rPr lang="ar-SA" sz="3200" dirty="0" smtClean="0"/>
              <a:t>شروط</a:t>
            </a:r>
            <a:r>
              <a:rPr lang="ar-DZ" sz="3200" dirty="0"/>
              <a:t> </a:t>
            </a:r>
            <a:r>
              <a:rPr lang="ar-SA" sz="3200" dirty="0" smtClean="0"/>
              <a:t>وحالات</a:t>
            </a:r>
            <a:r>
              <a:rPr lang="ar-DZ" sz="3200" dirty="0" smtClean="0"/>
              <a:t> محددة في القانون .</a:t>
            </a:r>
            <a:r>
              <a:rPr lang="fr-FR" sz="3200" dirty="0"/>
              <a:t/>
            </a:r>
            <a:br>
              <a:rPr lang="fr-FR" sz="3200" dirty="0"/>
            </a:br>
            <a:r>
              <a:rPr lang="ar-DZ" sz="3200" dirty="0">
                <a:latin typeface="Arial" panose="020B0604020202020204" pitchFamily="34" charset="0"/>
                <a:cs typeface="Arial" panose="020B0604020202020204" pitchFamily="34" charset="0"/>
              </a:rPr>
              <a:t>ويثور التساؤل حول </a:t>
            </a:r>
            <a:r>
              <a:rPr lang="ar-SA" sz="3200" dirty="0">
                <a:latin typeface="Arial" panose="020B0604020202020204" pitchFamily="34" charset="0"/>
                <a:cs typeface="Arial" panose="020B0604020202020204" pitchFamily="34" charset="0"/>
              </a:rPr>
              <a:t>الأشخاص </a:t>
            </a:r>
            <a:r>
              <a:rPr lang="ar-SA" sz="3200" dirty="0" err="1" smtClean="0">
                <a:latin typeface="Arial" panose="020B0604020202020204" pitchFamily="34" charset="0"/>
                <a:cs typeface="Arial" panose="020B0604020202020204" pitchFamily="34" charset="0"/>
              </a:rPr>
              <a:t>المؤه</a:t>
            </a:r>
            <a:r>
              <a:rPr lang="ar-DZ" sz="3200" dirty="0" smtClean="0">
                <a:latin typeface="Arial" panose="020B0604020202020204" pitchFamily="34" charset="0"/>
                <a:cs typeface="Arial" panose="020B0604020202020204" pitchFamily="34" charset="0"/>
              </a:rPr>
              <a:t>لين</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للبحـث عـن </a:t>
            </a:r>
            <a:r>
              <a:rPr lang="ar-DZ" sz="3200" dirty="0">
                <a:latin typeface="Arial" panose="020B0604020202020204" pitchFamily="34" charset="0"/>
                <a:cs typeface="Arial" panose="020B0604020202020204" pitchFamily="34" charset="0"/>
              </a:rPr>
              <a:t>المخالفة الجمركية </a:t>
            </a:r>
            <a:r>
              <a:rPr lang="ar-SA" sz="3200" dirty="0">
                <a:latin typeface="Arial" panose="020B0604020202020204" pitchFamily="34" charset="0"/>
                <a:cs typeface="Arial" panose="020B0604020202020204" pitchFamily="34" charset="0"/>
              </a:rPr>
              <a:t> عـن</a:t>
            </a:r>
            <a:r>
              <a:rPr lang="fr-FR" sz="3200" dirty="0">
                <a:latin typeface="Arial" panose="020B0604020202020204" pitchFamily="34" charset="0"/>
                <a:cs typeface="Arial" panose="020B0604020202020204" pitchFamily="34" charset="0"/>
              </a:rPr>
              <a:t> طريق  إجـراء </a:t>
            </a:r>
            <a:r>
              <a:rPr lang="ar-SA" sz="3200" dirty="0"/>
              <a:t>التحقيق الجمركي </a:t>
            </a:r>
            <a:r>
              <a:rPr lang="fr-FR" sz="3200" dirty="0" smtClean="0">
                <a:latin typeface="Arial" panose="020B0604020202020204" pitchFamily="34" charset="0"/>
                <a:cs typeface="Arial" panose="020B0604020202020204" pitchFamily="34" charset="0"/>
              </a:rPr>
              <a:t>؟</a:t>
            </a:r>
            <a:r>
              <a:rPr lang="ar-DZ" sz="3200" dirty="0">
                <a:latin typeface="Arial" panose="020B0604020202020204" pitchFamily="34" charset="0"/>
                <a:cs typeface="Arial" panose="020B0604020202020204" pitchFamily="34" charset="0"/>
              </a:rPr>
              <a:t>و  </a:t>
            </a:r>
            <a:r>
              <a:rPr lang="ar-SA" sz="3200" dirty="0">
                <a:latin typeface="Arial" panose="020B0604020202020204" pitchFamily="34" charset="0"/>
                <a:cs typeface="Arial" panose="020B0604020202020204" pitchFamily="34" charset="0"/>
              </a:rPr>
              <a:t>مـا هـي الصلاحيات المخولة لهم في إطـار </a:t>
            </a:r>
            <a:r>
              <a:rPr lang="ar-DZ" sz="3200" dirty="0">
                <a:latin typeface="Arial" panose="020B0604020202020204" pitchFamily="34" charset="0"/>
                <a:cs typeface="Arial" panose="020B0604020202020204" pitchFamily="34" charset="0"/>
              </a:rPr>
              <a:t>هذا الإجراء.</a:t>
            </a:r>
            <a:endParaRPr lang="ar-DZ" sz="2800" dirty="0">
              <a:solidFill>
                <a:srgbClr val="C00000"/>
              </a:solidFill>
              <a:latin typeface="Arial" panose="020B0604020202020204" pitchFamily="34" charset="0"/>
            </a:endParaRPr>
          </a:p>
          <a:p>
            <a:pPr algn="r" rtl="1"/>
            <a:endParaRPr lang="ar-DZ" sz="3200"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ar-DZ" dirty="0">
              <a:solidFill>
                <a:srgbClr val="C00000"/>
              </a:solidFill>
              <a:latin typeface="Arial" panose="020B0604020202020204" pitchFamily="34" charset="0"/>
            </a:endParaRPr>
          </a:p>
          <a:p>
            <a:pPr algn="r" rtl="1"/>
            <a:endParaRPr lang="fr-FR" dirty="0">
              <a:solidFill>
                <a:srgbClr val="C00000"/>
              </a:solidFill>
              <a:latin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19</a:t>
            </a:fld>
            <a:endParaRPr lang="fr-BE"/>
          </a:p>
        </p:txBody>
      </p:sp>
    </p:spTree>
    <p:extLst>
      <p:ext uri="{BB962C8B-B14F-4D97-AF65-F5344CB8AC3E}">
        <p14:creationId xmlns:p14="http://schemas.microsoft.com/office/powerpoint/2010/main" val="731442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0"/>
            <a:ext cx="7851648" cy="548680"/>
          </a:xfrm>
        </p:spPr>
        <p:txBody>
          <a:bodyPr>
            <a:normAutofit fontScale="90000"/>
          </a:bodyPr>
          <a:lstStyle/>
          <a:p>
            <a:pPr rtl="1"/>
            <a:r>
              <a:rPr lang="fr-FR" dirty="0" smtClean="0">
                <a:latin typeface="Arabic Typesetting" pitchFamily="66" charset="-78"/>
                <a:cs typeface="Arabic Typesetting" pitchFamily="66" charset="-78"/>
              </a:rPr>
              <a:t/>
            </a:r>
            <a:br>
              <a:rPr lang="fr-FR" dirty="0" smtClean="0">
                <a:latin typeface="Arabic Typesetting" pitchFamily="66" charset="-78"/>
                <a:cs typeface="Arabic Typesetting" pitchFamily="66" charset="-78"/>
              </a:rPr>
            </a:br>
            <a:r>
              <a:rPr lang="fr-FR" dirty="0" smtClean="0">
                <a:latin typeface="Arabic Typesetting" pitchFamily="66" charset="-78"/>
                <a:cs typeface="Arabic Typesetting" pitchFamily="66" charset="-78"/>
              </a:rPr>
              <a:t/>
            </a:r>
            <a:br>
              <a:rPr lang="fr-FR"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a:r>
            <a:br>
              <a:rPr lang="ar-DZ" dirty="0" smtClean="0">
                <a:latin typeface="Arabic Typesetting" pitchFamily="66" charset="-78"/>
                <a:cs typeface="Arabic Typesetting" pitchFamily="66" charset="-78"/>
              </a:rPr>
            </a:br>
            <a:r>
              <a:rPr lang="ar-SA" dirty="0" smtClean="0"/>
              <a:t> </a:t>
            </a:r>
            <a:r>
              <a:rPr lang="ar-DZ" dirty="0" smtClean="0"/>
              <a:t/>
            </a:r>
            <a:br>
              <a:rPr lang="ar-DZ" dirty="0" smtClean="0"/>
            </a:br>
            <a:r>
              <a:rPr lang="ar-SA" sz="3600" dirty="0" smtClean="0">
                <a:solidFill>
                  <a:schemeClr val="tx1"/>
                </a:solidFill>
                <a:latin typeface="Arabic Typesetting" pitchFamily="66" charset="-78"/>
                <a:cs typeface="+mn-cs"/>
              </a:rPr>
              <a:t>الجمهورية الجزائرية الديموقراطية الشعبية</a:t>
            </a:r>
            <a:r>
              <a:rPr lang="ar-DZ" sz="3600" dirty="0">
                <a:solidFill>
                  <a:schemeClr val="tx1"/>
                </a:solidFill>
                <a:latin typeface="Arabic Typesetting" pitchFamily="66" charset="-78"/>
                <a:cs typeface="+mn-cs"/>
              </a:rPr>
              <a:t/>
            </a:r>
            <a:br>
              <a:rPr lang="ar-DZ" sz="3600" dirty="0">
                <a:solidFill>
                  <a:schemeClr val="tx1"/>
                </a:solidFill>
                <a:latin typeface="Arabic Typesetting" pitchFamily="66" charset="-78"/>
                <a:cs typeface="+mn-cs"/>
              </a:rPr>
            </a:br>
            <a:r>
              <a:rPr lang="ar-SA" sz="3600" dirty="0" smtClean="0">
                <a:solidFill>
                  <a:schemeClr val="tx1"/>
                </a:solidFill>
                <a:latin typeface="Arabic Typesetting" pitchFamily="66" charset="-78"/>
                <a:cs typeface="+mn-cs"/>
              </a:rPr>
              <a:t>وزارة العدل </a:t>
            </a:r>
            <a:r>
              <a:rPr lang="ar-DZ" sz="3600" dirty="0" smtClean="0">
                <a:latin typeface="Arabic Typesetting" pitchFamily="66" charset="-78"/>
                <a:cs typeface="+mn-cs"/>
              </a:rPr>
              <a:t/>
            </a:r>
            <a:br>
              <a:rPr lang="ar-DZ" sz="3600" dirty="0" smtClean="0">
                <a:latin typeface="Arabic Typesetting" pitchFamily="66" charset="-78"/>
                <a:cs typeface="+mn-cs"/>
              </a:rPr>
            </a:br>
            <a:r>
              <a:rPr lang="ar-DZ" sz="3600" dirty="0" smtClean="0">
                <a:solidFill>
                  <a:schemeClr val="tx1"/>
                </a:solidFill>
                <a:latin typeface="Arabic Typesetting" pitchFamily="66" charset="-78"/>
                <a:cs typeface="+mn-cs"/>
              </a:rPr>
              <a:t>مجلس قضاء سطيف                            </a:t>
            </a:r>
            <a:br>
              <a:rPr lang="ar-DZ" sz="3600" dirty="0" smtClean="0">
                <a:solidFill>
                  <a:schemeClr val="tx1"/>
                </a:solidFill>
                <a:latin typeface="Arabic Typesetting" pitchFamily="66" charset="-78"/>
                <a:cs typeface="+mn-cs"/>
              </a:rPr>
            </a:br>
            <a:r>
              <a:rPr lang="ar-DZ" sz="3600" dirty="0" smtClean="0">
                <a:latin typeface="Arabic Typesetting" pitchFamily="66" charset="-78"/>
                <a:cs typeface="+mn-cs"/>
              </a:rPr>
              <a:t>  </a:t>
            </a:r>
            <a:r>
              <a:rPr lang="ar-DZ" sz="3600" dirty="0" smtClean="0">
                <a:solidFill>
                  <a:schemeClr val="tx1"/>
                </a:solidFill>
                <a:latin typeface="Arabic Typesetting" pitchFamily="66" charset="-78"/>
                <a:cs typeface="+mn-cs"/>
              </a:rPr>
              <a:t>في اطار فعاليات اليوم الدراسي</a:t>
            </a:r>
            <a:br>
              <a:rPr lang="ar-DZ" sz="3600" dirty="0" smtClean="0">
                <a:solidFill>
                  <a:schemeClr val="tx1"/>
                </a:solidFill>
                <a:latin typeface="Arabic Typesetting" pitchFamily="66" charset="-78"/>
                <a:cs typeface="+mn-cs"/>
              </a:rPr>
            </a:br>
            <a:r>
              <a:rPr lang="ar-DZ" sz="3600" dirty="0" smtClean="0">
                <a:latin typeface="Arabic Typesetting" pitchFamily="66" charset="-78"/>
                <a:cs typeface="+mn-cs"/>
              </a:rPr>
              <a:t>حول موضوع (عدالة – جمارك )</a:t>
            </a:r>
            <a:br>
              <a:rPr lang="ar-DZ" sz="3600" dirty="0" smtClean="0">
                <a:latin typeface="Arabic Typesetting" pitchFamily="66" charset="-78"/>
                <a:cs typeface="+mn-cs"/>
              </a:rPr>
            </a:br>
            <a:r>
              <a:rPr lang="ar-DZ" sz="3600" dirty="0" smtClean="0">
                <a:latin typeface="Arabic Typesetting" pitchFamily="66" charset="-78"/>
                <a:cs typeface="+mn-cs"/>
              </a:rPr>
              <a:t>يوم 14/02/2024 </a:t>
            </a:r>
            <a:endParaRPr lang="fr-FR" sz="3600" dirty="0">
              <a:solidFill>
                <a:schemeClr val="tx1"/>
              </a:solidFill>
              <a:cs typeface="+mn-cs"/>
            </a:endParaRPr>
          </a:p>
        </p:txBody>
      </p:sp>
      <p:sp>
        <p:nvSpPr>
          <p:cNvPr id="3" name="Sous-titre 2"/>
          <p:cNvSpPr>
            <a:spLocks noGrp="1"/>
          </p:cNvSpPr>
          <p:nvPr>
            <p:ph type="subTitle" idx="1"/>
          </p:nvPr>
        </p:nvSpPr>
        <p:spPr>
          <a:xfrm>
            <a:off x="611560" y="2924944"/>
            <a:ext cx="7854696" cy="2088232"/>
          </a:xfrm>
        </p:spPr>
        <p:txBody>
          <a:bodyPr>
            <a:noAutofit/>
          </a:bodyPr>
          <a:lstStyle/>
          <a:p>
            <a:r>
              <a:rPr lang="ar-DZ" sz="3200" b="1" dirty="0" smtClean="0">
                <a:solidFill>
                  <a:schemeClr val="tx1"/>
                </a:solidFill>
                <a:latin typeface="Arabic Typesetting" pitchFamily="66" charset="-78"/>
                <a:cs typeface="Arabic Typesetting" pitchFamily="66" charset="-78"/>
              </a:rPr>
              <a:t>مداخلة  تحت عنوان </a:t>
            </a:r>
            <a:r>
              <a:rPr lang="fr-FR" sz="4800" b="1" dirty="0" smtClean="0">
                <a:latin typeface="Arabic Typesetting" pitchFamily="66" charset="-78"/>
                <a:cs typeface="Arabic Typesetting" pitchFamily="66" charset="-78"/>
              </a:rPr>
              <a:t/>
            </a:r>
            <a:br>
              <a:rPr lang="fr-FR" sz="4800" b="1" dirty="0" smtClean="0">
                <a:latin typeface="Arabic Typesetting" pitchFamily="66" charset="-78"/>
                <a:cs typeface="Arabic Typesetting" pitchFamily="66" charset="-78"/>
              </a:rPr>
            </a:br>
            <a:r>
              <a:rPr lang="ar-DZ" sz="4400" b="1" dirty="0" smtClean="0">
                <a:solidFill>
                  <a:srgbClr val="FF0000"/>
                </a:solidFill>
                <a:latin typeface="Arabic Typesetting" pitchFamily="66" charset="-78"/>
                <a:cs typeface="Arabic Typesetting" pitchFamily="66" charset="-78"/>
              </a:rPr>
              <a:t> </a:t>
            </a:r>
            <a:r>
              <a:rPr lang="ar-DZ" sz="4400" b="1" u="sng" dirty="0" smtClean="0">
                <a:solidFill>
                  <a:srgbClr val="FF0000"/>
                </a:solidFill>
                <a:latin typeface="Arabic Typesetting" pitchFamily="66" charset="-78"/>
                <a:cs typeface="Arabic Typesetting" pitchFamily="66" charset="-78"/>
              </a:rPr>
              <a:t> </a:t>
            </a:r>
            <a:r>
              <a:rPr lang="ar-DZ" sz="4400" b="1" dirty="0" smtClean="0">
                <a:solidFill>
                  <a:srgbClr val="FF0000"/>
                </a:solidFill>
              </a:rPr>
              <a:t>إجراءات </a:t>
            </a:r>
            <a:r>
              <a:rPr lang="ar-DZ" sz="4400" b="1" dirty="0">
                <a:solidFill>
                  <a:srgbClr val="FF0000"/>
                </a:solidFill>
              </a:rPr>
              <a:t>كشف المخالفة </a:t>
            </a:r>
            <a:r>
              <a:rPr lang="ar-DZ" sz="4400" b="1" dirty="0" smtClean="0">
                <a:solidFill>
                  <a:srgbClr val="FF0000"/>
                </a:solidFill>
              </a:rPr>
              <a:t>الجمركية</a:t>
            </a:r>
            <a:endParaRPr lang="ar-DZ" sz="3200" b="1" u="sng" dirty="0" smtClean="0">
              <a:latin typeface="Arabic Typesetting" pitchFamily="66" charset="-78"/>
              <a:cs typeface="Arabic Typesetting" pitchFamily="66" charset="-78"/>
            </a:endParaRPr>
          </a:p>
          <a:p>
            <a:endParaRPr lang="ar-DZ" sz="3200" b="1" dirty="0" smtClean="0">
              <a:solidFill>
                <a:schemeClr val="tx1"/>
              </a:solidFill>
              <a:latin typeface="Arabic Typesetting" pitchFamily="66" charset="-78"/>
              <a:cs typeface="Arabic Typesetting" pitchFamily="66" charset="-78"/>
            </a:endParaRPr>
          </a:p>
          <a:p>
            <a:endParaRPr lang="ar-DZ" b="1" dirty="0">
              <a:solidFill>
                <a:schemeClr val="tx1"/>
              </a:solidFill>
              <a:latin typeface="Arabic Typesetting" pitchFamily="66" charset="-78"/>
              <a:cs typeface="Arabic Typesetting" pitchFamily="66" charset="-78"/>
            </a:endParaRPr>
          </a:p>
          <a:p>
            <a:r>
              <a:rPr lang="ar-DZ" b="1" dirty="0">
                <a:solidFill>
                  <a:schemeClr val="tx1"/>
                </a:solidFill>
                <a:latin typeface="Arabic Typesetting" pitchFamily="66" charset="-78"/>
                <a:cs typeface="Arabic Typesetting" pitchFamily="66" charset="-78"/>
              </a:rPr>
              <a:t>من اعداد السيد </a:t>
            </a:r>
            <a:r>
              <a:rPr lang="ar-DZ" b="1" dirty="0" err="1">
                <a:solidFill>
                  <a:schemeClr val="tx1"/>
                </a:solidFill>
                <a:latin typeface="Arabic Typesetting" pitchFamily="66" charset="-78"/>
                <a:cs typeface="Arabic Typesetting" pitchFamily="66" charset="-78"/>
              </a:rPr>
              <a:t>تقزيرت</a:t>
            </a:r>
            <a:r>
              <a:rPr lang="ar-DZ" b="1" dirty="0">
                <a:solidFill>
                  <a:schemeClr val="tx1"/>
                </a:solidFill>
                <a:latin typeface="Arabic Typesetting" pitchFamily="66" charset="-78"/>
                <a:cs typeface="Arabic Typesetting" pitchFamily="66" charset="-78"/>
              </a:rPr>
              <a:t> أعمر    </a:t>
            </a:r>
            <a:endParaRPr lang="ar-DZ" sz="3200" b="1" dirty="0" smtClean="0">
              <a:solidFill>
                <a:schemeClr val="tx1"/>
              </a:solidFill>
              <a:latin typeface="Arabic Typesetting" pitchFamily="66" charset="-78"/>
              <a:cs typeface="Arabic Typesetting" pitchFamily="66" charset="-78"/>
            </a:endParaRPr>
          </a:p>
          <a:p>
            <a:r>
              <a:rPr lang="ar-DZ" b="1" dirty="0" smtClean="0">
                <a:solidFill>
                  <a:schemeClr val="tx1"/>
                </a:solidFill>
                <a:latin typeface="Arabic Typesetting" pitchFamily="66" charset="-78"/>
                <a:cs typeface="Arabic Typesetting" pitchFamily="66" charset="-78"/>
              </a:rPr>
              <a:t>قاضي التحقيق ب</a:t>
            </a:r>
            <a:r>
              <a:rPr lang="ar-DZ" sz="3200" b="1" dirty="0" smtClean="0">
                <a:solidFill>
                  <a:schemeClr val="tx1"/>
                </a:solidFill>
                <a:latin typeface="Arabic Typesetting" pitchFamily="66" charset="-78"/>
                <a:cs typeface="Arabic Typesetting" pitchFamily="66" charset="-78"/>
              </a:rPr>
              <a:t>محكمة بوقاعة </a:t>
            </a:r>
            <a:endParaRPr lang="fr-FR" sz="4800" b="1" dirty="0">
              <a:solidFill>
                <a:schemeClr val="tx1"/>
              </a:solidFill>
              <a:latin typeface="Arabic Typesetting" pitchFamily="66" charset="-78"/>
              <a:cs typeface="Arabic Typesetting" pitchFamily="66" charset="-78"/>
            </a:endParaRPr>
          </a:p>
        </p:txBody>
      </p:sp>
      <p:sp>
        <p:nvSpPr>
          <p:cNvPr id="4" name="Espace réservé du numéro de diapositive 3"/>
          <p:cNvSpPr>
            <a:spLocks noGrp="1"/>
          </p:cNvSpPr>
          <p:nvPr>
            <p:ph type="sldNum" sz="quarter" idx="12"/>
          </p:nvPr>
        </p:nvSpPr>
        <p:spPr/>
        <p:txBody>
          <a:bodyPr/>
          <a:lstStyle/>
          <a:p>
            <a:pPr>
              <a:defRPr/>
            </a:pPr>
            <a:fld id="{3B1A37A0-4BDD-47C0-B20E-DF20FD2FFBF3}" type="slidenum">
              <a:rPr lang="en-US" smtClean="0">
                <a:solidFill>
                  <a:srgbClr val="FFFFFF"/>
                </a:solidFill>
              </a:rPr>
              <a:pPr>
                <a:defRPr/>
              </a:pPr>
              <a:t>2</a:t>
            </a:fld>
            <a:endParaRPr lang="en-US">
              <a:solidFill>
                <a:srgbClr val="FFFFFF"/>
              </a:solidFill>
            </a:endParaRPr>
          </a:p>
        </p:txBody>
      </p:sp>
    </p:spTree>
    <p:extLst>
      <p:ext uri="{BB962C8B-B14F-4D97-AF65-F5344CB8AC3E}">
        <p14:creationId xmlns:p14="http://schemas.microsoft.com/office/powerpoint/2010/main" val="2848143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1077218"/>
          </a:xfrm>
          <a:prstGeom prst="rect">
            <a:avLst/>
          </a:prstGeom>
        </p:spPr>
        <p:txBody>
          <a:bodyPr wrap="square">
            <a:spAutoFit/>
          </a:bodyPr>
          <a:lstStyle/>
          <a:p>
            <a:pPr algn="r" rtl="1"/>
            <a:r>
              <a:rPr lang="ar-DZ" sz="3200" b="1" dirty="0">
                <a:latin typeface="Arial" panose="020B0604020202020204" pitchFamily="34" charset="0"/>
                <a:cs typeface="Arial" panose="020B0604020202020204" pitchFamily="34" charset="0"/>
              </a:rPr>
              <a:t>أ- الأعوان المؤهلون </a:t>
            </a:r>
            <a:r>
              <a:rPr lang="ar-SA" sz="3200" b="1" dirty="0">
                <a:latin typeface="Arial" panose="020B0604020202020204" pitchFamily="34" charset="0"/>
                <a:cs typeface="Arial" panose="020B0604020202020204" pitchFamily="34" charset="0"/>
              </a:rPr>
              <a:t>للبحـث عـن </a:t>
            </a:r>
            <a:r>
              <a:rPr lang="ar-DZ" sz="3200" b="1" dirty="0">
                <a:latin typeface="Arial" panose="020B0604020202020204" pitchFamily="34" charset="0"/>
                <a:cs typeface="Arial" panose="020B0604020202020204" pitchFamily="34" charset="0"/>
              </a:rPr>
              <a:t>المخالفة الجمركية </a:t>
            </a:r>
            <a:r>
              <a:rPr lang="ar-SA" sz="3200" b="1" dirty="0">
                <a:latin typeface="Arial" panose="020B0604020202020204" pitchFamily="34" charset="0"/>
                <a:cs typeface="Arial" panose="020B0604020202020204" pitchFamily="34" charset="0"/>
              </a:rPr>
              <a:t> عـن</a:t>
            </a:r>
            <a:r>
              <a:rPr lang="fr-FR" sz="3200" b="1" dirty="0">
                <a:latin typeface="Arial" panose="020B0604020202020204" pitchFamily="34" charset="0"/>
                <a:cs typeface="Arial" panose="020B0604020202020204" pitchFamily="34" charset="0"/>
              </a:rPr>
              <a:t> طريق  </a:t>
            </a:r>
            <a:r>
              <a:rPr lang="fr-FR" sz="3200" b="1" dirty="0" smtClean="0">
                <a:latin typeface="Arial" panose="020B0604020202020204" pitchFamily="34" charset="0"/>
                <a:cs typeface="Arial" panose="020B0604020202020204" pitchFamily="34" charset="0"/>
              </a:rPr>
              <a:t>إجـراء</a:t>
            </a:r>
            <a:r>
              <a:rPr lang="ar-SA" sz="3200" dirty="0"/>
              <a:t> </a:t>
            </a:r>
            <a:r>
              <a:rPr lang="ar-SA" sz="3200" b="1" dirty="0"/>
              <a:t>التحقيق الجمركي </a:t>
            </a:r>
            <a:r>
              <a:rPr lang="ar-DZ" sz="3200" b="1" dirty="0" smtClean="0">
                <a:latin typeface="Arial" panose="020B0604020202020204" pitchFamily="34" charset="0"/>
                <a:cs typeface="Arial" panose="020B0604020202020204" pitchFamily="34" charset="0"/>
              </a:rPr>
              <a:t>:</a:t>
            </a:r>
            <a:endParaRPr lang="ar-DZ" sz="3200" b="1" dirty="0">
              <a:latin typeface="Arial" panose="020B0604020202020204" pitchFamily="34" charset="0"/>
              <a:cs typeface="Arial" panose="020B0604020202020204" pitchFamily="34" charset="0"/>
            </a:endParaRPr>
          </a:p>
        </p:txBody>
      </p:sp>
      <p:sp>
        <p:nvSpPr>
          <p:cNvPr id="3" name="Rectangle 2"/>
          <p:cNvSpPr/>
          <p:nvPr/>
        </p:nvSpPr>
        <p:spPr>
          <a:xfrm>
            <a:off x="0" y="889844"/>
            <a:ext cx="9144000" cy="5509200"/>
          </a:xfrm>
          <a:prstGeom prst="rect">
            <a:avLst/>
          </a:prstGeom>
        </p:spPr>
        <p:txBody>
          <a:bodyPr wrap="square">
            <a:spAutoFit/>
          </a:bodyPr>
          <a:lstStyle/>
          <a:p>
            <a:pPr algn="r" rtl="1"/>
            <a:r>
              <a:rPr lang="ar-DZ" sz="3200" dirty="0" smtClean="0"/>
              <a:t>في هذا الإجراء </a:t>
            </a:r>
            <a:r>
              <a:rPr lang="ar-SA" sz="3200" dirty="0" smtClean="0"/>
              <a:t>حصر </a:t>
            </a:r>
            <a:r>
              <a:rPr lang="ar-SA" sz="3200" dirty="0"/>
              <a:t>المشرع </a:t>
            </a:r>
            <a:r>
              <a:rPr lang="ar-SA" sz="3200" dirty="0" smtClean="0"/>
              <a:t>أهلية</a:t>
            </a:r>
            <a:r>
              <a:rPr lang="ar-DZ" sz="3200" dirty="0"/>
              <a:t> </a:t>
            </a:r>
            <a:r>
              <a:rPr lang="ar-SA" sz="3200" dirty="0" smtClean="0"/>
              <a:t>القيام </a:t>
            </a:r>
            <a:r>
              <a:rPr lang="ar-SA" sz="3200" dirty="0"/>
              <a:t>بإجراء التحقيق الجمركي في موظفي إدارة الجمارك دون سواهم </a:t>
            </a:r>
            <a:r>
              <a:rPr lang="ar-DZ" sz="3200" dirty="0"/>
              <a:t>و</a:t>
            </a:r>
            <a:r>
              <a:rPr lang="ar-SA" sz="3200" dirty="0" smtClean="0"/>
              <a:t>تميز </a:t>
            </a:r>
            <a:r>
              <a:rPr lang="ar-SA" sz="3200" dirty="0"/>
              <a:t>المادة </a:t>
            </a:r>
            <a:r>
              <a:rPr lang="fr-FR" sz="3200" u="sng" dirty="0">
                <a:hlinkClick r:id="rId2"/>
              </a:rPr>
              <a:t>252</a:t>
            </a:r>
            <a:r>
              <a:rPr lang="fr-FR" sz="3200" dirty="0"/>
              <a:t> </a:t>
            </a:r>
            <a:r>
              <a:rPr lang="ar-DZ" sz="3200" dirty="0" smtClean="0"/>
              <a:t>قانون جمارك </a:t>
            </a:r>
            <a:r>
              <a:rPr lang="ar-SA" sz="3200" dirty="0" smtClean="0"/>
              <a:t>بين </a:t>
            </a:r>
            <a:r>
              <a:rPr lang="ar-SA" sz="3200" dirty="0"/>
              <a:t>حالتين</a:t>
            </a:r>
            <a:r>
              <a:rPr lang="fr-FR" sz="3200" dirty="0"/>
              <a:t>:</a:t>
            </a:r>
            <a:br>
              <a:rPr lang="fr-FR" sz="3200" dirty="0"/>
            </a:br>
            <a:r>
              <a:rPr lang="ar-DZ" sz="3200" dirty="0" smtClean="0"/>
              <a:t>1-</a:t>
            </a:r>
            <a:r>
              <a:rPr lang="ar-SA" sz="3200" b="1" dirty="0" smtClean="0"/>
              <a:t>التحقيق </a:t>
            </a:r>
            <a:r>
              <a:rPr lang="ar-SA" sz="3200" b="1" dirty="0"/>
              <a:t>الجمركي العادي</a:t>
            </a:r>
            <a:r>
              <a:rPr lang="ar-SA" sz="3200" dirty="0"/>
              <a:t>، و يجوز لكل أعوان </a:t>
            </a:r>
            <a:r>
              <a:rPr lang="ar-SA" sz="3200" dirty="0" smtClean="0"/>
              <a:t>الجمارك</a:t>
            </a:r>
            <a:r>
              <a:rPr lang="ar-DZ" sz="3200" dirty="0"/>
              <a:t> </a:t>
            </a:r>
            <a:r>
              <a:rPr lang="ar-SA" sz="3200" dirty="0" smtClean="0"/>
              <a:t>إجراؤه</a:t>
            </a:r>
            <a:r>
              <a:rPr lang="ar-DZ" sz="3200" dirty="0" smtClean="0"/>
              <a:t>.</a:t>
            </a:r>
            <a:r>
              <a:rPr lang="fr-FR" sz="3200" dirty="0"/>
              <a:t/>
            </a:r>
            <a:br>
              <a:rPr lang="fr-FR" sz="3200" dirty="0"/>
            </a:br>
            <a:r>
              <a:rPr lang="fr-FR" sz="3200" dirty="0" smtClean="0"/>
              <a:t>-</a:t>
            </a:r>
            <a:r>
              <a:rPr lang="ar-DZ" sz="3200" dirty="0" smtClean="0"/>
              <a:t>2</a:t>
            </a:r>
            <a:r>
              <a:rPr lang="fr-FR" sz="3200" dirty="0" smtClean="0"/>
              <a:t> </a:t>
            </a:r>
            <a:r>
              <a:rPr lang="ar-SA" sz="3200" b="1" dirty="0"/>
              <a:t>التحقيق الذي يتم إثر مراقبة الوثائق و السجلات </a:t>
            </a:r>
            <a:r>
              <a:rPr lang="ar-SA" sz="3200" b="1" dirty="0" smtClean="0"/>
              <a:t>الحسابية</a:t>
            </a:r>
            <a:r>
              <a:rPr lang="fr-FR" sz="3200" dirty="0"/>
              <a:t/>
            </a:r>
            <a:br>
              <a:rPr lang="fr-FR" sz="3200" dirty="0"/>
            </a:br>
            <a:r>
              <a:rPr lang="ar-SA" sz="3200" dirty="0"/>
              <a:t>وهو التحقيـق الـذي حـصـرت المادة </a:t>
            </a:r>
            <a:r>
              <a:rPr lang="ar-DZ" sz="3200" dirty="0" smtClean="0"/>
              <a:t>48 -1 قانون الجمارك </a:t>
            </a:r>
            <a:r>
              <a:rPr lang="ar-SA" sz="3200" dirty="0" smtClean="0"/>
              <a:t>، </a:t>
            </a:r>
            <a:r>
              <a:rPr lang="ar-SA" sz="3200" dirty="0"/>
              <a:t>سلطة إجرائه في </a:t>
            </a:r>
            <a:r>
              <a:rPr lang="ar-SA" sz="3200" dirty="0" smtClean="0"/>
              <a:t>أعـوان</a:t>
            </a:r>
            <a:r>
              <a:rPr lang="ar-DZ" sz="3200" dirty="0"/>
              <a:t> </a:t>
            </a:r>
            <a:r>
              <a:rPr lang="ar-SA" sz="3200" dirty="0" smtClean="0"/>
              <a:t>الجمارك </a:t>
            </a:r>
            <a:r>
              <a:rPr lang="ar-SA" sz="3200" dirty="0"/>
              <a:t>الذين لهم رتبة ضابط مراقبة على الأقل والأعوان المكلفين </a:t>
            </a:r>
            <a:r>
              <a:rPr lang="ar-SA" sz="3200" dirty="0" smtClean="0"/>
              <a:t>بمهام</a:t>
            </a:r>
            <a:r>
              <a:rPr lang="ar-DZ" sz="3200" dirty="0"/>
              <a:t> </a:t>
            </a:r>
            <a:r>
              <a:rPr lang="ar-SA" sz="3200" dirty="0" smtClean="0"/>
              <a:t>القابض</a:t>
            </a:r>
            <a:r>
              <a:rPr lang="ar-SA" sz="3200" dirty="0"/>
              <a:t>، ولهؤلاء أن يستعينوا بأعوان أقل رتبة منهم.</a:t>
            </a:r>
            <a:r>
              <a:rPr lang="fr-FR" sz="3200" dirty="0"/>
              <a:t/>
            </a:r>
            <a:br>
              <a:rPr lang="fr-FR" sz="3200" dirty="0"/>
            </a:br>
            <a:r>
              <a:rPr lang="ar-SA" sz="3200" dirty="0"/>
              <a:t>وبالإضافة إلى المسؤولين المذكورين، أجازت ذات المادة في </a:t>
            </a:r>
            <a:r>
              <a:rPr lang="ar-SA" sz="3200" dirty="0" smtClean="0"/>
              <a:t>الفقرة</a:t>
            </a:r>
            <a:r>
              <a:rPr lang="ar-DZ" sz="3200" dirty="0" smtClean="0"/>
              <a:t>2 </a:t>
            </a:r>
            <a:r>
              <a:rPr lang="fr-FR" sz="3200" dirty="0"/>
              <a:t/>
            </a:r>
            <a:br>
              <a:rPr lang="fr-FR" sz="3200" dirty="0"/>
            </a:br>
            <a:r>
              <a:rPr lang="ar-SA" sz="3200" dirty="0" smtClean="0"/>
              <a:t>لذوي </a:t>
            </a:r>
            <a:r>
              <a:rPr lang="ar-SA" sz="3200" dirty="0"/>
              <a:t>رتبة ضابط فرقة على الأقل، القيام بمثل هذه الإجراءات</a:t>
            </a:r>
            <a:endParaRPr lang="fr-FR" sz="32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20</a:t>
            </a:fld>
            <a:endParaRPr lang="fr-BE"/>
          </a:p>
        </p:txBody>
      </p:sp>
    </p:spTree>
    <p:extLst>
      <p:ext uri="{BB962C8B-B14F-4D97-AF65-F5344CB8AC3E}">
        <p14:creationId xmlns:p14="http://schemas.microsoft.com/office/powerpoint/2010/main" val="1851017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88640"/>
            <a:ext cx="9144000" cy="6494085"/>
          </a:xfrm>
          <a:prstGeom prst="rect">
            <a:avLst/>
          </a:prstGeom>
          <a:noFill/>
        </p:spPr>
        <p:txBody>
          <a:bodyPr wrap="square" rtlCol="0">
            <a:spAutoFit/>
          </a:bodyPr>
          <a:lstStyle/>
          <a:p>
            <a:pPr algn="r" rtl="1"/>
            <a:r>
              <a:rPr lang="ar-DZ" sz="3200" dirty="0" smtClean="0"/>
              <a:t>شريطة أن يكون ذلك بموجب أمر مكتوب صادر عن عون جمركي له رتبة ضابط مراقبة على الأقل وفي هذه الحالة الأخيرة يجب أن يتضمن الأمر أسماء هؤلاء المكلفين .</a:t>
            </a:r>
            <a:r>
              <a:rPr lang="ar-DZ" dirty="0" smtClean="0"/>
              <a:t> </a:t>
            </a:r>
          </a:p>
          <a:p>
            <a:pPr algn="r" rtl="1"/>
            <a:r>
              <a:rPr lang="ar-DZ" sz="3200" b="1" dirty="0">
                <a:latin typeface="Arial" panose="020B0604020202020204" pitchFamily="34" charset="0"/>
              </a:rPr>
              <a:t>ب- </a:t>
            </a:r>
            <a:r>
              <a:rPr lang="ar-SA" sz="3200" b="1" dirty="0">
                <a:latin typeface="Arial" panose="020B0604020202020204" pitchFamily="34" charset="0"/>
              </a:rPr>
              <a:t>الصلاحيات المخولة لهم في إطـار </a:t>
            </a:r>
            <a:r>
              <a:rPr lang="fr-FR" sz="3200" b="1" dirty="0">
                <a:latin typeface="Arial" panose="020B0604020202020204" pitchFamily="34" charset="0"/>
                <a:cs typeface="Arial" panose="020B0604020202020204" pitchFamily="34" charset="0"/>
              </a:rPr>
              <a:t>إجـراء</a:t>
            </a:r>
            <a:r>
              <a:rPr lang="ar-SA" sz="3200" dirty="0"/>
              <a:t> </a:t>
            </a:r>
            <a:r>
              <a:rPr lang="ar-SA" sz="3200" b="1" dirty="0"/>
              <a:t>التحقيق الجمركي </a:t>
            </a:r>
            <a:endParaRPr lang="ar-DZ" sz="3200" b="1" dirty="0" smtClean="0"/>
          </a:p>
          <a:p>
            <a:pPr algn="r" rtl="1"/>
            <a:r>
              <a:rPr lang="ar-DZ" sz="3200" dirty="0"/>
              <a:t>للأعوان </a:t>
            </a:r>
            <a:r>
              <a:rPr lang="fr-FR" sz="3200" dirty="0" smtClean="0"/>
              <a:t>المؤهل</a:t>
            </a:r>
            <a:r>
              <a:rPr lang="ar-DZ" sz="3200" dirty="0" smtClean="0"/>
              <a:t>ين</a:t>
            </a:r>
            <a:r>
              <a:rPr lang="fr-FR" sz="3200" dirty="0" smtClean="0"/>
              <a:t> </a:t>
            </a:r>
            <a:r>
              <a:rPr lang="ar-DZ" sz="3200" dirty="0"/>
              <a:t>المذكورين أعلاه </a:t>
            </a:r>
            <a:r>
              <a:rPr lang="fr-FR" sz="3200" dirty="0"/>
              <a:t>سلطات </a:t>
            </a:r>
            <a:r>
              <a:rPr lang="ar-SA" sz="3200" dirty="0" smtClean="0"/>
              <a:t>إزاء </a:t>
            </a:r>
            <a:r>
              <a:rPr lang="ar-DZ" sz="3200" dirty="0" smtClean="0"/>
              <a:t>الوثائق </a:t>
            </a:r>
            <a:r>
              <a:rPr lang="ar-SA" sz="3200" dirty="0" smtClean="0"/>
              <a:t>و </a:t>
            </a:r>
            <a:r>
              <a:rPr lang="ar-SA" sz="3200" dirty="0"/>
              <a:t>حيال </a:t>
            </a:r>
            <a:r>
              <a:rPr lang="ar-SA" sz="3200" dirty="0" smtClean="0"/>
              <a:t>الأشخاص</a:t>
            </a:r>
            <a:r>
              <a:rPr lang="ar-DZ" sz="3200" dirty="0" smtClean="0"/>
              <a:t> وتكون واسعة في الحالة الأولى وتتقلص عندما يتعلق الأمر بالأشخاص .</a:t>
            </a:r>
            <a:endParaRPr lang="ar-DZ" sz="3200" dirty="0"/>
          </a:p>
          <a:p>
            <a:pPr algn="r" rtl="1"/>
            <a:r>
              <a:rPr lang="ar-DZ" sz="3200" dirty="0">
                <a:solidFill>
                  <a:srgbClr val="00B050"/>
                </a:solidFill>
              </a:rPr>
              <a:t>أولا صلاحيات </a:t>
            </a:r>
            <a:r>
              <a:rPr lang="ar-DZ" sz="3200" dirty="0" smtClean="0">
                <a:solidFill>
                  <a:srgbClr val="00B050"/>
                </a:solidFill>
              </a:rPr>
              <a:t>أعوان الجمارك اتجاه  الوثائق (الرقابة الوثائقية)</a:t>
            </a:r>
          </a:p>
          <a:p>
            <a:pPr algn="r" rtl="1"/>
            <a:r>
              <a:rPr lang="ar-DZ" sz="3200" dirty="0" smtClean="0"/>
              <a:t>حددت المادة 92 مكرر1 قانون جمارك نوعين من الرقابة وهي </a:t>
            </a:r>
          </a:p>
          <a:p>
            <a:pPr algn="r" rtl="1"/>
            <a:r>
              <a:rPr lang="ar-DZ" sz="3200" b="1" dirty="0" smtClean="0"/>
              <a:t>1-الرقابة المؤجلة :</a:t>
            </a:r>
          </a:p>
          <a:p>
            <a:pPr algn="r" rtl="1"/>
            <a:r>
              <a:rPr lang="ar-SA" sz="3200" dirty="0"/>
              <a:t>عرفت المادة المذكورة أعلاه في فقرتها الثانية الرقابة المؤجلة أنها الفحص الوثائقي </a:t>
            </a:r>
            <a:r>
              <a:rPr lang="ar-SA" sz="3200" dirty="0" smtClean="0"/>
              <a:t>للتصريحات</a:t>
            </a:r>
            <a:r>
              <a:rPr lang="ar-DZ" sz="3200" dirty="0"/>
              <a:t> </a:t>
            </a:r>
            <a:r>
              <a:rPr lang="ar-SA" sz="3200" dirty="0" smtClean="0"/>
              <a:t>لدى </a:t>
            </a:r>
            <a:r>
              <a:rPr lang="ar-SA" sz="3200" dirty="0"/>
              <a:t>الجمارك وذلك للتأكد من مدى احترام المتعاملين للتشريع والتنظيم اللذين تتولى </a:t>
            </a:r>
            <a:r>
              <a:rPr lang="ar-SA" sz="3200" dirty="0" smtClean="0"/>
              <a:t>إدارة</a:t>
            </a:r>
            <a:r>
              <a:rPr lang="ar-DZ" sz="3200" dirty="0"/>
              <a:t> </a:t>
            </a:r>
            <a:r>
              <a:rPr lang="ar-SA" sz="3200" dirty="0" smtClean="0"/>
              <a:t>الجمارك</a:t>
            </a:r>
            <a:endParaRPr lang="ar-DZ" sz="3200" b="1" dirty="0" smtClean="0"/>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t>21</a:t>
            </a:fld>
            <a:endParaRPr lang="fr-BE"/>
          </a:p>
        </p:txBody>
      </p:sp>
    </p:spTree>
    <p:extLst>
      <p:ext uri="{BB962C8B-B14F-4D97-AF65-F5344CB8AC3E}">
        <p14:creationId xmlns:p14="http://schemas.microsoft.com/office/powerpoint/2010/main" val="2437583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22</a:t>
            </a:fld>
            <a:endParaRPr lang="fr-BE"/>
          </a:p>
        </p:txBody>
      </p:sp>
      <p:sp>
        <p:nvSpPr>
          <p:cNvPr id="3" name="Rectangle 2"/>
          <p:cNvSpPr/>
          <p:nvPr/>
        </p:nvSpPr>
        <p:spPr>
          <a:xfrm>
            <a:off x="0" y="476672"/>
            <a:ext cx="9144000" cy="6494085"/>
          </a:xfrm>
          <a:prstGeom prst="rect">
            <a:avLst/>
          </a:prstGeom>
        </p:spPr>
        <p:txBody>
          <a:bodyPr wrap="square">
            <a:spAutoFit/>
          </a:bodyPr>
          <a:lstStyle/>
          <a:p>
            <a:pPr algn="r" rtl="1"/>
            <a:r>
              <a:rPr lang="ar-SA" sz="3200" dirty="0"/>
              <a:t>وهي تشكل نوع من الامتيازات الجمركية وذلك بالقيام بمطابقة </a:t>
            </a:r>
            <a:r>
              <a:rPr lang="ar-SA" sz="3200" dirty="0" smtClean="0"/>
              <a:t>التصريح</a:t>
            </a:r>
            <a:r>
              <a:rPr lang="ar-DZ" sz="3200" dirty="0"/>
              <a:t> </a:t>
            </a:r>
            <a:r>
              <a:rPr lang="ar-SA" sz="3200" dirty="0" smtClean="0"/>
              <a:t>المفصل </a:t>
            </a:r>
            <a:r>
              <a:rPr lang="ar-SA" sz="3200" dirty="0"/>
              <a:t>مع البضائع المستوردة، ويرمي هدا الشكل من الرقابة إلى التأكد من صحة </a:t>
            </a:r>
            <a:r>
              <a:rPr lang="ar-SA" sz="3200" dirty="0" smtClean="0"/>
              <a:t>ومطابقة</a:t>
            </a:r>
            <a:r>
              <a:rPr lang="ar-DZ" sz="3200" dirty="0"/>
              <a:t> </a:t>
            </a:r>
            <a:r>
              <a:rPr lang="ar-SA" sz="3200" dirty="0" smtClean="0"/>
              <a:t>البيانات </a:t>
            </a:r>
            <a:r>
              <a:rPr lang="ar-SA" sz="3200" dirty="0"/>
              <a:t>الواردة في التصريح المفصل والمتعلقة بالبضائع التي جرى عليها رفع اليد مع التشريع</a:t>
            </a:r>
            <a:r>
              <a:rPr lang="fr-FR" sz="3200" dirty="0"/>
              <a:t/>
            </a:r>
            <a:br>
              <a:rPr lang="fr-FR" sz="3200" dirty="0"/>
            </a:br>
            <a:r>
              <a:rPr lang="ar-SA" sz="3200" dirty="0"/>
              <a:t>المعمول به التي تعمل به الإدارة الجمركية، هذا الامتياز اقره المشرع لفائدة المتعامل </a:t>
            </a:r>
            <a:r>
              <a:rPr lang="ar-SA" sz="3200" dirty="0" smtClean="0"/>
              <a:t>الاقتصادي</a:t>
            </a:r>
            <a:r>
              <a:rPr lang="ar-DZ" sz="3200" dirty="0"/>
              <a:t> </a:t>
            </a:r>
            <a:r>
              <a:rPr lang="ar-SA" sz="3200" dirty="0" smtClean="0"/>
              <a:t>وذلك </a:t>
            </a:r>
            <a:r>
              <a:rPr lang="ar-SA" sz="3200" dirty="0"/>
              <a:t>لتسهيل الأمر على المصالح الجمركية بتجنب بقاء </a:t>
            </a:r>
            <a:r>
              <a:rPr lang="ar-DZ" sz="3200" dirty="0" smtClean="0"/>
              <a:t>ال</a:t>
            </a:r>
            <a:r>
              <a:rPr lang="ar-SA" sz="3200" dirty="0" smtClean="0"/>
              <a:t>بضائع </a:t>
            </a:r>
            <a:r>
              <a:rPr lang="ar-DZ" sz="3200" dirty="0" smtClean="0"/>
              <a:t>ل</a:t>
            </a:r>
            <a:r>
              <a:rPr lang="ar-SA" sz="3200" dirty="0" smtClean="0"/>
              <a:t>فترة </a:t>
            </a:r>
            <a:r>
              <a:rPr lang="ar-SA" sz="3200" dirty="0"/>
              <a:t>لدى مصالح هاته الأخيرة</a:t>
            </a:r>
            <a:r>
              <a:rPr lang="ar-SA" sz="3200" dirty="0" smtClean="0"/>
              <a:t>.</a:t>
            </a:r>
            <a:endParaRPr lang="ar-DZ" sz="3200" dirty="0" smtClean="0"/>
          </a:p>
          <a:p>
            <a:pPr algn="r" rtl="1"/>
            <a:r>
              <a:rPr lang="ar-DZ" sz="3200" b="1" dirty="0" smtClean="0"/>
              <a:t>2-الرقابة اللاحقة :</a:t>
            </a:r>
            <a:r>
              <a:rPr lang="fr-FR" sz="3200" dirty="0"/>
              <a:t/>
            </a:r>
            <a:br>
              <a:rPr lang="fr-FR" sz="3200" dirty="0"/>
            </a:br>
            <a:r>
              <a:rPr lang="ar-SA" sz="3200" dirty="0"/>
              <a:t>نصت عليها الفقرة الثالثة من المادة 92 مكرر 01 </a:t>
            </a:r>
            <a:r>
              <a:rPr lang="ar-DZ" sz="3200" dirty="0" smtClean="0"/>
              <a:t>ق ج </a:t>
            </a:r>
            <a:r>
              <a:rPr lang="ar-DZ" sz="3200" dirty="0" smtClean="0"/>
              <a:t>وهي </a:t>
            </a:r>
            <a:r>
              <a:rPr lang="ar-SA" sz="3200" dirty="0" smtClean="0"/>
              <a:t> </a:t>
            </a:r>
            <a:r>
              <a:rPr lang="ar-SA" sz="3200" dirty="0"/>
              <a:t>الرقابة التي تتعلق بفحص </a:t>
            </a:r>
            <a:r>
              <a:rPr lang="ar-SA" sz="3200" dirty="0" smtClean="0"/>
              <a:t>الدفاتر</a:t>
            </a:r>
            <a:r>
              <a:rPr lang="ar-DZ" sz="3200" dirty="0"/>
              <a:t> </a:t>
            </a:r>
            <a:r>
              <a:rPr lang="ar-SA" sz="3200" dirty="0" smtClean="0"/>
              <a:t>والسجلات </a:t>
            </a:r>
            <a:r>
              <a:rPr lang="ar-SA" sz="3200" dirty="0"/>
              <a:t>والأنظمة المحاسبية والمعطيات التجارية التي يحوزها </a:t>
            </a:r>
            <a:r>
              <a:rPr lang="ar-SA" sz="3200" dirty="0" smtClean="0"/>
              <a:t>الأشخاص</a:t>
            </a:r>
            <a:r>
              <a:rPr lang="ar-DZ" sz="3200" dirty="0" smtClean="0"/>
              <a:t>.</a:t>
            </a:r>
            <a:r>
              <a:rPr lang="ar-SA" sz="3200" dirty="0" smtClean="0"/>
              <a:t> </a:t>
            </a:r>
            <a:endParaRPr lang="ar-DZ" sz="3200" dirty="0"/>
          </a:p>
          <a:p>
            <a:pPr algn="r" rtl="1"/>
            <a:endParaRPr lang="ar-DZ" sz="3200" dirty="0" smtClean="0"/>
          </a:p>
          <a:p>
            <a:pPr algn="r" rtl="1"/>
            <a:endParaRPr lang="ar-DZ" sz="3200" dirty="0" smtClean="0"/>
          </a:p>
        </p:txBody>
      </p:sp>
      <p:sp>
        <p:nvSpPr>
          <p:cNvPr id="4" name="Rectangle 3"/>
          <p:cNvSpPr/>
          <p:nvPr/>
        </p:nvSpPr>
        <p:spPr>
          <a:xfrm>
            <a:off x="4143037" y="0"/>
            <a:ext cx="5000963" cy="584775"/>
          </a:xfrm>
          <a:prstGeom prst="rect">
            <a:avLst/>
          </a:prstGeom>
        </p:spPr>
        <p:txBody>
          <a:bodyPr wrap="square">
            <a:spAutoFit/>
          </a:bodyPr>
          <a:lstStyle/>
          <a:p>
            <a:pPr algn="r" rtl="1"/>
            <a:r>
              <a:rPr lang="ar-SA" sz="3200" dirty="0"/>
              <a:t>تطبيقهما</a:t>
            </a:r>
            <a:r>
              <a:rPr lang="ar-SA" dirty="0"/>
              <a:t>،</a:t>
            </a:r>
            <a:endParaRPr lang="ar-DZ" b="1" dirty="0"/>
          </a:p>
        </p:txBody>
      </p:sp>
    </p:spTree>
    <p:extLst>
      <p:ext uri="{BB962C8B-B14F-4D97-AF65-F5344CB8AC3E}">
        <p14:creationId xmlns:p14="http://schemas.microsoft.com/office/powerpoint/2010/main" val="1723816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23</a:t>
            </a:fld>
            <a:endParaRPr lang="fr-BE"/>
          </a:p>
        </p:txBody>
      </p:sp>
      <p:sp>
        <p:nvSpPr>
          <p:cNvPr id="3" name="Rectangle 2"/>
          <p:cNvSpPr/>
          <p:nvPr/>
        </p:nvSpPr>
        <p:spPr>
          <a:xfrm>
            <a:off x="0" y="0"/>
            <a:ext cx="9144000" cy="6986528"/>
          </a:xfrm>
          <a:prstGeom prst="rect">
            <a:avLst/>
          </a:prstGeom>
        </p:spPr>
        <p:txBody>
          <a:bodyPr wrap="square">
            <a:spAutoFit/>
          </a:bodyPr>
          <a:lstStyle/>
          <a:p>
            <a:pPr algn="r" rtl="1"/>
            <a:r>
              <a:rPr lang="ar-SA" sz="3200" dirty="0"/>
              <a:t>وهي تنصب غالبا </a:t>
            </a:r>
            <a:r>
              <a:rPr lang="ar-SA" sz="3200" dirty="0" smtClean="0"/>
              <a:t>على</a:t>
            </a:r>
            <a:r>
              <a:rPr lang="ar-DZ" sz="3200" dirty="0" smtClean="0"/>
              <a:t> </a:t>
            </a:r>
            <a:r>
              <a:rPr lang="ar-SA" sz="3200" dirty="0" smtClean="0"/>
              <a:t>عناصر </a:t>
            </a:r>
            <a:r>
              <a:rPr lang="ar-SA" sz="3200" dirty="0"/>
              <a:t>التصريح الجمركي والمتمثلة أساسا في حق الاطلاع للأعوان الدين لهم رتبة ضابط </a:t>
            </a:r>
            <a:r>
              <a:rPr lang="ar-SA" sz="3200" dirty="0" smtClean="0"/>
              <a:t>مراقبة</a:t>
            </a:r>
            <a:r>
              <a:rPr lang="ar-DZ" sz="3200" dirty="0" smtClean="0"/>
              <a:t> </a:t>
            </a:r>
            <a:r>
              <a:rPr lang="ar-SA" sz="3200" dirty="0" smtClean="0"/>
              <a:t>على </a:t>
            </a:r>
            <a:r>
              <a:rPr lang="ar-SA" sz="3200" dirty="0"/>
              <a:t>الأقل والأعوان المكلفين بمهام القابض على المستندات والوثائق المتعلقة بعمليات </a:t>
            </a:r>
            <a:r>
              <a:rPr lang="ar-SA" sz="3200" dirty="0" smtClean="0"/>
              <a:t>الاستيراد</a:t>
            </a:r>
            <a:r>
              <a:rPr lang="ar-DZ" sz="3200" dirty="0" smtClean="0"/>
              <a:t> </a:t>
            </a:r>
            <a:r>
              <a:rPr lang="ar-SA" sz="3200" dirty="0" smtClean="0"/>
              <a:t>والتصدير </a:t>
            </a:r>
            <a:r>
              <a:rPr lang="ar-SA" sz="3200" dirty="0"/>
              <a:t>سواء كانوا أشخاص طبيعيين أو </a:t>
            </a:r>
            <a:r>
              <a:rPr lang="ar-SA" sz="3200" dirty="0" smtClean="0"/>
              <a:t>معنويين</a:t>
            </a:r>
            <a:r>
              <a:rPr lang="ar-DZ" sz="3200" dirty="0" smtClean="0"/>
              <a:t>.</a:t>
            </a:r>
          </a:p>
          <a:p>
            <a:pPr algn="r" rtl="1"/>
            <a:endParaRPr lang="ar-DZ" sz="3200" dirty="0"/>
          </a:p>
          <a:p>
            <a:pPr algn="r" rtl="1"/>
            <a:r>
              <a:rPr lang="ar-DZ" sz="3200" dirty="0" smtClean="0"/>
              <a:t>و يتمتع أعوان الجمارك أثناء </a:t>
            </a:r>
            <a:r>
              <a:rPr lang="ar-DZ" sz="3200" dirty="0">
                <a:latin typeface="Arial" panose="020B0604020202020204" pitchFamily="34" charset="0"/>
                <a:cs typeface="Arial" panose="020B0604020202020204" pitchFamily="34" charset="0"/>
              </a:rPr>
              <a:t>ا</a:t>
            </a:r>
            <a:r>
              <a:rPr lang="ar-SA" sz="3200" dirty="0" smtClean="0">
                <a:latin typeface="Arial" panose="020B0604020202020204" pitchFamily="34" charset="0"/>
                <a:cs typeface="Arial" panose="020B0604020202020204" pitchFamily="34" charset="0"/>
              </a:rPr>
              <a:t>لبحـث </a:t>
            </a:r>
            <a:r>
              <a:rPr lang="ar-SA" sz="3200" dirty="0">
                <a:latin typeface="Arial" panose="020B0604020202020204" pitchFamily="34" charset="0"/>
                <a:cs typeface="Arial" panose="020B0604020202020204" pitchFamily="34" charset="0"/>
              </a:rPr>
              <a:t>عـن </a:t>
            </a:r>
            <a:r>
              <a:rPr lang="ar-DZ" sz="3200" dirty="0">
                <a:latin typeface="Arial" panose="020B0604020202020204" pitchFamily="34" charset="0"/>
                <a:cs typeface="Arial" panose="020B0604020202020204" pitchFamily="34" charset="0"/>
              </a:rPr>
              <a:t>المخالفة الجمركية </a:t>
            </a:r>
            <a:r>
              <a:rPr lang="ar-SA" sz="3200" dirty="0">
                <a:latin typeface="Arial" panose="020B0604020202020204" pitchFamily="34" charset="0"/>
                <a:cs typeface="Arial" panose="020B0604020202020204" pitchFamily="34" charset="0"/>
              </a:rPr>
              <a:t> عـن</a:t>
            </a:r>
            <a:r>
              <a:rPr lang="fr-FR" sz="3200" dirty="0">
                <a:latin typeface="Arial" panose="020B0604020202020204" pitchFamily="34" charset="0"/>
                <a:cs typeface="Arial" panose="020B0604020202020204" pitchFamily="34" charset="0"/>
              </a:rPr>
              <a:t> طريق  إجـراء</a:t>
            </a:r>
            <a:r>
              <a:rPr lang="ar-SA" sz="3200" dirty="0"/>
              <a:t> التحقيق الجمركي </a:t>
            </a:r>
            <a:r>
              <a:rPr lang="ar-DZ" sz="3200" dirty="0" smtClean="0"/>
              <a:t>بسلطتين </a:t>
            </a:r>
            <a:r>
              <a:rPr lang="ar-DZ" sz="3200" dirty="0"/>
              <a:t>وهما :</a:t>
            </a:r>
          </a:p>
          <a:p>
            <a:pPr marL="457200" indent="-457200" algn="r" rtl="1">
              <a:buFont typeface="Wingdings" panose="05000000000000000000" pitchFamily="2" charset="2"/>
              <a:buChar char="v"/>
            </a:pPr>
            <a:r>
              <a:rPr lang="ar-SA" sz="3200" b="1" dirty="0"/>
              <a:t>حق الاطلاع على الوثائق</a:t>
            </a:r>
            <a:r>
              <a:rPr lang="ar-DZ" sz="3200" b="1" dirty="0" smtClean="0"/>
              <a:t>.</a:t>
            </a:r>
          </a:p>
          <a:p>
            <a:pPr marL="457200" indent="-457200" algn="r" rtl="1">
              <a:buFont typeface="Wingdings" panose="05000000000000000000" pitchFamily="2" charset="2"/>
              <a:buChar char="v"/>
            </a:pPr>
            <a:endParaRPr lang="ar-DZ" sz="3200" b="1" dirty="0"/>
          </a:p>
          <a:p>
            <a:pPr marL="457200" indent="-457200" algn="r" rtl="1">
              <a:buFont typeface="Wingdings" panose="05000000000000000000" pitchFamily="2" charset="2"/>
              <a:buChar char="v"/>
            </a:pPr>
            <a:r>
              <a:rPr lang="ar-DZ" sz="3200" b="1" dirty="0"/>
              <a:t>و </a:t>
            </a:r>
            <a:r>
              <a:rPr lang="ar-SA" sz="3200" b="1" dirty="0"/>
              <a:t>حق حجز الوثائق.</a:t>
            </a:r>
            <a:r>
              <a:rPr lang="fr-FR" sz="3200" dirty="0"/>
              <a:t/>
            </a:r>
            <a:br>
              <a:rPr lang="fr-FR" sz="3200" dirty="0"/>
            </a:br>
            <a:r>
              <a:rPr lang="ar-DZ" sz="3200" dirty="0"/>
              <a:t> </a:t>
            </a:r>
            <a:endParaRPr lang="ar-DZ" sz="3200" dirty="0" smtClean="0"/>
          </a:p>
          <a:p>
            <a:pPr algn="r" rtl="1"/>
            <a:endParaRPr lang="ar-DZ" sz="3200" dirty="0"/>
          </a:p>
          <a:p>
            <a:pPr algn="r" rtl="1"/>
            <a:endParaRPr lang="fr-FR" sz="3200" dirty="0"/>
          </a:p>
        </p:txBody>
      </p:sp>
    </p:spTree>
    <p:extLst>
      <p:ext uri="{BB962C8B-B14F-4D97-AF65-F5344CB8AC3E}">
        <p14:creationId xmlns:p14="http://schemas.microsoft.com/office/powerpoint/2010/main" val="469828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6278642"/>
          </a:xfrm>
          <a:prstGeom prst="rect">
            <a:avLst/>
          </a:prstGeom>
        </p:spPr>
        <p:txBody>
          <a:bodyPr wrap="square">
            <a:spAutoFit/>
          </a:bodyPr>
          <a:lstStyle/>
          <a:p>
            <a:pPr marL="457200" indent="-457200" algn="r" rtl="1">
              <a:buFont typeface="Wingdings" panose="05000000000000000000" pitchFamily="2" charset="2"/>
              <a:buChar char="v"/>
            </a:pPr>
            <a:r>
              <a:rPr lang="ar-DZ" sz="3200" dirty="0" smtClean="0">
                <a:solidFill>
                  <a:srgbClr val="FF0000"/>
                </a:solidFill>
              </a:rPr>
              <a:t>أ </a:t>
            </a:r>
            <a:r>
              <a:rPr lang="ar-SA" sz="3200" dirty="0" smtClean="0">
                <a:solidFill>
                  <a:srgbClr val="FF0000"/>
                </a:solidFill>
              </a:rPr>
              <a:t>حق </a:t>
            </a:r>
            <a:r>
              <a:rPr lang="ar-SA" sz="3200" dirty="0">
                <a:solidFill>
                  <a:srgbClr val="FF0000"/>
                </a:solidFill>
              </a:rPr>
              <a:t>الاطلاع على </a:t>
            </a:r>
            <a:r>
              <a:rPr lang="ar-SA" sz="3200" dirty="0" smtClean="0">
                <a:solidFill>
                  <a:srgbClr val="FF0000"/>
                </a:solidFill>
              </a:rPr>
              <a:t>الوثائق</a:t>
            </a:r>
            <a:r>
              <a:rPr lang="ar-DZ" sz="3200" dirty="0" smtClean="0">
                <a:solidFill>
                  <a:srgbClr val="FF0000"/>
                </a:solidFill>
              </a:rPr>
              <a:t> :</a:t>
            </a:r>
          </a:p>
          <a:p>
            <a:pPr algn="r" rtl="1"/>
            <a:r>
              <a:rPr lang="ar-SA" sz="3200" dirty="0"/>
              <a:t>بموجب المادة 48 </a:t>
            </a:r>
            <a:r>
              <a:rPr lang="ar-DZ" sz="3200" dirty="0" smtClean="0"/>
              <a:t>قانون جمارك </a:t>
            </a:r>
            <a:r>
              <a:rPr lang="ar-SA" sz="3200" dirty="0" smtClean="0"/>
              <a:t>التي تجيـز</a:t>
            </a:r>
            <a:r>
              <a:rPr lang="ar-DZ" sz="3200" dirty="0" smtClean="0"/>
              <a:t> لأعوان المؤهلين </a:t>
            </a:r>
            <a:r>
              <a:rPr lang="fr-FR" sz="3200" dirty="0"/>
              <a:t/>
            </a:r>
            <a:br>
              <a:rPr lang="fr-FR" sz="3200" dirty="0"/>
            </a:br>
            <a:r>
              <a:rPr lang="ar-SA" sz="3200" dirty="0" smtClean="0"/>
              <a:t>المطالبة بالاطلاع </a:t>
            </a:r>
            <a:r>
              <a:rPr lang="ar-SA" sz="3200" dirty="0"/>
              <a:t>على كل أنواع الوثائق المتعلقة بالعمليات التي تهم</a:t>
            </a:r>
            <a:r>
              <a:rPr lang="fr-FR" sz="3200" dirty="0"/>
              <a:t/>
            </a:r>
            <a:br>
              <a:rPr lang="fr-FR" sz="3200" dirty="0"/>
            </a:br>
            <a:r>
              <a:rPr lang="ar-SA" sz="3200" dirty="0"/>
              <a:t>مصالح إدارة الجمارك، ويشمل هـذا الحـق كـل الأوراق و السندات</a:t>
            </a:r>
            <a:r>
              <a:rPr lang="fr-FR" sz="3200" dirty="0"/>
              <a:t/>
            </a:r>
            <a:br>
              <a:rPr lang="fr-FR" sz="3200" dirty="0"/>
            </a:br>
            <a:r>
              <a:rPr lang="ar-SA" sz="3200" dirty="0"/>
              <a:t>بأنواعهـا كـالفواتير وسندات التسليم وجداول الإرسـال وعقـود النقـل</a:t>
            </a:r>
            <a:r>
              <a:rPr lang="fr-FR" sz="3200" dirty="0"/>
              <a:t/>
            </a:r>
            <a:br>
              <a:rPr lang="fr-FR" sz="3200" dirty="0"/>
            </a:br>
            <a:r>
              <a:rPr lang="ar-SA" sz="3200" dirty="0"/>
              <a:t>والدفاتر والسجلات </a:t>
            </a:r>
            <a:r>
              <a:rPr lang="ar-SA" sz="3200" dirty="0" smtClean="0"/>
              <a:t>المختلفة.</a:t>
            </a:r>
            <a:r>
              <a:rPr lang="ar-DZ" sz="3200" dirty="0"/>
              <a:t> </a:t>
            </a:r>
            <a:r>
              <a:rPr lang="ar-SA" sz="3200" dirty="0" smtClean="0"/>
              <a:t>ولا </a:t>
            </a:r>
            <a:r>
              <a:rPr lang="ar-SA" sz="3200" dirty="0"/>
              <a:t>يقتصر حق </a:t>
            </a:r>
            <a:r>
              <a:rPr lang="ar-SA" sz="3200" dirty="0" err="1"/>
              <a:t>الإطلاع</a:t>
            </a:r>
            <a:r>
              <a:rPr lang="ar-SA" sz="3200" dirty="0"/>
              <a:t> على الأشخاص الطبيعية وحدها بل </a:t>
            </a:r>
            <a:r>
              <a:rPr lang="ar-SA" sz="3200" dirty="0" smtClean="0"/>
              <a:t>ينصرف</a:t>
            </a:r>
            <a:r>
              <a:rPr lang="ar-DZ" sz="3200" dirty="0"/>
              <a:t> </a:t>
            </a:r>
            <a:r>
              <a:rPr lang="ar-SA" sz="3200" dirty="0" smtClean="0"/>
              <a:t>أيضا </a:t>
            </a:r>
            <a:r>
              <a:rPr lang="ar-SA" sz="3200" dirty="0"/>
              <a:t>إلى الأشخاص المعنوية، سواء أكانـت مـن القانون الخاص أو </a:t>
            </a:r>
            <a:r>
              <a:rPr lang="ar-SA" sz="3200" dirty="0" smtClean="0"/>
              <a:t>مـن</a:t>
            </a:r>
            <a:r>
              <a:rPr lang="ar-DZ" sz="3200" dirty="0"/>
              <a:t> </a:t>
            </a:r>
            <a:r>
              <a:rPr lang="ar-SA" sz="3200" dirty="0" smtClean="0"/>
              <a:t>القانون </a:t>
            </a:r>
            <a:r>
              <a:rPr lang="ar-SA" sz="3200" dirty="0"/>
              <a:t>العام، وسواء أكانت تهمها عمليات الغش بصفة مباشرة أو </a:t>
            </a:r>
            <a:r>
              <a:rPr lang="ar-SA" sz="3200" dirty="0" smtClean="0"/>
              <a:t>بصفة</a:t>
            </a:r>
            <a:r>
              <a:rPr lang="ar-DZ" sz="3200" dirty="0"/>
              <a:t> </a:t>
            </a:r>
            <a:r>
              <a:rPr lang="ar-SA" sz="3200" dirty="0" smtClean="0"/>
              <a:t>غير </a:t>
            </a:r>
            <a:r>
              <a:rPr lang="ar-SA" sz="3200" dirty="0"/>
              <a:t>مباشرة</a:t>
            </a:r>
            <a:r>
              <a:rPr lang="ar-SA" sz="3200" dirty="0" smtClean="0"/>
              <a:t>.</a:t>
            </a:r>
            <a:endParaRPr lang="ar-DZ" sz="3200" dirty="0" smtClean="0"/>
          </a:p>
          <a:p>
            <a:pPr algn="r" rtl="1"/>
            <a:r>
              <a:rPr lang="ar-SA" sz="3200" dirty="0"/>
              <a:t>ويعـد رفـض تقـديم الوثائق مخالفـة مـن الدرجة </a:t>
            </a:r>
            <a:r>
              <a:rPr lang="ar-SA" sz="3200" dirty="0" smtClean="0"/>
              <a:t>الأولى</a:t>
            </a:r>
            <a:r>
              <a:rPr lang="ar-DZ" sz="3200" dirty="0" smtClean="0"/>
              <a:t> </a:t>
            </a:r>
          </a:p>
          <a:p>
            <a:pPr algn="r" rtl="1"/>
            <a:r>
              <a:rPr lang="ar-DZ" sz="3200" dirty="0" smtClean="0"/>
              <a:t>(</a:t>
            </a:r>
            <a:r>
              <a:rPr lang="ar-SA" sz="3200" dirty="0" smtClean="0"/>
              <a:t>الماد</a:t>
            </a:r>
            <a:r>
              <a:rPr lang="fr-FR" sz="3200" dirty="0"/>
              <a:t> </a:t>
            </a:r>
            <a:r>
              <a:rPr lang="fr-FR" sz="3200" u="sng" dirty="0">
                <a:hlinkClick r:id="rId2"/>
              </a:rPr>
              <a:t>319</a:t>
            </a:r>
            <a:r>
              <a:rPr lang="fr-FR" sz="3200" dirty="0"/>
              <a:t>- </a:t>
            </a:r>
            <a:r>
              <a:rPr lang="ar-DZ" sz="3200" dirty="0" smtClean="0"/>
              <a:t>قانون الجمارك )</a:t>
            </a:r>
            <a:r>
              <a:rPr lang="ar-SA" sz="3200" dirty="0" smtClean="0"/>
              <a:t>فضلا </a:t>
            </a:r>
            <a:r>
              <a:rPr lang="ar-SA" sz="3200" dirty="0"/>
              <a:t>عن </a:t>
            </a:r>
            <a:r>
              <a:rPr lang="ar-SA" sz="3200" dirty="0" smtClean="0"/>
              <a:t>الغرامة</a:t>
            </a:r>
            <a:r>
              <a:rPr lang="ar-DZ" sz="3200" dirty="0"/>
              <a:t> </a:t>
            </a:r>
            <a:r>
              <a:rPr lang="ar-SA" sz="3200" dirty="0" smtClean="0"/>
              <a:t>التهديديـة </a:t>
            </a:r>
            <a:r>
              <a:rPr lang="ar-SA" sz="3200" dirty="0"/>
              <a:t>عـن كـل يـوم تـأخير إلى غاية تسليم الوثائق </a:t>
            </a:r>
            <a:r>
              <a:rPr lang="fr-FR" sz="3200" dirty="0"/>
              <a:t> </a:t>
            </a:r>
            <a:r>
              <a:rPr lang="ar-DZ" sz="3200" dirty="0" smtClean="0"/>
              <a:t>(المادة 330 قانون الجمارك ).</a:t>
            </a:r>
            <a:r>
              <a:rPr lang="fr-FR" dirty="0"/>
              <a:t/>
            </a:r>
            <a:br>
              <a:rPr lang="fr-FR" dirty="0"/>
            </a:br>
            <a:r>
              <a:rPr lang="ar-DZ" dirty="0" smtClean="0"/>
              <a:t>.</a:t>
            </a:r>
            <a:endParaRPr lang="ar-DZ"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24</a:t>
            </a:fld>
            <a:endParaRPr lang="fr-BE"/>
          </a:p>
        </p:txBody>
      </p:sp>
    </p:spTree>
    <p:extLst>
      <p:ext uri="{BB962C8B-B14F-4D97-AF65-F5344CB8AC3E}">
        <p14:creationId xmlns:p14="http://schemas.microsoft.com/office/powerpoint/2010/main" val="478328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84775"/>
          </a:xfrm>
          <a:prstGeom prst="rect">
            <a:avLst/>
          </a:prstGeom>
        </p:spPr>
        <p:txBody>
          <a:bodyPr wrap="square">
            <a:spAutoFit/>
          </a:bodyPr>
          <a:lstStyle/>
          <a:p>
            <a:pPr marL="457200" indent="-457200" algn="r" rtl="1">
              <a:buFont typeface="Wingdings" panose="05000000000000000000" pitchFamily="2" charset="2"/>
              <a:buChar char="v"/>
            </a:pPr>
            <a:r>
              <a:rPr lang="ar-DZ" sz="3200" dirty="0" smtClean="0">
                <a:solidFill>
                  <a:srgbClr val="FF0000"/>
                </a:solidFill>
              </a:rPr>
              <a:t>ب - </a:t>
            </a:r>
            <a:r>
              <a:rPr lang="ar-SA" sz="3200" dirty="0" smtClean="0">
                <a:solidFill>
                  <a:srgbClr val="FF0000"/>
                </a:solidFill>
              </a:rPr>
              <a:t>حق </a:t>
            </a:r>
            <a:r>
              <a:rPr lang="ar-SA" sz="3200" dirty="0">
                <a:solidFill>
                  <a:srgbClr val="FF0000"/>
                </a:solidFill>
              </a:rPr>
              <a:t>حجز الوثائق </a:t>
            </a:r>
            <a:r>
              <a:rPr lang="ar-DZ" sz="3200" dirty="0" smtClean="0">
                <a:solidFill>
                  <a:srgbClr val="FF0000"/>
                </a:solidFill>
              </a:rPr>
              <a:t>:</a:t>
            </a:r>
            <a:endParaRPr lang="ar-DZ" sz="3200" dirty="0">
              <a:solidFill>
                <a:srgbClr val="FF0000"/>
              </a:solidFill>
            </a:endParaRPr>
          </a:p>
        </p:txBody>
      </p:sp>
      <p:sp>
        <p:nvSpPr>
          <p:cNvPr id="3" name="Rectangle 2"/>
          <p:cNvSpPr/>
          <p:nvPr/>
        </p:nvSpPr>
        <p:spPr>
          <a:xfrm>
            <a:off x="0" y="764704"/>
            <a:ext cx="9144000" cy="5509200"/>
          </a:xfrm>
          <a:prstGeom prst="rect">
            <a:avLst/>
          </a:prstGeom>
        </p:spPr>
        <p:txBody>
          <a:bodyPr wrap="square">
            <a:spAutoFit/>
          </a:bodyPr>
          <a:lstStyle/>
          <a:p>
            <a:pPr algn="r" rtl="1"/>
            <a:r>
              <a:rPr lang="ar-SA" sz="3200" dirty="0"/>
              <a:t>تخول المادة</a:t>
            </a:r>
            <a:r>
              <a:rPr lang="fr-FR" sz="3200" dirty="0"/>
              <a:t> </a:t>
            </a:r>
            <a:r>
              <a:rPr lang="ar-DZ" sz="3200" dirty="0" smtClean="0"/>
              <a:t> 48 – 4 قانون الجمارك </a:t>
            </a:r>
            <a:r>
              <a:rPr lang="fr-FR" sz="3200" dirty="0"/>
              <a:t> </a:t>
            </a:r>
            <a:r>
              <a:rPr lang="ar-SA" sz="3200" dirty="0"/>
              <a:t>أعوان الجمارك المؤهلين</a:t>
            </a:r>
            <a:r>
              <a:rPr lang="fr-FR" sz="3200" dirty="0"/>
              <a:t/>
            </a:r>
            <a:br>
              <a:rPr lang="fr-FR" sz="3200" dirty="0"/>
            </a:br>
            <a:r>
              <a:rPr lang="ar-SA" sz="3200" dirty="0"/>
              <a:t>حجز الوثائق التي من شأنها أن تسهل أداء مهمتهم وذلك مقابل سند </a:t>
            </a:r>
            <a:r>
              <a:rPr lang="ar-SA" sz="3200" dirty="0" smtClean="0"/>
              <a:t>إبراء</a:t>
            </a:r>
            <a:r>
              <a:rPr lang="ar-DZ" sz="3200" dirty="0"/>
              <a:t> </a:t>
            </a:r>
            <a:r>
              <a:rPr lang="ar-DZ" sz="3200" dirty="0" smtClean="0"/>
              <a:t>، و</a:t>
            </a:r>
            <a:r>
              <a:rPr lang="ar-SA" sz="3200" dirty="0" smtClean="0"/>
              <a:t>يختلف </a:t>
            </a:r>
            <a:r>
              <a:rPr lang="ar-SA" sz="3200" dirty="0"/>
              <a:t>هذا الحـق عـن حـق حـجـز الوثائق في إطار إجراء </a:t>
            </a:r>
            <a:r>
              <a:rPr lang="ar-SA" sz="3200" dirty="0" smtClean="0"/>
              <a:t>الحجز</a:t>
            </a:r>
            <a:r>
              <a:rPr lang="ar-DZ" sz="3200" dirty="0"/>
              <a:t> </a:t>
            </a:r>
            <a:r>
              <a:rPr lang="ar-SA" sz="3200" dirty="0" smtClean="0"/>
              <a:t>سواء </a:t>
            </a:r>
            <a:r>
              <a:rPr lang="ar-SA" sz="3200" dirty="0"/>
              <a:t>من حيث طبيعته أو من حيث الغرض منه، ه فالأول إجراء عملي </a:t>
            </a:r>
            <a:r>
              <a:rPr lang="ar-SA" sz="3200" dirty="0" smtClean="0"/>
              <a:t>ذو</a:t>
            </a:r>
            <a:r>
              <a:rPr lang="ar-DZ" sz="3200" dirty="0"/>
              <a:t> </a:t>
            </a:r>
            <a:r>
              <a:rPr lang="ar-SA" sz="3200" dirty="0" smtClean="0"/>
              <a:t>طابع </a:t>
            </a:r>
            <a:r>
              <a:rPr lang="ar-SA" sz="3200" dirty="0"/>
              <a:t>مؤقت الغرض منه نقل الوثائق إلى مكاتب المحققين حتى </a:t>
            </a:r>
            <a:r>
              <a:rPr lang="ar-SA" sz="3200" dirty="0" err="1"/>
              <a:t>يتسني</a:t>
            </a:r>
            <a:r>
              <a:rPr lang="ar-SA" sz="3200" dirty="0"/>
              <a:t> </a:t>
            </a:r>
            <a:r>
              <a:rPr lang="ar-SA" sz="3200" dirty="0" smtClean="0"/>
              <a:t>لهم</a:t>
            </a:r>
            <a:r>
              <a:rPr lang="ar-DZ" sz="3200" dirty="0"/>
              <a:t> </a:t>
            </a:r>
            <a:r>
              <a:rPr lang="ar-SA" sz="3200" dirty="0" smtClean="0"/>
              <a:t>استغلال </a:t>
            </a:r>
            <a:r>
              <a:rPr lang="ar-SA" sz="3200" dirty="0"/>
              <a:t>المعلومات التي </a:t>
            </a:r>
            <a:r>
              <a:rPr lang="ar-SA" sz="3200" dirty="0" smtClean="0"/>
              <a:t>تتضمنها </a:t>
            </a:r>
            <a:r>
              <a:rPr lang="ar-SA" sz="3200" dirty="0"/>
              <a:t>بكل راحة وإرجاعها لأصحابها </a:t>
            </a:r>
            <a:r>
              <a:rPr lang="ar-SA" sz="3200" dirty="0" smtClean="0"/>
              <a:t>بعـد</a:t>
            </a:r>
            <a:r>
              <a:rPr lang="ar-SA" sz="3200" dirty="0"/>
              <a:t> </a:t>
            </a:r>
            <a:r>
              <a:rPr lang="ar-SA" sz="3200" dirty="0" smtClean="0"/>
              <a:t>الانجاز</a:t>
            </a:r>
            <a:r>
              <a:rPr lang="ar-DZ" sz="3200" dirty="0" smtClean="0"/>
              <a:t> </a:t>
            </a:r>
            <a:r>
              <a:rPr lang="ar-SA" sz="3200" dirty="0"/>
              <a:t>وهذا ما جعل المشرع يحرص على أن يتم ذلك مقابل سند </a:t>
            </a:r>
            <a:r>
              <a:rPr lang="ar-SA" sz="3200" dirty="0" smtClean="0"/>
              <a:t>إبراء</a:t>
            </a:r>
            <a:r>
              <a:rPr lang="ar-DZ" sz="3200" dirty="0" smtClean="0"/>
              <a:t>.</a:t>
            </a:r>
            <a:r>
              <a:rPr lang="fr-FR" sz="3200" dirty="0"/>
              <a:t/>
            </a:r>
            <a:br>
              <a:rPr lang="fr-FR" sz="3200" dirty="0"/>
            </a:br>
            <a:r>
              <a:rPr lang="ar-SA" sz="3200" dirty="0"/>
              <a:t>أما الثاني فهو يدخل ضمن إجراء حجز البضائع القابلة للمصادرة، وهو </a:t>
            </a:r>
            <a:r>
              <a:rPr lang="ar-SA" sz="3200" dirty="0" smtClean="0"/>
              <a:t>ذو</a:t>
            </a:r>
            <a:r>
              <a:rPr lang="ar-DZ" sz="3200" dirty="0"/>
              <a:t> </a:t>
            </a:r>
            <a:r>
              <a:rPr lang="ar-SA" sz="3200" dirty="0" smtClean="0"/>
              <a:t>طابع استدلالي</a:t>
            </a:r>
            <a:r>
              <a:rPr lang="ar-DZ" sz="3200" dirty="0" smtClean="0"/>
              <a:t>.</a:t>
            </a:r>
          </a:p>
          <a:p>
            <a:pPr algn="r" rtl="1"/>
            <a:r>
              <a:rPr lang="ar-SA" sz="3200" dirty="0" smtClean="0"/>
              <a:t> </a:t>
            </a:r>
            <a:r>
              <a:rPr lang="ar-SA" sz="3200" dirty="0"/>
              <a:t>الغرض منه استعمال الوثائق المحجوزة </a:t>
            </a:r>
            <a:r>
              <a:rPr lang="ar-SA" sz="3200" dirty="0">
                <a:solidFill>
                  <a:srgbClr val="FF0000"/>
                </a:solidFill>
              </a:rPr>
              <a:t>كسند </a:t>
            </a:r>
            <a:r>
              <a:rPr lang="ar-SA" sz="3200" dirty="0" smtClean="0">
                <a:solidFill>
                  <a:srgbClr val="FF0000"/>
                </a:solidFill>
              </a:rPr>
              <a:t>إثبات</a:t>
            </a:r>
            <a:r>
              <a:rPr lang="ar-DZ" sz="3200" dirty="0" smtClean="0">
                <a:solidFill>
                  <a:srgbClr val="FF0000"/>
                </a:solidFill>
              </a:rPr>
              <a:t>.</a:t>
            </a:r>
            <a:endParaRPr lang="fr-FR" sz="3200" dirty="0">
              <a:solidFill>
                <a:srgbClr val="FF0000"/>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25</a:t>
            </a:fld>
            <a:endParaRPr lang="fr-BE"/>
          </a:p>
        </p:txBody>
      </p:sp>
    </p:spTree>
    <p:extLst>
      <p:ext uri="{BB962C8B-B14F-4D97-AF65-F5344CB8AC3E}">
        <p14:creationId xmlns:p14="http://schemas.microsoft.com/office/powerpoint/2010/main" val="2990808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19" y="0"/>
            <a:ext cx="9252520" cy="584775"/>
          </a:xfrm>
          <a:prstGeom prst="rect">
            <a:avLst/>
          </a:prstGeom>
        </p:spPr>
        <p:txBody>
          <a:bodyPr wrap="square">
            <a:spAutoFit/>
          </a:bodyPr>
          <a:lstStyle/>
          <a:p>
            <a:pPr algn="r" rtl="1"/>
            <a:r>
              <a:rPr lang="ar-DZ" sz="3200" dirty="0" smtClean="0">
                <a:solidFill>
                  <a:srgbClr val="00B050"/>
                </a:solidFill>
              </a:rPr>
              <a:t>ثانيا  </a:t>
            </a:r>
            <a:r>
              <a:rPr lang="ar-DZ" sz="3200" dirty="0">
                <a:solidFill>
                  <a:srgbClr val="00B050"/>
                </a:solidFill>
              </a:rPr>
              <a:t>صلاحيات </a:t>
            </a:r>
            <a:r>
              <a:rPr lang="ar-DZ" sz="3200" dirty="0" smtClean="0">
                <a:solidFill>
                  <a:srgbClr val="00B050"/>
                </a:solidFill>
              </a:rPr>
              <a:t>أعوان الجمارك اتجاه الأشخاص :</a:t>
            </a:r>
            <a:endParaRPr lang="ar-DZ" sz="3200" dirty="0">
              <a:solidFill>
                <a:srgbClr val="00B050"/>
              </a:solidFill>
            </a:endParaRPr>
          </a:p>
        </p:txBody>
      </p:sp>
      <p:sp>
        <p:nvSpPr>
          <p:cNvPr id="3" name="Rectangle 2"/>
          <p:cNvSpPr/>
          <p:nvPr/>
        </p:nvSpPr>
        <p:spPr>
          <a:xfrm>
            <a:off x="0" y="476673"/>
            <a:ext cx="9144000" cy="6494085"/>
          </a:xfrm>
          <a:prstGeom prst="rect">
            <a:avLst/>
          </a:prstGeom>
        </p:spPr>
        <p:txBody>
          <a:bodyPr wrap="square">
            <a:spAutoFit/>
          </a:bodyPr>
          <a:lstStyle/>
          <a:p>
            <a:pPr algn="r"/>
            <a:r>
              <a:rPr lang="ar-DZ" sz="3200" dirty="0" smtClean="0"/>
              <a:t>يمكن حصر هذه الصلاحيات </a:t>
            </a:r>
            <a:r>
              <a:rPr lang="ar-SA" sz="3200" dirty="0" smtClean="0"/>
              <a:t>في </a:t>
            </a:r>
            <a:r>
              <a:rPr lang="ar-DZ" sz="3200" dirty="0" smtClean="0"/>
              <a:t>:</a:t>
            </a:r>
          </a:p>
          <a:p>
            <a:pPr algn="r"/>
            <a:r>
              <a:rPr lang="ar-SA" sz="3200" dirty="0" smtClean="0"/>
              <a:t>حق </a:t>
            </a:r>
            <a:r>
              <a:rPr lang="ar-SA" sz="3200" dirty="0"/>
              <a:t>سماع الأشخاص </a:t>
            </a:r>
            <a:endParaRPr lang="ar-DZ" sz="3200" dirty="0" smtClean="0"/>
          </a:p>
          <a:p>
            <a:pPr algn="r"/>
            <a:r>
              <a:rPr lang="ar-SA" sz="3200" dirty="0" smtClean="0"/>
              <a:t>وحق </a:t>
            </a:r>
            <a:r>
              <a:rPr lang="ar-SA" sz="3200" dirty="0"/>
              <a:t>تفتيش </a:t>
            </a:r>
            <a:r>
              <a:rPr lang="ar-SA" sz="3200" dirty="0" err="1" smtClean="0"/>
              <a:t>المناز</a:t>
            </a:r>
            <a:r>
              <a:rPr lang="ar-DZ" sz="3200" dirty="0"/>
              <a:t>ل</a:t>
            </a:r>
            <a:r>
              <a:rPr lang="fr-FR" dirty="0"/>
              <a:t/>
            </a:r>
            <a:br>
              <a:rPr lang="fr-FR" dirty="0"/>
            </a:br>
            <a:r>
              <a:rPr lang="ar-DZ" sz="3200" b="1" dirty="0" smtClean="0">
                <a:solidFill>
                  <a:srgbClr val="FF0000"/>
                </a:solidFill>
              </a:rPr>
              <a:t>أ </a:t>
            </a:r>
            <a:r>
              <a:rPr lang="ar-SA" sz="3200" b="1" dirty="0">
                <a:solidFill>
                  <a:srgbClr val="FF0000"/>
                </a:solidFill>
              </a:rPr>
              <a:t>حق </a:t>
            </a:r>
            <a:r>
              <a:rPr lang="ar-DZ" sz="3200" b="1" dirty="0" smtClean="0">
                <a:solidFill>
                  <a:srgbClr val="FF0000"/>
                </a:solidFill>
              </a:rPr>
              <a:t>سماع الأشخاص :</a:t>
            </a:r>
            <a:endParaRPr lang="ar-DZ" sz="3200" b="1" dirty="0">
              <a:solidFill>
                <a:srgbClr val="FF0000"/>
              </a:solidFill>
            </a:endParaRPr>
          </a:p>
          <a:p>
            <a:pPr algn="r" rtl="1"/>
            <a:r>
              <a:rPr lang="ar-SA" sz="3200" dirty="0"/>
              <a:t>تشير إلى هذا </a:t>
            </a:r>
            <a:r>
              <a:rPr lang="ar-SA" sz="3200" dirty="0" smtClean="0"/>
              <a:t>الحق</a:t>
            </a:r>
            <a:r>
              <a:rPr lang="ar-DZ" sz="3200" dirty="0" smtClean="0"/>
              <a:t> </a:t>
            </a:r>
            <a:r>
              <a:rPr lang="ar-SA" sz="3200" dirty="0"/>
              <a:t>المادة</a:t>
            </a:r>
            <a:r>
              <a:rPr lang="fr-FR" sz="3200" dirty="0"/>
              <a:t> </a:t>
            </a:r>
            <a:r>
              <a:rPr lang="fr-FR" sz="3200" u="sng" dirty="0">
                <a:hlinkClick r:id="rId2"/>
              </a:rPr>
              <a:t>252</a:t>
            </a:r>
            <a:r>
              <a:rPr lang="fr-FR" sz="3200" dirty="0"/>
              <a:t> </a:t>
            </a:r>
            <a:r>
              <a:rPr lang="ar-DZ" sz="3200" dirty="0" smtClean="0"/>
              <a:t>قانون جمارك </a:t>
            </a:r>
            <a:r>
              <a:rPr lang="ar-SA" sz="3200" dirty="0" smtClean="0"/>
              <a:t>ولو </a:t>
            </a:r>
            <a:r>
              <a:rPr lang="ar-SA" sz="3200" dirty="0"/>
              <a:t>بصفة غير </a:t>
            </a:r>
            <a:r>
              <a:rPr lang="ar-SA" sz="3200" dirty="0" smtClean="0"/>
              <a:t>مباشرة، </a:t>
            </a:r>
            <a:r>
              <a:rPr lang="ar-SA" sz="3200" dirty="0"/>
              <a:t>لاسيما </a:t>
            </a:r>
            <a:r>
              <a:rPr lang="ar-SA" sz="3200" dirty="0" smtClean="0"/>
              <a:t>الفقرة</a:t>
            </a:r>
            <a:r>
              <a:rPr lang="ar-DZ" sz="3200" dirty="0"/>
              <a:t> </a:t>
            </a:r>
            <a:r>
              <a:rPr lang="ar-SA" sz="3200" dirty="0" smtClean="0"/>
              <a:t>الثانية </a:t>
            </a:r>
            <a:r>
              <a:rPr lang="ar-SA" sz="3200" dirty="0"/>
              <a:t>منها </a:t>
            </a:r>
            <a:r>
              <a:rPr lang="ar-SA" sz="3200" dirty="0" smtClean="0"/>
              <a:t>، </a:t>
            </a:r>
            <a:r>
              <a:rPr lang="ar-SA" sz="3200" dirty="0"/>
              <a:t>عندما </a:t>
            </a:r>
            <a:r>
              <a:rPr lang="ar-SA" sz="3200" dirty="0" smtClean="0"/>
              <a:t>ذكرت</a:t>
            </a:r>
            <a:r>
              <a:rPr lang="ar-DZ" sz="3200" dirty="0"/>
              <a:t> </a:t>
            </a:r>
            <a:r>
              <a:rPr lang="ar-SA" sz="3200" dirty="0" smtClean="0"/>
              <a:t>البيانات </a:t>
            </a:r>
            <a:r>
              <a:rPr lang="ar-SA" sz="3200" dirty="0"/>
              <a:t>التي يجب ان تنص عليهـا محاضـر المعاينة </a:t>
            </a:r>
            <a:r>
              <a:rPr lang="ar-SA" sz="3200" dirty="0" smtClean="0"/>
              <a:t>ومن </a:t>
            </a:r>
            <a:r>
              <a:rPr lang="ar-SA" sz="3200" dirty="0"/>
              <a:t>جهتها نصت المادة </a:t>
            </a:r>
            <a:r>
              <a:rPr lang="fr-FR" sz="3200" u="sng" dirty="0">
                <a:hlinkClick r:id="rId3"/>
              </a:rPr>
              <a:t>254</a:t>
            </a:r>
            <a:r>
              <a:rPr lang="fr-FR" sz="3200" dirty="0"/>
              <a:t> </a:t>
            </a:r>
            <a:r>
              <a:rPr lang="ar-SA" sz="3200" dirty="0"/>
              <a:t>في فقرتها الثانية على أن </a:t>
            </a:r>
            <a:r>
              <a:rPr lang="ar-SA" sz="3200" dirty="0" err="1" smtClean="0"/>
              <a:t>محاضرالمعاينة</a:t>
            </a:r>
            <a:r>
              <a:rPr lang="ar-SA" sz="3200" dirty="0" smtClean="0"/>
              <a:t> </a:t>
            </a:r>
            <a:r>
              <a:rPr lang="ar-SA" sz="3200" dirty="0"/>
              <a:t>تثبت صحة الاعترافات والتصريحات المسجلة فيهـا مـا لم </a:t>
            </a:r>
            <a:r>
              <a:rPr lang="ar-SA" sz="3200" dirty="0" smtClean="0"/>
              <a:t>يثبت</a:t>
            </a:r>
            <a:r>
              <a:rPr lang="ar-DZ" sz="3200" dirty="0"/>
              <a:t> </a:t>
            </a:r>
            <a:r>
              <a:rPr lang="ar-SA" sz="3200" dirty="0" smtClean="0"/>
              <a:t>العكس</a:t>
            </a:r>
            <a:r>
              <a:rPr lang="ar-SA" sz="3200" dirty="0"/>
              <a:t>، مع مراعاة أحكام المادة </a:t>
            </a:r>
            <a:r>
              <a:rPr lang="fr-FR" sz="3200" u="sng" dirty="0">
                <a:hlinkClick r:id="rId4"/>
              </a:rPr>
              <a:t>213</a:t>
            </a:r>
            <a:r>
              <a:rPr lang="fr-FR" sz="3200" dirty="0"/>
              <a:t> </a:t>
            </a:r>
            <a:r>
              <a:rPr lang="ar-SA" sz="3200" dirty="0"/>
              <a:t>مـن قـانون الإجراءات الجزائية </a:t>
            </a:r>
            <a:r>
              <a:rPr lang="ar-DZ" sz="3200" dirty="0" smtClean="0"/>
              <a:t>.</a:t>
            </a:r>
            <a:r>
              <a:rPr lang="fr-FR" sz="3200" dirty="0"/>
              <a:t/>
            </a:r>
            <a:br>
              <a:rPr lang="fr-FR" sz="3200" dirty="0"/>
            </a:br>
            <a:r>
              <a:rPr lang="ar-SA" sz="3200" dirty="0"/>
              <a:t>ومـن ثـم نستخلص أن لأعوان الجمارك حـق سماع الأشخاص في</a:t>
            </a:r>
            <a:r>
              <a:rPr lang="fr-FR" sz="3200" dirty="0"/>
              <a:t/>
            </a:r>
            <a:br>
              <a:rPr lang="fr-FR" sz="3200" dirty="0"/>
            </a:br>
            <a:r>
              <a:rPr lang="ar-SA" sz="3200" dirty="0"/>
              <a:t>إطار إجراء التحقيق الجمركي، وبالمقابل لا يجوز لهم توقيف </a:t>
            </a:r>
            <a:r>
              <a:rPr lang="ar-SA" sz="3200" dirty="0" smtClean="0"/>
              <a:t>الأشخاص</a:t>
            </a:r>
            <a:r>
              <a:rPr lang="ar-DZ" sz="3200" dirty="0"/>
              <a:t> </a:t>
            </a:r>
            <a:r>
              <a:rPr lang="ar-SA" sz="3200" dirty="0" smtClean="0"/>
              <a:t>في </a:t>
            </a:r>
            <a:r>
              <a:rPr lang="ar-SA" sz="3200" dirty="0"/>
              <a:t>هذا </a:t>
            </a:r>
            <a:r>
              <a:rPr lang="ar-SA" sz="3200" dirty="0" smtClean="0"/>
              <a:t>الإطار</a:t>
            </a:r>
            <a:r>
              <a:rPr lang="ar-DZ" sz="3200" dirty="0" smtClean="0"/>
              <a:t>.</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26</a:t>
            </a:fld>
            <a:endParaRPr lang="fr-BE"/>
          </a:p>
        </p:txBody>
      </p:sp>
    </p:spTree>
    <p:extLst>
      <p:ext uri="{BB962C8B-B14F-4D97-AF65-F5344CB8AC3E}">
        <p14:creationId xmlns:p14="http://schemas.microsoft.com/office/powerpoint/2010/main" val="953858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pPr algn="r" rtl="1"/>
            <a:r>
              <a:rPr lang="ar-DZ" sz="3200" b="1" dirty="0" smtClean="0">
                <a:solidFill>
                  <a:srgbClr val="FF0000"/>
                </a:solidFill>
              </a:rPr>
              <a:t>ب -</a:t>
            </a:r>
            <a:r>
              <a:rPr lang="ar-SA" sz="3200" b="1" dirty="0" smtClean="0">
                <a:solidFill>
                  <a:srgbClr val="FF0000"/>
                </a:solidFill>
              </a:rPr>
              <a:t>حـق </a:t>
            </a:r>
            <a:r>
              <a:rPr lang="ar-SA" sz="3200" b="1" dirty="0">
                <a:solidFill>
                  <a:srgbClr val="FF0000"/>
                </a:solidFill>
              </a:rPr>
              <a:t>تفتيش المنـازل </a:t>
            </a:r>
            <a:r>
              <a:rPr lang="ar-SA" sz="3200" dirty="0"/>
              <a:t>: </a:t>
            </a:r>
            <a:endParaRPr lang="ar-DZ" sz="3200" dirty="0" smtClean="0"/>
          </a:p>
          <a:p>
            <a:pPr algn="r" rtl="1"/>
            <a:r>
              <a:rPr lang="ar-DZ" sz="3200" dirty="0" smtClean="0"/>
              <a:t>يمكن اللجوء إلى تفتيش المنازل </a:t>
            </a:r>
            <a:r>
              <a:rPr lang="ar-SA" sz="3200" dirty="0" smtClean="0"/>
              <a:t>في </a:t>
            </a:r>
            <a:r>
              <a:rPr lang="ar-SA" sz="3200" dirty="0"/>
              <a:t>إطار إجراء التحقيق الجمركي، وفق ما أقرته المادة </a:t>
            </a:r>
            <a:r>
              <a:rPr lang="ar-DZ" sz="3200" dirty="0" smtClean="0"/>
              <a:t>47 – 1 قانون الجمارك من أجل </a:t>
            </a:r>
            <a:r>
              <a:rPr lang="ar-SA" sz="3200" dirty="0" smtClean="0"/>
              <a:t>البحث </a:t>
            </a:r>
            <a:r>
              <a:rPr lang="ar-SA" sz="3200" dirty="0"/>
              <a:t>عن</a:t>
            </a:r>
            <a:r>
              <a:rPr lang="fr-FR" sz="3200" dirty="0"/>
              <a:t/>
            </a:r>
            <a:br>
              <a:rPr lang="fr-FR" sz="3200" dirty="0"/>
            </a:br>
            <a:r>
              <a:rPr lang="ar-SA" sz="3200" dirty="0" smtClean="0"/>
              <a:t>الغش</a:t>
            </a:r>
            <a:r>
              <a:rPr lang="ar-DZ" sz="3200" dirty="0" smtClean="0"/>
              <a:t> والبضائع </a:t>
            </a:r>
            <a:r>
              <a:rPr lang="ar-SA" sz="3200" dirty="0" smtClean="0"/>
              <a:t> </a:t>
            </a:r>
            <a:r>
              <a:rPr lang="ar-SA" sz="3200" dirty="0"/>
              <a:t>الخاضعة لأحكام المادة</a:t>
            </a:r>
            <a:r>
              <a:rPr lang="fr-FR" sz="3200" dirty="0"/>
              <a:t> 226 </a:t>
            </a:r>
            <a:r>
              <a:rPr lang="ar-DZ" sz="3200" dirty="0" smtClean="0"/>
              <a:t>ويتم </a:t>
            </a:r>
            <a:r>
              <a:rPr lang="ar-SA" sz="3200" dirty="0" smtClean="0"/>
              <a:t>تفتيش </a:t>
            </a:r>
            <a:r>
              <a:rPr lang="ar-SA" sz="3200" dirty="0"/>
              <a:t>المنازل بعد الموافقة الكتابية من الجهة القضائية المختصة ، على أن يرافقهم أحد مأموري الضبط </a:t>
            </a:r>
            <a:r>
              <a:rPr lang="ar-SA" sz="3200" dirty="0" smtClean="0"/>
              <a:t>القضائي</a:t>
            </a:r>
            <a:r>
              <a:rPr lang="ar-DZ" sz="3200" dirty="0"/>
              <a:t> </a:t>
            </a:r>
            <a:r>
              <a:rPr lang="ar-DZ" sz="3200" dirty="0" smtClean="0"/>
              <a:t>و </a:t>
            </a:r>
            <a:r>
              <a:rPr lang="ar-SA" sz="3200" dirty="0" smtClean="0"/>
              <a:t>يجب </a:t>
            </a:r>
            <a:r>
              <a:rPr lang="ar-SA" sz="3200" dirty="0"/>
              <a:t>أن يتضمن الطلب كل عناصر المعلومات الموجودة بحوزة إدارة الجمارك والتي تسمح بتبرير التفتيش المنزلي</a:t>
            </a:r>
            <a:r>
              <a:rPr lang="fr-FR" sz="3200" dirty="0"/>
              <a:t>.</a:t>
            </a:r>
          </a:p>
          <a:p>
            <a:pPr algn="r" rtl="1"/>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27</a:t>
            </a:fld>
            <a:endParaRPr lang="fr-BE"/>
          </a:p>
        </p:txBody>
      </p:sp>
    </p:spTree>
    <p:extLst>
      <p:ext uri="{BB962C8B-B14F-4D97-AF65-F5344CB8AC3E}">
        <p14:creationId xmlns:p14="http://schemas.microsoft.com/office/powerpoint/2010/main" val="1182404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6494085"/>
          </a:xfrm>
          <a:prstGeom prst="rect">
            <a:avLst/>
          </a:prstGeom>
        </p:spPr>
        <p:txBody>
          <a:bodyPr wrap="square">
            <a:spAutoFit/>
          </a:bodyPr>
          <a:lstStyle/>
          <a:p>
            <a:pPr algn="r" rtl="1"/>
            <a:r>
              <a:rPr lang="fr-FR" sz="3200" b="1" dirty="0" smtClean="0">
                <a:solidFill>
                  <a:srgbClr val="C00000"/>
                </a:solidFill>
                <a:latin typeface="Arial" panose="020B0604020202020204" pitchFamily="34" charset="0"/>
                <a:cs typeface="Arial" panose="020B0604020202020204" pitchFamily="34" charset="0"/>
              </a:rPr>
              <a:t>III</a:t>
            </a:r>
            <a:r>
              <a:rPr lang="ar-DZ" sz="3200" b="1" dirty="0" smtClean="0">
                <a:solidFill>
                  <a:srgbClr val="C00000"/>
                </a:solidFill>
                <a:latin typeface="Arial" panose="020B0604020202020204" pitchFamily="34" charset="0"/>
                <a:cs typeface="Arial" panose="020B0604020202020204" pitchFamily="34" charset="0"/>
              </a:rPr>
              <a:t> - الكشف </a:t>
            </a:r>
            <a:r>
              <a:rPr lang="ar-DZ" sz="3200" b="1" dirty="0">
                <a:solidFill>
                  <a:srgbClr val="C00000"/>
                </a:solidFill>
                <a:latin typeface="Arial" panose="020B0604020202020204" pitchFamily="34" charset="0"/>
                <a:cs typeface="Arial" panose="020B0604020202020204" pitchFamily="34" charset="0"/>
              </a:rPr>
              <a:t>عن المخالفة الجمركية</a:t>
            </a:r>
            <a:r>
              <a:rPr lang="fr-FR" sz="3200" b="1" dirty="0">
                <a:solidFill>
                  <a:srgbClr val="C00000"/>
                </a:solidFill>
                <a:latin typeface="Arial" panose="020B0604020202020204" pitchFamily="34" charset="0"/>
                <a:cs typeface="Arial" panose="020B0604020202020204" pitchFamily="34" charset="0"/>
              </a:rPr>
              <a:t> </a:t>
            </a:r>
            <a:r>
              <a:rPr lang="ar-DZ" sz="3200" b="1" dirty="0">
                <a:solidFill>
                  <a:srgbClr val="C00000"/>
                </a:solidFill>
                <a:latin typeface="Arial" panose="020B0604020202020204" pitchFamily="34" charset="0"/>
                <a:cs typeface="Arial" panose="020B0604020202020204" pitchFamily="34" charset="0"/>
              </a:rPr>
              <a:t> بالطرق </a:t>
            </a:r>
            <a:r>
              <a:rPr lang="ar-DZ" sz="3200" b="1" dirty="0" smtClean="0">
                <a:solidFill>
                  <a:srgbClr val="C00000"/>
                </a:solidFill>
                <a:latin typeface="Arial" panose="020B0604020202020204" pitchFamily="34" charset="0"/>
                <a:cs typeface="Arial" panose="020B0604020202020204" pitchFamily="34" charset="0"/>
              </a:rPr>
              <a:t>الأخرى</a:t>
            </a:r>
          </a:p>
          <a:p>
            <a:pPr algn="r" rtl="1"/>
            <a:r>
              <a:rPr lang="ar-SA" sz="3200" dirty="0"/>
              <a:t>لم يحصر المشرع طرق البحث عن الجرائم الجمركية في إجرائي</a:t>
            </a:r>
            <a:r>
              <a:rPr lang="fr-FR" sz="3200" dirty="0"/>
              <a:t/>
            </a:r>
            <a:br>
              <a:rPr lang="fr-FR" sz="3200" dirty="0"/>
            </a:br>
            <a:r>
              <a:rPr lang="ar-SA" sz="3200" dirty="0"/>
              <a:t>الحجز والتحقيق الجمركيين بل أجاز البحث عنها بطرق </a:t>
            </a:r>
            <a:r>
              <a:rPr lang="ar-SA" sz="3200" dirty="0" smtClean="0"/>
              <a:t>أخرى</a:t>
            </a:r>
            <a:r>
              <a:rPr lang="ar-DZ" sz="3200" dirty="0" smtClean="0"/>
              <a:t>.</a:t>
            </a:r>
          </a:p>
          <a:p>
            <a:pPr algn="r" rtl="1"/>
            <a:r>
              <a:rPr lang="ar-SA" sz="3200" dirty="0" smtClean="0"/>
              <a:t> أهمها</a:t>
            </a:r>
            <a:r>
              <a:rPr lang="ar-DZ" sz="3200" dirty="0" smtClean="0"/>
              <a:t> </a:t>
            </a:r>
            <a:r>
              <a:rPr lang="ar-SA" sz="3200" dirty="0" smtClean="0"/>
              <a:t>تحقيقات </a:t>
            </a:r>
            <a:r>
              <a:rPr lang="ar-SA" sz="3200" dirty="0"/>
              <a:t>الشرطة القضائية المنصوص عليها في قانون الإجراءات </a:t>
            </a:r>
            <a:r>
              <a:rPr lang="ar-SA" sz="3200" dirty="0" smtClean="0"/>
              <a:t>ال</a:t>
            </a:r>
            <a:r>
              <a:rPr lang="ar-DZ" sz="3200" dirty="0" smtClean="0"/>
              <a:t>ج</a:t>
            </a:r>
            <a:r>
              <a:rPr lang="ar-SA" sz="3200" dirty="0" err="1" smtClean="0"/>
              <a:t>زائية</a:t>
            </a:r>
            <a:r>
              <a:rPr lang="ar-DZ" sz="3200" dirty="0"/>
              <a:t> </a:t>
            </a:r>
            <a:r>
              <a:rPr lang="ar-DZ" sz="3200" dirty="0" smtClean="0"/>
              <a:t>.</a:t>
            </a:r>
          </a:p>
          <a:p>
            <a:pPr algn="r" rtl="1"/>
            <a:r>
              <a:rPr lang="ar-SA" sz="3200" dirty="0" smtClean="0"/>
              <a:t>والمعلومات </a:t>
            </a:r>
            <a:r>
              <a:rPr lang="ar-SA" sz="3200" dirty="0"/>
              <a:t>والشهادات والمحاضر وغيرها من الوثائق الصادرة عن </a:t>
            </a:r>
            <a:r>
              <a:rPr lang="ar-SA" sz="3200" dirty="0" smtClean="0"/>
              <a:t>سلطات</a:t>
            </a:r>
            <a:r>
              <a:rPr lang="ar-DZ" sz="3200" dirty="0"/>
              <a:t> </a:t>
            </a:r>
            <a:r>
              <a:rPr lang="ar-SA" sz="3200" dirty="0" smtClean="0"/>
              <a:t>البلدان الأجنبية </a:t>
            </a:r>
            <a:r>
              <a:rPr lang="ar-SA" sz="3200" dirty="0"/>
              <a:t>التي أشارت إليها المادة </a:t>
            </a:r>
            <a:r>
              <a:rPr lang="fr-FR" sz="3200" u="sng" dirty="0">
                <a:hlinkClick r:id="rId2"/>
              </a:rPr>
              <a:t>258</a:t>
            </a:r>
            <a:r>
              <a:rPr lang="fr-FR" sz="3200" dirty="0"/>
              <a:t> </a:t>
            </a:r>
            <a:r>
              <a:rPr lang="ar-SA" sz="3200" dirty="0" smtClean="0"/>
              <a:t>ق</a:t>
            </a:r>
            <a:r>
              <a:rPr lang="ar-DZ" sz="3200" dirty="0" smtClean="0"/>
              <a:t>انون </a:t>
            </a:r>
            <a:r>
              <a:rPr lang="ar-SA" sz="3200" dirty="0" smtClean="0"/>
              <a:t> </a:t>
            </a:r>
            <a:r>
              <a:rPr lang="ar-DZ" sz="3200" dirty="0" smtClean="0"/>
              <a:t>ال</a:t>
            </a:r>
            <a:r>
              <a:rPr lang="ar-SA" sz="3200" dirty="0" smtClean="0"/>
              <a:t>ج</a:t>
            </a:r>
            <a:r>
              <a:rPr lang="ar-DZ" sz="3200" dirty="0" smtClean="0"/>
              <a:t>مارك</a:t>
            </a:r>
            <a:r>
              <a:rPr lang="fr-FR" sz="3200" dirty="0" smtClean="0"/>
              <a:t>.</a:t>
            </a:r>
            <a:r>
              <a:rPr lang="ar-DZ" sz="3200" dirty="0" smtClean="0"/>
              <a:t> </a:t>
            </a:r>
            <a:r>
              <a:rPr lang="fr-FR" sz="3200" dirty="0"/>
              <a:t/>
            </a:r>
            <a:br>
              <a:rPr lang="fr-FR" sz="3200" dirty="0"/>
            </a:br>
            <a:r>
              <a:rPr lang="ar-DZ" sz="3200" b="1" dirty="0" smtClean="0"/>
              <a:t>أ- </a:t>
            </a:r>
            <a:r>
              <a:rPr lang="ar-SA" sz="3200" b="1" dirty="0"/>
              <a:t>تحقيقات الشرطة القضائية المنصوص عليها في قانون</a:t>
            </a:r>
            <a:r>
              <a:rPr lang="fr-FR" sz="3200" b="1" dirty="0"/>
              <a:t/>
            </a:r>
            <a:br>
              <a:rPr lang="fr-FR" sz="3200" b="1" dirty="0"/>
            </a:br>
            <a:r>
              <a:rPr lang="ar-SA" sz="3200" b="1" dirty="0"/>
              <a:t>الإجراءات الجزائيـة : </a:t>
            </a:r>
            <a:r>
              <a:rPr lang="ar-SA" sz="3200" dirty="0" smtClean="0"/>
              <a:t>ويتعـ</a:t>
            </a:r>
            <a:r>
              <a:rPr lang="ar-DZ" sz="3200" dirty="0" smtClean="0"/>
              <a:t>ل</a:t>
            </a:r>
            <a:r>
              <a:rPr lang="ar-SA" sz="3200" dirty="0" smtClean="0"/>
              <a:t>ق </a:t>
            </a:r>
            <a:r>
              <a:rPr lang="ar-SA" sz="3200" dirty="0"/>
              <a:t>الأمـر أساسا بالتحقيق الابتدائي </a:t>
            </a:r>
            <a:r>
              <a:rPr lang="ar-SA" sz="3200" dirty="0" smtClean="0"/>
              <a:t>وإجراء </a:t>
            </a:r>
            <a:r>
              <a:rPr lang="ar-SA" sz="3200" dirty="0"/>
              <a:t>الجناية أو الجنحة المتلبس </a:t>
            </a:r>
            <a:r>
              <a:rPr lang="ar-SA" sz="3200" dirty="0" smtClean="0"/>
              <a:t>به</a:t>
            </a:r>
            <a:r>
              <a:rPr lang="ar-DZ" sz="3200" dirty="0" smtClean="0"/>
              <a:t>ا </a:t>
            </a:r>
            <a:r>
              <a:rPr lang="ar-SA" sz="3200" dirty="0" smtClean="0"/>
              <a:t>وهذه </a:t>
            </a:r>
            <a:r>
              <a:rPr lang="ar-SA" sz="3200" dirty="0"/>
              <a:t>الأعمال تدخل ضمن</a:t>
            </a:r>
            <a:r>
              <a:rPr lang="fr-FR" sz="3200" dirty="0"/>
              <a:t/>
            </a:r>
            <a:br>
              <a:rPr lang="fr-FR" sz="3200" dirty="0"/>
            </a:br>
            <a:r>
              <a:rPr lang="ar-SA" sz="3200" dirty="0"/>
              <a:t>مهام الشرطة القضائية. </a:t>
            </a:r>
            <a:r>
              <a:rPr lang="ar-DZ" sz="3200" dirty="0" smtClean="0"/>
              <a:t>و</a:t>
            </a:r>
            <a:r>
              <a:rPr lang="ar-SA" sz="3200" dirty="0" smtClean="0"/>
              <a:t>قانون </a:t>
            </a:r>
            <a:r>
              <a:rPr lang="ar-SA" sz="3200" dirty="0"/>
              <a:t>الجمارك قد خول ضباط وأعوان</a:t>
            </a:r>
            <a:r>
              <a:rPr lang="fr-FR" sz="3200" dirty="0"/>
              <a:t/>
            </a:r>
            <a:br>
              <a:rPr lang="fr-FR" sz="3200" dirty="0"/>
            </a:br>
            <a:r>
              <a:rPr lang="ar-SA" sz="3200" dirty="0"/>
              <a:t>الشرطة القضائية نفس الصلاحيات المقررة لأعوان الجمارك للبحث </a:t>
            </a:r>
            <a:r>
              <a:rPr lang="ar-SA" sz="3200" dirty="0" smtClean="0"/>
              <a:t>عن</a:t>
            </a:r>
            <a:r>
              <a:rPr lang="ar-DZ" sz="3200" dirty="0"/>
              <a:t> </a:t>
            </a:r>
            <a:r>
              <a:rPr lang="ar-SA" sz="3200" dirty="0" smtClean="0"/>
              <a:t>الجرائم </a:t>
            </a:r>
            <a:r>
              <a:rPr lang="ar-SA" sz="3200" dirty="0"/>
              <a:t>الجمركية عن طريق إجراء </a:t>
            </a:r>
            <a:r>
              <a:rPr lang="ar-SA" sz="3200" dirty="0" smtClean="0"/>
              <a:t>الحجز</a:t>
            </a:r>
            <a:r>
              <a:rPr lang="ar-DZ" sz="3200" dirty="0" smtClean="0"/>
              <a:t> . </a:t>
            </a:r>
            <a:endParaRPr lang="ar-DZ" sz="3200" b="1" dirty="0">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28</a:t>
            </a:fld>
            <a:endParaRPr lang="fr-BE"/>
          </a:p>
        </p:txBody>
      </p:sp>
    </p:spTree>
    <p:extLst>
      <p:ext uri="{BB962C8B-B14F-4D97-AF65-F5344CB8AC3E}">
        <p14:creationId xmlns:p14="http://schemas.microsoft.com/office/powerpoint/2010/main" val="4091220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pPr algn="r" rtl="1"/>
            <a:r>
              <a:rPr lang="ar-SA" sz="3200" dirty="0"/>
              <a:t>كمـا يجيـز قـانون المنافسة، بالنسبة للأعوان المكلفين بالتحريات</a:t>
            </a:r>
            <a:r>
              <a:rPr lang="fr-FR" sz="3200" dirty="0"/>
              <a:t/>
            </a:r>
            <a:br>
              <a:rPr lang="fr-FR" sz="3200" dirty="0"/>
            </a:br>
            <a:r>
              <a:rPr lang="ar-SA" sz="3200" dirty="0" err="1"/>
              <a:t>الإقتصادية</a:t>
            </a:r>
            <a:r>
              <a:rPr lang="ar-SA" sz="3200" dirty="0"/>
              <a:t> والمنافسة والأسعار والجـودة وقمـع الغـش، والقوانين </a:t>
            </a:r>
            <a:r>
              <a:rPr lang="ar-SA" sz="3200" dirty="0" smtClean="0"/>
              <a:t>الضريبية،</a:t>
            </a:r>
            <a:r>
              <a:rPr lang="ar-DZ" sz="3200" dirty="0"/>
              <a:t> </a:t>
            </a:r>
            <a:r>
              <a:rPr lang="ar-SA" sz="3200" dirty="0" smtClean="0"/>
              <a:t>بالنسبة </a:t>
            </a:r>
            <a:r>
              <a:rPr lang="ar-SA" sz="3200" dirty="0"/>
              <a:t>لأعـوان الـضرائب، البحـث عـن الجـرائم عـن طـريـق </a:t>
            </a:r>
            <a:r>
              <a:rPr lang="ar-SA" sz="3200" dirty="0" smtClean="0"/>
              <a:t>التحقيقـات</a:t>
            </a:r>
            <a:r>
              <a:rPr lang="ar-DZ" sz="3200" dirty="0"/>
              <a:t> </a:t>
            </a:r>
            <a:r>
              <a:rPr lang="ar-DZ" sz="3200" dirty="0" smtClean="0"/>
              <a:t>ا</a:t>
            </a:r>
            <a:r>
              <a:rPr lang="ar-SA" sz="3200" dirty="0" smtClean="0"/>
              <a:t>لاقتصادية </a:t>
            </a:r>
            <a:r>
              <a:rPr lang="ar-SA" sz="3200" dirty="0"/>
              <a:t>أو </a:t>
            </a:r>
            <a:r>
              <a:rPr lang="ar-SA" sz="3200" dirty="0" err="1"/>
              <a:t>الجبائية</a:t>
            </a:r>
            <a:r>
              <a:rPr lang="ar-SA" sz="3200" dirty="0"/>
              <a:t> التي تصلح أيضا طريقا للبحث عن الغش الجمركي</a:t>
            </a:r>
            <a:r>
              <a:rPr lang="ar-SA" sz="3200" dirty="0" smtClean="0"/>
              <a:t>.</a:t>
            </a:r>
            <a:endParaRPr lang="ar-DZ" sz="3200" dirty="0" smtClean="0"/>
          </a:p>
          <a:p>
            <a:pPr algn="r" rtl="1"/>
            <a:r>
              <a:rPr lang="ar-DZ" sz="3200" b="1" dirty="0" smtClean="0"/>
              <a:t>ب </a:t>
            </a:r>
            <a:r>
              <a:rPr lang="ar-SA" sz="3200" b="1" dirty="0" smtClean="0"/>
              <a:t>- </a:t>
            </a:r>
            <a:r>
              <a:rPr lang="ar-SA" sz="3200" b="1" dirty="0"/>
              <a:t>المعلومات والمستندات الصادرة عن السلطات الأجنبية </a:t>
            </a:r>
            <a:r>
              <a:rPr lang="fr-FR" sz="3200" b="1" dirty="0"/>
              <a:t>:</a:t>
            </a:r>
            <a:r>
              <a:rPr lang="fr-FR" sz="3200" dirty="0"/>
              <a:t/>
            </a:r>
            <a:br>
              <a:rPr lang="fr-FR" sz="3200" dirty="0"/>
            </a:br>
            <a:r>
              <a:rPr lang="ar-SA" sz="3200" dirty="0"/>
              <a:t>علاوة على التحقيقات الابتدائية، تجيز المادة </a:t>
            </a:r>
            <a:r>
              <a:rPr lang="fr-FR" sz="3200" u="sng" dirty="0">
                <a:hlinkClick r:id="rId2"/>
              </a:rPr>
              <a:t>258</a:t>
            </a:r>
            <a:r>
              <a:rPr lang="fr-FR" sz="3200" dirty="0"/>
              <a:t> </a:t>
            </a:r>
            <a:r>
              <a:rPr lang="ar-SA" sz="3200" dirty="0" err="1"/>
              <a:t>ق.ج</a:t>
            </a:r>
            <a:r>
              <a:rPr lang="ar-SA" sz="3200" dirty="0"/>
              <a:t>. البحث عن </a:t>
            </a:r>
            <a:r>
              <a:rPr lang="ar-SA" sz="3200" dirty="0" smtClean="0"/>
              <a:t>الجرائم</a:t>
            </a:r>
            <a:r>
              <a:rPr lang="ar-DZ" sz="3200" dirty="0"/>
              <a:t> </a:t>
            </a:r>
            <a:r>
              <a:rPr lang="ar-SA" sz="3200" dirty="0" smtClean="0"/>
              <a:t>الجمركية </a:t>
            </a:r>
            <a:r>
              <a:rPr lang="ar-SA" sz="3200" dirty="0"/>
              <a:t>بطرق أخرى، ذكرت منها على وجه الخصوص </a:t>
            </a:r>
            <a:r>
              <a:rPr lang="ar-SA" sz="3200" dirty="0" smtClean="0"/>
              <a:t>المعلومات</a:t>
            </a:r>
            <a:r>
              <a:rPr lang="ar-DZ" sz="3200" dirty="0"/>
              <a:t> </a:t>
            </a:r>
            <a:r>
              <a:rPr lang="ar-DZ" sz="3200" dirty="0" smtClean="0"/>
              <a:t>و </a:t>
            </a:r>
            <a:r>
              <a:rPr lang="ar-SA" sz="3200" dirty="0" smtClean="0"/>
              <a:t>الشهادات </a:t>
            </a:r>
            <a:r>
              <a:rPr lang="ar-SA" sz="3200" dirty="0"/>
              <a:t>والمحاضر وغيرها من الوثائق التي تسلمها أو تضعها </a:t>
            </a:r>
            <a:r>
              <a:rPr lang="ar-SA" sz="3200" dirty="0" smtClean="0"/>
              <a:t>سلطات</a:t>
            </a:r>
            <a:r>
              <a:rPr lang="ar-DZ" sz="3200" dirty="0" smtClean="0"/>
              <a:t> </a:t>
            </a:r>
            <a:r>
              <a:rPr lang="ar-SA" sz="3200" dirty="0" smtClean="0"/>
              <a:t>البلدان </a:t>
            </a:r>
            <a:r>
              <a:rPr lang="ar-SA" sz="3200" dirty="0"/>
              <a:t>الأجنبية</a:t>
            </a:r>
            <a:r>
              <a:rPr lang="ar-SA" sz="3200" dirty="0" smtClean="0"/>
              <a:t>.</a:t>
            </a:r>
            <a:endParaRPr lang="ar-DZ" sz="3200" dirty="0" smtClean="0"/>
          </a:p>
          <a:p>
            <a:pPr algn="r" rtl="1"/>
            <a:r>
              <a:rPr lang="ar-SA" sz="3200" dirty="0"/>
              <a:t>وتعتبر المعلومات والمستندات الصادرة عن السلطات </a:t>
            </a:r>
            <a:r>
              <a:rPr lang="ar-SA" sz="3200" dirty="0" smtClean="0"/>
              <a:t>الأجنبية </a:t>
            </a:r>
            <a:r>
              <a:rPr lang="ar-SA" sz="3200" dirty="0"/>
              <a:t>في</a:t>
            </a:r>
            <a:r>
              <a:rPr lang="fr-FR" sz="3200" dirty="0"/>
              <a:t/>
            </a:r>
            <a:br>
              <a:rPr lang="fr-FR" sz="3200" dirty="0"/>
            </a:br>
            <a:r>
              <a:rPr lang="ar-SA" sz="3200" dirty="0"/>
              <a:t>هذا الإطار، طريقا آخرا من طرق البحث عن الجرائم الجمركية .</a:t>
            </a:r>
            <a:r>
              <a:rPr lang="fr-FR" sz="3200" dirty="0"/>
              <a:t/>
            </a:r>
            <a:br>
              <a:rPr lang="fr-FR" sz="3200" dirty="0"/>
            </a:br>
            <a:r>
              <a:rPr lang="ar-SA" sz="3200" dirty="0"/>
              <a:t>ويقصد بالسلطات الأجنبية الجهات الرسمية في البلدان </a:t>
            </a:r>
            <a:r>
              <a:rPr lang="ar-SA" sz="3200" dirty="0" smtClean="0"/>
              <a:t>الأجنبية</a:t>
            </a:r>
            <a:r>
              <a:rPr lang="fr-FR" sz="3200" dirty="0"/>
              <a:t/>
            </a:r>
            <a:br>
              <a:rPr lang="fr-FR" sz="3200" dirty="0"/>
            </a:b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29</a:t>
            </a:fld>
            <a:endParaRPr lang="fr-BE"/>
          </a:p>
        </p:txBody>
      </p:sp>
    </p:spTree>
    <p:extLst>
      <p:ext uri="{BB962C8B-B14F-4D97-AF65-F5344CB8AC3E}">
        <p14:creationId xmlns:p14="http://schemas.microsoft.com/office/powerpoint/2010/main" val="1940280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pPr algn="ctr" rtl="1">
              <a:buFontTx/>
              <a:buChar char="-"/>
            </a:pPr>
            <a:r>
              <a:rPr lang="ar-DZ" sz="3200" b="1" dirty="0" smtClean="0">
                <a:solidFill>
                  <a:srgbClr val="FF0000"/>
                </a:solidFill>
                <a:latin typeface="Arabic Typesetting" pitchFamily="66" charset="-78"/>
              </a:rPr>
              <a:t>مقدمة </a:t>
            </a:r>
          </a:p>
          <a:p>
            <a:pPr marL="457200" indent="-457200" algn="r" rtl="1">
              <a:buFont typeface="Wingdings" panose="05000000000000000000" pitchFamily="2" charset="2"/>
              <a:buChar char="v"/>
            </a:pPr>
            <a:r>
              <a:rPr lang="ar-DZ" sz="3200" dirty="0" smtClean="0"/>
              <a:t>كشف أي جريمة يستلزم بحث وتحري عنها بصفة عامة ونفس الشيء للجريمة الجمركية التي خص فيها المشرع البحث والتحري ومعاينتها بأحكام وإجراءات خاصة وتوسيع الأشخاص المكلفين للقيام بهذه الإجراءات مع منحهم سلطات فعالة بغرض الحد منها والتصدي لها. </a:t>
            </a:r>
          </a:p>
          <a:p>
            <a:pPr marL="457200" indent="-457200" algn="r" rtl="1">
              <a:buFont typeface="Wingdings" panose="05000000000000000000" pitchFamily="2" charset="2"/>
              <a:buChar char="v"/>
            </a:pPr>
            <a:r>
              <a:rPr lang="ar-DZ" sz="3200" dirty="0" smtClean="0">
                <a:latin typeface="Arabic Typesetting" pitchFamily="66" charset="-78"/>
              </a:rPr>
              <a:t>ووجب لفت الانتباه إلى أن قانون الجمارك الجزائري استعمل </a:t>
            </a:r>
            <a:r>
              <a:rPr lang="ar-SA" sz="3200" dirty="0" smtClean="0"/>
              <a:t>مصطلح</a:t>
            </a:r>
            <a:r>
              <a:rPr lang="ar-DZ" sz="3200" dirty="0" smtClean="0"/>
              <a:t>  </a:t>
            </a:r>
            <a:r>
              <a:rPr lang="ar-SA" sz="3200" dirty="0"/>
              <a:t>"المخالفة الجمركية" </a:t>
            </a:r>
            <a:r>
              <a:rPr lang="ar-DZ" sz="3200" dirty="0" smtClean="0"/>
              <a:t>للتعبير عن الجريمة الجمركية (240مكرر ق ج ).وان الباحثين والمؤلفين حول هذا الموضوع يستعملون مصطلح الجريمة الجمركية بدلا من الأول لسببين </a:t>
            </a:r>
            <a:r>
              <a:rPr lang="ar-SA" sz="3200" dirty="0" smtClean="0"/>
              <a:t>أولهما </a:t>
            </a:r>
            <a:r>
              <a:rPr lang="ar-SA" sz="3200" dirty="0" smtClean="0"/>
              <a:t>لغوي </a:t>
            </a:r>
            <a:r>
              <a:rPr lang="ar-SA" sz="3200" dirty="0"/>
              <a:t>لكون مصطلح "جريمة" هو الترجمة الصحيحة</a:t>
            </a:r>
            <a:r>
              <a:rPr lang="fr-FR" sz="3200" dirty="0"/>
              <a:t/>
            </a:r>
            <a:br>
              <a:rPr lang="fr-FR" sz="3200" dirty="0"/>
            </a:br>
            <a:r>
              <a:rPr lang="ar-SA" sz="3200" dirty="0"/>
              <a:t>للمصطلح الفرنسي </a:t>
            </a:r>
            <a:r>
              <a:rPr lang="ar-DZ" sz="3200" dirty="0" smtClean="0"/>
              <a:t>(</a:t>
            </a:r>
            <a:r>
              <a:rPr lang="ar-SA" sz="3200" dirty="0" err="1" smtClean="0"/>
              <a:t>infraction</a:t>
            </a:r>
            <a:r>
              <a:rPr lang="ar-DZ" sz="3200" dirty="0" smtClean="0"/>
              <a:t>) </a:t>
            </a:r>
            <a:r>
              <a:rPr lang="ar-SA" sz="3200" dirty="0" smtClean="0"/>
              <a:t>وثانيهما </a:t>
            </a:r>
            <a:r>
              <a:rPr lang="ar-SA" sz="3200" dirty="0"/>
              <a:t>منهجي، لكون الجرائم الجمركية تنقسم </a:t>
            </a:r>
            <a:r>
              <a:rPr lang="ar-SA" sz="3200" dirty="0" smtClean="0"/>
              <a:t>إلى</a:t>
            </a:r>
            <a:r>
              <a:rPr lang="ar-DZ" sz="3200" dirty="0"/>
              <a:t> </a:t>
            </a:r>
            <a:r>
              <a:rPr lang="ar-SA" sz="3200" dirty="0" smtClean="0"/>
              <a:t>مخالفات </a:t>
            </a:r>
            <a:r>
              <a:rPr lang="ar-SA" sz="3200" dirty="0"/>
              <a:t>وجنح، ومن ثم حتى نميز </a:t>
            </a:r>
            <a:r>
              <a:rPr lang="ar-SA" sz="3200" dirty="0" smtClean="0"/>
              <a:t>بين</a:t>
            </a:r>
            <a:r>
              <a:rPr lang="ar-DZ" sz="3200" dirty="0" smtClean="0"/>
              <a:t>ها</a:t>
            </a:r>
            <a:r>
              <a:rPr lang="ar-DZ" sz="3200" dirty="0" smtClean="0"/>
              <a:t>.</a:t>
            </a:r>
          </a:p>
          <a:p>
            <a:pPr marL="457200" indent="-457200" algn="r" rtl="1">
              <a:buFont typeface="Wingdings" panose="05000000000000000000" pitchFamily="2" charset="2"/>
              <a:buChar char="v"/>
            </a:pPr>
            <a:r>
              <a:rPr lang="ar-DZ" sz="3200" dirty="0" smtClean="0"/>
              <a:t> وقد </a:t>
            </a:r>
            <a:r>
              <a:rPr lang="ar-DZ" sz="3200" dirty="0" smtClean="0"/>
              <a:t>أوردت المادة 240 مكرر قانون الجمارك </a:t>
            </a:r>
            <a:r>
              <a:rPr lang="ar-DZ" sz="3200" dirty="0" smtClean="0"/>
              <a:t>المقصود</a:t>
            </a:r>
            <a:endParaRPr lang="ar-DZ" sz="2400" b="1" dirty="0">
              <a:latin typeface="Arabic Typesetting" pitchFamily="66" charset="-78"/>
              <a:cs typeface="Traditional Arabic" pitchFamily="2" charset="-78"/>
            </a:endParaRPr>
          </a:p>
        </p:txBody>
      </p:sp>
      <p:sp>
        <p:nvSpPr>
          <p:cNvPr id="3" name="Espace réservé du numéro de diapositive 2"/>
          <p:cNvSpPr>
            <a:spLocks noGrp="1"/>
          </p:cNvSpPr>
          <p:nvPr>
            <p:ph type="sldNum" sz="quarter" idx="12"/>
          </p:nvPr>
        </p:nvSpPr>
        <p:spPr/>
        <p:txBody>
          <a:bodyPr/>
          <a:lstStyle/>
          <a:p>
            <a:pPr>
              <a:defRPr/>
            </a:pPr>
            <a:fld id="{6CF49642-E53A-4C66-9E53-098B3FB323F8}" type="slidenum">
              <a:rPr lang="en-US" smtClean="0">
                <a:solidFill>
                  <a:srgbClr val="FFFFFF"/>
                </a:solidFill>
              </a:rPr>
              <a:pPr>
                <a:defRPr/>
              </a:pPr>
              <a:t>3</a:t>
            </a:fld>
            <a:endParaRPr lang="en-US" dirty="0">
              <a:solidFill>
                <a:srgbClr val="FFFFFF"/>
              </a:solidFill>
            </a:endParaRPr>
          </a:p>
        </p:txBody>
      </p:sp>
    </p:spTree>
    <p:extLst>
      <p:ext uri="{BB962C8B-B14F-4D97-AF65-F5344CB8AC3E}">
        <p14:creationId xmlns:p14="http://schemas.microsoft.com/office/powerpoint/2010/main" val="1274685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86199"/>
          </a:xfrm>
          <a:prstGeom prst="rect">
            <a:avLst/>
          </a:prstGeom>
        </p:spPr>
        <p:txBody>
          <a:bodyPr wrap="square">
            <a:spAutoFit/>
          </a:bodyPr>
          <a:lstStyle/>
          <a:p>
            <a:pPr algn="r" rtl="1"/>
            <a:r>
              <a:rPr lang="ar-SA" sz="3200" dirty="0"/>
              <a:t>كمصالح الجمارك والشرطة والمصالح التابعة لوزارات الخارجية </a:t>
            </a:r>
            <a:r>
              <a:rPr lang="ar-SA" sz="3200" dirty="0" smtClean="0"/>
              <a:t>والعدل</a:t>
            </a:r>
            <a:r>
              <a:rPr lang="ar-DZ" sz="3200" dirty="0" smtClean="0"/>
              <a:t> </a:t>
            </a:r>
            <a:r>
              <a:rPr lang="ar-SA" sz="3200" dirty="0" smtClean="0"/>
              <a:t>والداخلية</a:t>
            </a:r>
            <a:r>
              <a:rPr lang="ar-SA" sz="3200" dirty="0"/>
              <a:t>.</a:t>
            </a:r>
            <a:r>
              <a:rPr lang="fr-FR" sz="3200" dirty="0"/>
              <a:t/>
            </a:r>
            <a:br>
              <a:rPr lang="fr-FR" sz="3200" dirty="0"/>
            </a:br>
            <a:r>
              <a:rPr lang="ar-SA" sz="3200" dirty="0"/>
              <a:t>وفي هذا الإطار، أبرمت الجزائر عدة اتفاقيات للتعاون المتبادل في</a:t>
            </a:r>
            <a:r>
              <a:rPr lang="fr-FR" sz="3200" dirty="0"/>
              <a:t/>
            </a:r>
            <a:br>
              <a:rPr lang="fr-FR" sz="3200" dirty="0"/>
            </a:br>
            <a:r>
              <a:rPr lang="ar-SA" sz="3200" dirty="0" smtClean="0"/>
              <a:t>مجال </a:t>
            </a:r>
            <a:r>
              <a:rPr lang="ar-SA" sz="3200" dirty="0"/>
              <a:t>محاربة الغش و التهريب </a:t>
            </a:r>
            <a:r>
              <a:rPr lang="ar-DZ" sz="3200" dirty="0" smtClean="0"/>
              <a:t>ك</a:t>
            </a:r>
            <a:r>
              <a:rPr lang="ar-SA" sz="3200" dirty="0" smtClean="0"/>
              <a:t>الاتفاقية </a:t>
            </a:r>
            <a:r>
              <a:rPr lang="ar-SA" sz="3200" dirty="0"/>
              <a:t>المبرمة مع </a:t>
            </a:r>
            <a:r>
              <a:rPr lang="ar-SA" sz="3200" dirty="0" err="1" smtClean="0"/>
              <a:t>أسبانيا</a:t>
            </a:r>
            <a:r>
              <a:rPr lang="ar-DZ" sz="3200" dirty="0"/>
              <a:t> </a:t>
            </a:r>
            <a:r>
              <a:rPr lang="ar-DZ" sz="3200" dirty="0" smtClean="0"/>
              <a:t>سنة 1970</a:t>
            </a:r>
            <a:r>
              <a:rPr lang="ar-DZ" sz="3200" dirty="0"/>
              <a:t> </a:t>
            </a:r>
            <a:r>
              <a:rPr lang="ar-DZ" sz="3200" dirty="0" smtClean="0"/>
              <a:t>و</a:t>
            </a:r>
            <a:r>
              <a:rPr lang="ar-SA" sz="3200" dirty="0" smtClean="0"/>
              <a:t>اتفاقيـ</a:t>
            </a:r>
            <a:r>
              <a:rPr lang="ar-DZ" sz="3200" dirty="0" smtClean="0"/>
              <a:t>ة </a:t>
            </a:r>
            <a:r>
              <a:rPr lang="ar-SA" sz="3200" dirty="0" smtClean="0"/>
              <a:t> </a:t>
            </a:r>
            <a:r>
              <a:rPr lang="ar-SA" sz="3200" dirty="0"/>
              <a:t>مـع المنظمـة العالميـة للجمـارك </a:t>
            </a:r>
            <a:r>
              <a:rPr lang="ar-SA" sz="3200" dirty="0" smtClean="0"/>
              <a:t>في</a:t>
            </a:r>
            <a:r>
              <a:rPr lang="ar-DZ" sz="3200" u="sng" dirty="0" smtClean="0"/>
              <a:t>09-06-1977</a:t>
            </a:r>
            <a:r>
              <a:rPr lang="fr-FR" sz="3200" dirty="0"/>
              <a:t> </a:t>
            </a:r>
            <a:br>
              <a:rPr lang="fr-FR" sz="3200" dirty="0"/>
            </a:br>
            <a:r>
              <a:rPr lang="ar-SA" sz="3200" dirty="0"/>
              <a:t>وفرنسا </a:t>
            </a:r>
            <a:r>
              <a:rPr lang="ar-DZ" sz="3200" u="sng" dirty="0" smtClean="0"/>
              <a:t>10-09-1985</a:t>
            </a:r>
            <a:r>
              <a:rPr lang="fr-FR" sz="3200" dirty="0"/>
              <a:t> </a:t>
            </a:r>
            <a:r>
              <a:rPr lang="ar-SA" sz="3200" dirty="0"/>
              <a:t>و إيطاليا </a:t>
            </a:r>
            <a:r>
              <a:rPr lang="ar-SA" sz="3200" dirty="0" smtClean="0"/>
              <a:t>في</a:t>
            </a:r>
            <a:r>
              <a:rPr lang="ar-DZ" sz="3200" dirty="0" smtClean="0"/>
              <a:t>15-04-1986</a:t>
            </a:r>
            <a:endParaRPr lang="ar-DZ" sz="3200" dirty="0" smtClean="0"/>
          </a:p>
          <a:p>
            <a:pPr algn="r" rtl="1"/>
            <a:r>
              <a:rPr lang="ar-DZ" sz="3200" dirty="0" smtClean="0"/>
              <a:t>ودول عربية أخرى .</a:t>
            </a:r>
          </a:p>
          <a:p>
            <a:pPr algn="r" rtl="1"/>
            <a:r>
              <a:rPr lang="ar-DZ" sz="3200" dirty="0" smtClean="0"/>
              <a:t>بالإضافة لطرق أخرى وهي </a:t>
            </a:r>
            <a:r>
              <a:rPr lang="ar-SA" sz="3200" dirty="0" smtClean="0"/>
              <a:t>الأساليب </a:t>
            </a:r>
            <a:r>
              <a:rPr lang="ar-SA" sz="3200" dirty="0"/>
              <a:t>الخاصة بالبحث عن جرائم التهريب </a:t>
            </a:r>
            <a:r>
              <a:rPr lang="ar-DZ" sz="3200" dirty="0" smtClean="0"/>
              <a:t>التي </a:t>
            </a:r>
            <a:r>
              <a:rPr lang="ar-SA" sz="3200" dirty="0" smtClean="0"/>
              <a:t> نصت</a:t>
            </a:r>
            <a:r>
              <a:rPr lang="ar-DZ" sz="3200" dirty="0"/>
              <a:t> </a:t>
            </a:r>
            <a:r>
              <a:rPr lang="ar-SA" sz="3200" dirty="0" smtClean="0"/>
              <a:t>المادة </a:t>
            </a:r>
            <a:r>
              <a:rPr lang="ar-SA" sz="3200" dirty="0"/>
              <a:t>33 مـن الأمـر المتعلق بمكافحة التهريب على إمكانية اللجوء </a:t>
            </a:r>
            <a:r>
              <a:rPr lang="ar-SA" sz="3200" dirty="0" smtClean="0"/>
              <a:t>إلى</a:t>
            </a:r>
            <a:r>
              <a:rPr lang="ar-DZ" sz="3200" dirty="0" smtClean="0"/>
              <a:t> أساليب تحري خاصة من أجل معاينة جرائم التهريب وذلك طبقا لقانون الإجراءات الجزائية .</a:t>
            </a:r>
            <a:endParaRPr lang="ar-DZ" sz="3200" dirty="0"/>
          </a:p>
          <a:p>
            <a:pPr algn="r" rtl="1"/>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30</a:t>
            </a:fld>
            <a:endParaRPr lang="fr-BE"/>
          </a:p>
        </p:txBody>
      </p:sp>
    </p:spTree>
    <p:extLst>
      <p:ext uri="{BB962C8B-B14F-4D97-AF65-F5344CB8AC3E}">
        <p14:creationId xmlns:p14="http://schemas.microsoft.com/office/powerpoint/2010/main" val="1389894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036496" cy="6986528"/>
          </a:xfrm>
          <a:prstGeom prst="rect">
            <a:avLst/>
          </a:prstGeom>
        </p:spPr>
        <p:txBody>
          <a:bodyPr wrap="square">
            <a:spAutoFit/>
          </a:bodyPr>
          <a:lstStyle/>
          <a:p>
            <a:pPr algn="r" rtl="1"/>
            <a:r>
              <a:rPr lang="ar-DZ" sz="3200" b="1" dirty="0" smtClean="0">
                <a:solidFill>
                  <a:srgbClr val="C00000"/>
                </a:solidFill>
                <a:latin typeface="Arial" panose="020B0604020202020204" pitchFamily="34" charset="0"/>
                <a:cs typeface="Arial" panose="020B0604020202020204" pitchFamily="34" charset="0"/>
              </a:rPr>
              <a:t>-الخاتمة </a:t>
            </a:r>
          </a:p>
          <a:p>
            <a:pPr algn="r" rtl="1"/>
            <a:r>
              <a:rPr lang="ar-DZ" sz="3200" dirty="0" smtClean="0">
                <a:latin typeface="Arial" panose="020B0604020202020204" pitchFamily="34" charset="0"/>
                <a:cs typeface="Arial" panose="020B0604020202020204" pitchFamily="34" charset="0"/>
              </a:rPr>
              <a:t>ومن خلال ما سبق يمكن القول أن المشرع الجزائري أولى إجراءات الكشف عن الجريمة الجمركية أهمية خاصة وذلك من خلال تشريع أحكامها في قانون الجمارك وقانون مكافحة التهريب والقانون العام الأمر الذي أضفى عليها ميزة الازدواجية (القانون العام والقانون الجمركي ) في تنظيم أحكامها، كما وسع المشرع دائرة الأشخاص المكلفين بمباشرة هذه الإجراءات و معاينتها كما منح لهؤلاء الأعوان خاصة أعوان الجمارك مجموعة من السلطات لأداء وظائفهم وفق المنهج المسطر لهم ووفق أطر قانونية لتسهيل لهم مهمة كشف أشكال الغش الجمركي  وذلك حماية للاقتصاد الوطني .</a:t>
            </a:r>
            <a:endParaRPr lang="ar-DZ" sz="3200" dirty="0">
              <a:latin typeface="Arial" panose="020B0604020202020204" pitchFamily="34" charset="0"/>
              <a:cs typeface="Arial" panose="020B0604020202020204" pitchFamily="34" charset="0"/>
            </a:endParaRPr>
          </a:p>
          <a:p>
            <a:pPr algn="r"/>
            <a:endParaRPr lang="ar-DZ" sz="3200" b="1" dirty="0" smtClean="0">
              <a:solidFill>
                <a:srgbClr val="C00000"/>
              </a:solidFill>
              <a:latin typeface="Arial" panose="020B0604020202020204" pitchFamily="34" charset="0"/>
              <a:cs typeface="Arial" panose="020B0604020202020204" pitchFamily="34" charset="0"/>
            </a:endParaRPr>
          </a:p>
          <a:p>
            <a:pPr algn="r"/>
            <a:endParaRPr lang="ar-DZ" sz="3200" b="1" dirty="0">
              <a:solidFill>
                <a:srgbClr val="C00000"/>
              </a:solidFill>
              <a:latin typeface="Arial" panose="020B0604020202020204" pitchFamily="34" charset="0"/>
              <a:cs typeface="Arial" panose="020B0604020202020204" pitchFamily="34" charset="0"/>
            </a:endParaRPr>
          </a:p>
          <a:p>
            <a:pPr algn="r"/>
            <a:endParaRPr lang="ar-DZ" sz="3200" b="1" dirty="0" smtClean="0">
              <a:solidFill>
                <a:srgbClr val="C00000"/>
              </a:solidFill>
              <a:latin typeface="Arial" panose="020B0604020202020204" pitchFamily="34" charset="0"/>
              <a:cs typeface="Arial" panose="020B0604020202020204" pitchFamily="34" charset="0"/>
            </a:endParaRPr>
          </a:p>
          <a:p>
            <a:pPr algn="r"/>
            <a:r>
              <a:rPr lang="ar-DZ" sz="3200" b="1" dirty="0" smtClean="0">
                <a:solidFill>
                  <a:srgbClr val="C00000"/>
                </a:solidFill>
                <a:latin typeface="Arial" panose="020B0604020202020204" pitchFamily="34" charset="0"/>
                <a:cs typeface="Arial" panose="020B0604020202020204" pitchFamily="34" charset="0"/>
              </a:rPr>
              <a:t> </a:t>
            </a:r>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31</a:t>
            </a:fld>
            <a:endParaRPr lang="fr-BE"/>
          </a:p>
        </p:txBody>
      </p:sp>
    </p:spTree>
    <p:extLst>
      <p:ext uri="{BB962C8B-B14F-4D97-AF65-F5344CB8AC3E}">
        <p14:creationId xmlns:p14="http://schemas.microsoft.com/office/powerpoint/2010/main" val="1530838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32</a:t>
            </a:fld>
            <a:endParaRPr lang="fr-BE"/>
          </a:p>
        </p:txBody>
      </p:sp>
      <p:sp>
        <p:nvSpPr>
          <p:cNvPr id="3" name="Rectangle 2"/>
          <p:cNvSpPr/>
          <p:nvPr/>
        </p:nvSpPr>
        <p:spPr>
          <a:xfrm>
            <a:off x="0" y="0"/>
            <a:ext cx="9144000" cy="9941183"/>
          </a:xfrm>
          <a:prstGeom prst="rect">
            <a:avLst/>
          </a:prstGeom>
        </p:spPr>
        <p:txBody>
          <a:bodyPr wrap="square">
            <a:spAutoFit/>
          </a:bodyPr>
          <a:lstStyle/>
          <a:p>
            <a:pPr algn="r" rtl="1"/>
            <a:r>
              <a:rPr lang="ar-DZ" sz="3200" dirty="0" smtClean="0">
                <a:solidFill>
                  <a:srgbClr val="FF0000"/>
                </a:solidFill>
                <a:latin typeface="Arial" panose="020B0604020202020204" pitchFamily="34" charset="0"/>
                <a:cs typeface="Arial" panose="020B0604020202020204" pitchFamily="34" charset="0"/>
              </a:rPr>
              <a:t>قائمة المراجع :</a:t>
            </a:r>
          </a:p>
          <a:p>
            <a:pPr lvl="0" algn="r" rtl="1"/>
            <a:r>
              <a:rPr lang="ar-DZ" sz="3200" dirty="0" smtClean="0"/>
              <a:t>-</a:t>
            </a:r>
            <a:r>
              <a:rPr lang="ar-SA" sz="3200" dirty="0" smtClean="0"/>
              <a:t>الدكتور </a:t>
            </a:r>
            <a:r>
              <a:rPr lang="ar-SA" sz="3200" dirty="0"/>
              <a:t>أحسن </a:t>
            </a:r>
            <a:r>
              <a:rPr lang="ar-SA" sz="3200" dirty="0" err="1"/>
              <a:t>بوسقيعة</a:t>
            </a:r>
            <a:r>
              <a:rPr lang="ar-SA" sz="3200" dirty="0"/>
              <a:t> </a:t>
            </a:r>
            <a:r>
              <a:rPr lang="ar-SA" sz="3200" dirty="0" smtClean="0"/>
              <a:t>–المنازعات </a:t>
            </a:r>
            <a:r>
              <a:rPr lang="ar-SA" sz="3200" dirty="0"/>
              <a:t>الجمركية، دار هومة للنشر، الطبعة الثامنة، الجزائر،</a:t>
            </a:r>
            <a:r>
              <a:rPr lang="fr-FR" sz="3200" dirty="0"/>
              <a:t> </a:t>
            </a:r>
            <a:r>
              <a:rPr lang="ar-DZ" sz="3200" dirty="0" smtClean="0"/>
              <a:t> 2015-2016 </a:t>
            </a:r>
            <a:r>
              <a:rPr lang="ar-DZ" b="1" dirty="0" smtClean="0"/>
              <a:t>.</a:t>
            </a:r>
          </a:p>
          <a:p>
            <a:pPr lvl="0" algn="r" rtl="1"/>
            <a:r>
              <a:rPr lang="ar-DZ" sz="3200" dirty="0" smtClean="0">
                <a:latin typeface="Arial" panose="020B0604020202020204" pitchFamily="34" charset="0"/>
                <a:cs typeface="Arial" panose="020B0604020202020204" pitchFamily="34" charset="0"/>
              </a:rPr>
              <a:t>-بحث حول الإجراءات الخاصة للتحري عن الإجراءات الجمركية </a:t>
            </a:r>
          </a:p>
          <a:p>
            <a:pPr lvl="0" algn="r" rtl="1"/>
            <a:r>
              <a:rPr lang="ar-DZ" sz="3200" dirty="0" smtClean="0">
                <a:latin typeface="Arial" panose="020B0604020202020204" pitchFamily="34" charset="0"/>
                <a:cs typeface="Arial" panose="020B0604020202020204" pitchFamily="34" charset="0"/>
              </a:rPr>
              <a:t>من إعداد قاضي أمينة طالبة دكتورة /جامعة جيلالي ليابس سيدي بلعباس منشورة في موقع </a:t>
            </a:r>
            <a:r>
              <a:rPr lang="fr-FR" sz="3200" dirty="0">
                <a:latin typeface="Arial" panose="020B0604020202020204" pitchFamily="34" charset="0"/>
                <a:cs typeface="Arial" panose="020B0604020202020204" pitchFamily="34" charset="0"/>
              </a:rPr>
              <a:t>https://www.asjp.cerist.dz</a:t>
            </a:r>
            <a:r>
              <a:rPr lang="fr-FR" sz="3200" dirty="0" smtClean="0">
                <a:latin typeface="Arial" panose="020B0604020202020204" pitchFamily="34" charset="0"/>
                <a:cs typeface="Arial" panose="020B0604020202020204" pitchFamily="34" charset="0"/>
              </a:rPr>
              <a:t>/</a:t>
            </a:r>
            <a:r>
              <a:rPr lang="ar-DZ" sz="3200" dirty="0" smtClean="0">
                <a:latin typeface="Arial" panose="020B0604020202020204" pitchFamily="34" charset="0"/>
                <a:cs typeface="Arial" panose="020B0604020202020204" pitchFamily="34" charset="0"/>
              </a:rPr>
              <a:t>.</a:t>
            </a:r>
          </a:p>
          <a:p>
            <a:pPr algn="r" rtl="1"/>
            <a:r>
              <a:rPr lang="ar-SA" sz="3200" dirty="0"/>
              <a:t>قانون الإجراءات الجزائية الجزائري الصادر بالأمر 66\155 المؤرخ في 08\07 1966 المعدل و المتمم </a:t>
            </a:r>
            <a:r>
              <a:rPr lang="ar-DZ" sz="3200" dirty="0" smtClean="0"/>
              <a:t>.</a:t>
            </a:r>
          </a:p>
          <a:p>
            <a:pPr algn="r" rtl="1"/>
            <a:r>
              <a:rPr lang="ar-DZ" sz="3200" dirty="0" smtClean="0"/>
              <a:t>قانون الجمارك الصادر بالقانون رقم 79- 07 المؤرخ في 21/07/1979  </a:t>
            </a:r>
            <a:r>
              <a:rPr lang="ar-DZ" sz="3200" dirty="0"/>
              <a:t>( الجريدة الرسمية رقم 30 المؤرخة في 24 /07/ </a:t>
            </a:r>
            <a:r>
              <a:rPr lang="ar-DZ" sz="3200" dirty="0" smtClean="0"/>
              <a:t>1979 ) المعدل </a:t>
            </a:r>
            <a:r>
              <a:rPr lang="ar-DZ" sz="3200" dirty="0"/>
              <a:t>و المتمم </a:t>
            </a:r>
            <a:r>
              <a:rPr lang="ar-DZ" sz="3200" dirty="0" smtClean="0"/>
              <a:t>.</a:t>
            </a:r>
            <a:endParaRPr lang="fr-FR" sz="3200" dirty="0"/>
          </a:p>
          <a:p>
            <a:pPr lvl="0" algn="r" rtl="1"/>
            <a:endParaRPr lang="ar-DZ" sz="3200" dirty="0" smtClean="0">
              <a:latin typeface="Arial" panose="020B0604020202020204" pitchFamily="34" charset="0"/>
              <a:cs typeface="Arial" panose="020B0604020202020204" pitchFamily="34" charset="0"/>
            </a:endParaRPr>
          </a:p>
          <a:p>
            <a:pPr algn="r" rtl="1"/>
            <a:endParaRPr lang="ar-DZ" sz="3200" dirty="0">
              <a:solidFill>
                <a:srgbClr val="FF0000"/>
              </a:solidFill>
              <a:latin typeface="Arial" panose="020B0604020202020204" pitchFamily="34" charset="0"/>
              <a:cs typeface="Arial" panose="020B0604020202020204" pitchFamily="34" charset="0"/>
            </a:endParaRPr>
          </a:p>
          <a:p>
            <a:pPr algn="r" rtl="1"/>
            <a:endParaRPr lang="ar-DZ" sz="3200" dirty="0" smtClean="0">
              <a:solidFill>
                <a:srgbClr val="FF0000"/>
              </a:solidFill>
              <a:latin typeface="Arial" panose="020B0604020202020204" pitchFamily="34" charset="0"/>
              <a:cs typeface="Arial" panose="020B0604020202020204" pitchFamily="34" charset="0"/>
            </a:endParaRPr>
          </a:p>
          <a:p>
            <a:pPr algn="r" rtl="1"/>
            <a:endParaRPr lang="ar-DZ" sz="3200" dirty="0">
              <a:solidFill>
                <a:srgbClr val="FF0000"/>
              </a:solidFill>
              <a:latin typeface="Arial" panose="020B0604020202020204" pitchFamily="34" charset="0"/>
              <a:cs typeface="Arial" panose="020B0604020202020204" pitchFamily="34" charset="0"/>
            </a:endParaRPr>
          </a:p>
          <a:p>
            <a:pPr algn="r" rtl="1"/>
            <a:endParaRPr lang="ar-DZ" sz="3200" dirty="0" smtClean="0">
              <a:solidFill>
                <a:srgbClr val="FF0000"/>
              </a:solidFill>
              <a:latin typeface="Arial" panose="020B0604020202020204" pitchFamily="34" charset="0"/>
              <a:cs typeface="Arial" panose="020B0604020202020204" pitchFamily="34" charset="0"/>
            </a:endParaRPr>
          </a:p>
          <a:p>
            <a:pPr algn="r" rtl="1"/>
            <a:endParaRPr lang="ar-DZ" sz="3200" dirty="0">
              <a:solidFill>
                <a:srgbClr val="FF0000"/>
              </a:solidFill>
              <a:latin typeface="Arial" panose="020B0604020202020204" pitchFamily="34" charset="0"/>
              <a:cs typeface="Arial" panose="020B0604020202020204" pitchFamily="34" charset="0"/>
            </a:endParaRPr>
          </a:p>
          <a:p>
            <a:pPr algn="r" rtl="1"/>
            <a:endParaRPr lang="ar-DZ" sz="3200" dirty="0" smtClean="0">
              <a:solidFill>
                <a:srgbClr val="FF0000"/>
              </a:solidFill>
              <a:latin typeface="Arial" panose="020B0604020202020204" pitchFamily="34" charset="0"/>
              <a:cs typeface="Arial" panose="020B0604020202020204" pitchFamily="34" charset="0"/>
            </a:endParaRPr>
          </a:p>
          <a:p>
            <a:pPr algn="r" rtl="1"/>
            <a:endParaRPr lang="ar-DZ" sz="3200" dirty="0">
              <a:solidFill>
                <a:srgbClr val="FF0000"/>
              </a:solidFill>
              <a:latin typeface="Arial" panose="020B0604020202020204" pitchFamily="34" charset="0"/>
              <a:cs typeface="Arial" panose="020B0604020202020204" pitchFamily="34" charset="0"/>
            </a:endParaRPr>
          </a:p>
          <a:p>
            <a:pPr algn="r" rtl="1"/>
            <a:endParaRPr lang="ar-DZ" sz="32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799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sp>
        <p:nvSpPr>
          <p:cNvPr id="3" name="Rectangle 2"/>
          <p:cNvSpPr/>
          <p:nvPr/>
        </p:nvSpPr>
        <p:spPr>
          <a:xfrm>
            <a:off x="0" y="1"/>
            <a:ext cx="9144000" cy="4031873"/>
          </a:xfrm>
          <a:prstGeom prst="rect">
            <a:avLst/>
          </a:prstGeom>
        </p:spPr>
        <p:txBody>
          <a:bodyPr wrap="square">
            <a:spAutoFit/>
          </a:bodyPr>
          <a:lstStyle/>
          <a:p>
            <a:pPr algn="r" rtl="1"/>
            <a:r>
              <a:rPr lang="ar-DZ" sz="3200" dirty="0"/>
              <a:t>او تعريفا  للجريمة الجمركية كالاتي (</a:t>
            </a:r>
            <a:r>
              <a:rPr lang="ar-SA" sz="3200" b="1" dirty="0" err="1"/>
              <a:t>ﻳﻌﺪ</a:t>
            </a:r>
            <a:r>
              <a:rPr lang="ar-SA" sz="3200" b="1" dirty="0"/>
              <a:t> </a:t>
            </a:r>
            <a:r>
              <a:rPr lang="ar-DZ" sz="3200" b="1" dirty="0"/>
              <a:t>مخا</a:t>
            </a:r>
            <a:r>
              <a:rPr lang="ar-SA" sz="3200" b="1" dirty="0" err="1"/>
              <a:t>ﻟﻔﺔ</a:t>
            </a:r>
            <a:r>
              <a:rPr lang="ar-SA" sz="3200" b="1" dirty="0"/>
              <a:t> </a:t>
            </a:r>
            <a:r>
              <a:rPr lang="ar-DZ" sz="3200" b="1" dirty="0"/>
              <a:t>جمر</a:t>
            </a:r>
            <a:r>
              <a:rPr lang="ar-SA" sz="3200" b="1" dirty="0" err="1"/>
              <a:t>ﻛﻴﺔ</a:t>
            </a:r>
            <a:r>
              <a:rPr lang="ar-SA" sz="3200" b="1" dirty="0"/>
              <a:t>، </a:t>
            </a:r>
            <a:r>
              <a:rPr lang="ar-SA" sz="3200" b="1" dirty="0" err="1"/>
              <a:t>ﻛﻞ</a:t>
            </a:r>
            <a:r>
              <a:rPr lang="ar-SA" sz="3200" b="1" dirty="0"/>
              <a:t> </a:t>
            </a:r>
            <a:r>
              <a:rPr lang="ar-SA" sz="3200" b="1" dirty="0" err="1"/>
              <a:t>ﺧﺮق</a:t>
            </a:r>
            <a:r>
              <a:rPr lang="ar-SA" sz="3200" b="1" dirty="0"/>
              <a:t> </a:t>
            </a:r>
            <a:r>
              <a:rPr lang="ar-SA" sz="3200" b="1" dirty="0" err="1"/>
              <a:t>ﻟﻠﻘﻮاﻧ</a:t>
            </a:r>
            <a:r>
              <a:rPr lang="ar-DZ" sz="3200" b="1" dirty="0"/>
              <a:t>ين </a:t>
            </a:r>
            <a:r>
              <a:rPr lang="ar-SA" sz="3200" b="1" dirty="0"/>
              <a:t> </a:t>
            </a:r>
            <a:r>
              <a:rPr lang="ar-SA" sz="3200" b="1" dirty="0" err="1"/>
              <a:t>واﻷﻧﻈﻤﺔ</a:t>
            </a:r>
            <a:r>
              <a:rPr lang="ar-SA" sz="3200" b="1" dirty="0"/>
              <a:t> </a:t>
            </a:r>
            <a:r>
              <a:rPr lang="ar-SA" sz="3200" b="1" dirty="0" err="1"/>
              <a:t>اﻟ</a:t>
            </a:r>
            <a:r>
              <a:rPr lang="ar-DZ" sz="3200" b="1" dirty="0"/>
              <a:t>تي </a:t>
            </a:r>
            <a:r>
              <a:rPr lang="ar-SA" sz="3200" b="1" dirty="0"/>
              <a:t> </a:t>
            </a:r>
            <a:r>
              <a:rPr lang="ar-DZ" sz="3200" b="1" dirty="0"/>
              <a:t>تتولى </a:t>
            </a:r>
            <a:r>
              <a:rPr lang="ar-SA" sz="3200" b="1" dirty="0"/>
              <a:t> إدارة </a:t>
            </a:r>
            <a:r>
              <a:rPr lang="ar-DZ" sz="3200" b="1" dirty="0"/>
              <a:t>الجمارك </a:t>
            </a:r>
            <a:r>
              <a:rPr lang="ar-SA" sz="3200" b="1" dirty="0"/>
              <a:t> </a:t>
            </a:r>
            <a:r>
              <a:rPr lang="ar-SA" sz="3200" b="1" dirty="0" err="1"/>
              <a:t>ﺗﻄﺒﻴﻘﻬﺎ</a:t>
            </a:r>
            <a:r>
              <a:rPr lang="ar-SA" sz="3200" b="1" dirty="0"/>
              <a:t> </a:t>
            </a:r>
            <a:r>
              <a:rPr lang="ar-SA" sz="3200" b="1" dirty="0" err="1"/>
              <a:t>وا</a:t>
            </a:r>
            <a:r>
              <a:rPr lang="ar-DZ" sz="3200" b="1" dirty="0"/>
              <a:t>لتي </a:t>
            </a:r>
            <a:r>
              <a:rPr lang="ar-SA" sz="3200" b="1" dirty="0"/>
              <a:t> </a:t>
            </a:r>
            <a:r>
              <a:rPr lang="ar-SA" sz="3200" b="1" dirty="0" err="1"/>
              <a:t>ﻳﻨﺺ</a:t>
            </a:r>
            <a:r>
              <a:rPr lang="ar-SA" sz="3200" b="1" dirty="0"/>
              <a:t> </a:t>
            </a:r>
            <a:r>
              <a:rPr lang="ar-SA" sz="3200" b="1" dirty="0" err="1"/>
              <a:t>ﻫﺬا</a:t>
            </a:r>
            <a:r>
              <a:rPr lang="ar-SA" sz="3200" b="1" dirty="0"/>
              <a:t> </a:t>
            </a:r>
            <a:r>
              <a:rPr lang="ar-SA" sz="3200" b="1" dirty="0" err="1"/>
              <a:t>اﻟﻘﺎﻧﻮن</a:t>
            </a:r>
            <a:r>
              <a:rPr lang="ar-SA" sz="3200" b="1" dirty="0"/>
              <a:t> </a:t>
            </a:r>
            <a:r>
              <a:rPr lang="ar-DZ" sz="3200" b="1" dirty="0"/>
              <a:t> </a:t>
            </a:r>
            <a:r>
              <a:rPr lang="ar-SA" sz="3200" b="1" dirty="0" err="1"/>
              <a:t>ﻋﻠﻰ</a:t>
            </a:r>
            <a:r>
              <a:rPr lang="ar-SA" sz="3200" b="1" dirty="0"/>
              <a:t> </a:t>
            </a:r>
            <a:r>
              <a:rPr lang="ar-DZ" sz="3200" b="1" dirty="0"/>
              <a:t> </a:t>
            </a:r>
            <a:r>
              <a:rPr lang="ar-SA" sz="3200" b="1" dirty="0" err="1"/>
              <a:t>ﻗﻤﻌﻬﺎ</a:t>
            </a:r>
            <a:r>
              <a:rPr lang="ar-SA" sz="3200" b="1" dirty="0"/>
              <a:t> </a:t>
            </a:r>
            <a:r>
              <a:rPr lang="ar-DZ" sz="3200" b="1" dirty="0"/>
              <a:t>)</a:t>
            </a:r>
            <a:r>
              <a:rPr lang="fr-FR" sz="3200" b="1" dirty="0"/>
              <a:t>.</a:t>
            </a:r>
            <a:endParaRPr lang="ar-DZ" sz="3200" b="1" dirty="0"/>
          </a:p>
          <a:p>
            <a:pPr algn="r" rtl="1" eaLnBrk="0" hangingPunct="0"/>
            <a:r>
              <a:rPr lang="ar-DZ" sz="3200" dirty="0"/>
              <a:t>والإشكالية المطروحة </a:t>
            </a:r>
            <a:r>
              <a:rPr lang="ar-DZ" sz="3200" dirty="0">
                <a:solidFill>
                  <a:srgbClr val="FF0000"/>
                </a:solidFill>
              </a:rPr>
              <a:t>ماهي</a:t>
            </a:r>
            <a:r>
              <a:rPr lang="ar-DZ" sz="3200" dirty="0"/>
              <a:t> </a:t>
            </a:r>
            <a:r>
              <a:rPr lang="ar-DZ" sz="3200" dirty="0">
                <a:solidFill>
                  <a:srgbClr val="FF0000"/>
                </a:solidFill>
              </a:rPr>
              <a:t>إجراءات كشف المخالفة (الجريمة ) الجمركية ؟</a:t>
            </a:r>
          </a:p>
          <a:p>
            <a:pPr algn="r" rtl="1" eaLnBrk="0" hangingPunct="0"/>
            <a:r>
              <a:rPr lang="ar-DZ" sz="3200" dirty="0"/>
              <a:t>وهو ما سنجيب عليه في مداخلتنا هذه </a:t>
            </a:r>
            <a:r>
              <a:rPr lang="ar-DZ" sz="3200" dirty="0" err="1"/>
              <a:t>كالأتي</a:t>
            </a:r>
            <a:r>
              <a:rPr lang="ar-DZ" sz="3200" dirty="0"/>
              <a:t> </a:t>
            </a:r>
            <a:endParaRPr lang="ar-DZ" sz="3200" dirty="0">
              <a:latin typeface="Arabic Typesetting" pitchFamily="66" charset="-78"/>
            </a:endParaRPr>
          </a:p>
          <a:p>
            <a:pPr algn="r" rtl="1"/>
            <a:endParaRPr lang="ar-DZ" sz="3200" b="1" dirty="0">
              <a:latin typeface="Arabic Typesetting" pitchFamily="66" charset="-78"/>
            </a:endParaRPr>
          </a:p>
          <a:p>
            <a:pPr algn="r" rtl="1"/>
            <a:endParaRPr lang="ar-DZ" b="1" dirty="0">
              <a:latin typeface="Arabic Typesetting" pitchFamily="66" charset="-78"/>
              <a:cs typeface="Traditional Arabic" pitchFamily="2" charset="-78"/>
            </a:endParaRPr>
          </a:p>
          <a:p>
            <a:pPr marL="457200" indent="-457200" algn="r" rtl="1">
              <a:buFont typeface="Wingdings" panose="05000000000000000000" pitchFamily="2" charset="2"/>
              <a:buChar char="v"/>
            </a:pPr>
            <a:endParaRPr lang="ar-DZ" sz="1400" b="1" dirty="0">
              <a:latin typeface="Arabic Typesetting" pitchFamily="66" charset="-78"/>
              <a:cs typeface="Traditional Arabic" pitchFamily="2" charset="-78"/>
            </a:endParaRPr>
          </a:p>
        </p:txBody>
      </p:sp>
    </p:spTree>
    <p:extLst>
      <p:ext uri="{BB962C8B-B14F-4D97-AF65-F5344CB8AC3E}">
        <p14:creationId xmlns:p14="http://schemas.microsoft.com/office/powerpoint/2010/main" val="129326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5</a:t>
            </a:fld>
            <a:endParaRPr lang="fr-BE"/>
          </a:p>
        </p:txBody>
      </p:sp>
      <p:sp>
        <p:nvSpPr>
          <p:cNvPr id="3" name="Rectangle 2"/>
          <p:cNvSpPr/>
          <p:nvPr/>
        </p:nvSpPr>
        <p:spPr>
          <a:xfrm>
            <a:off x="0" y="0"/>
            <a:ext cx="9144000" cy="6709529"/>
          </a:xfrm>
          <a:prstGeom prst="rect">
            <a:avLst/>
          </a:prstGeom>
        </p:spPr>
        <p:txBody>
          <a:bodyPr wrap="square">
            <a:spAutoFit/>
          </a:bodyPr>
          <a:lstStyle/>
          <a:p>
            <a:pPr marL="457200" indent="-457200" algn="r" rtl="1">
              <a:buFont typeface="Wingdings" panose="05000000000000000000" pitchFamily="2" charset="2"/>
              <a:buChar char="v"/>
            </a:pPr>
            <a:r>
              <a:rPr lang="ar-SA" sz="3200" dirty="0" smtClean="0"/>
              <a:t>تضمن </a:t>
            </a:r>
            <a:r>
              <a:rPr lang="ar-SA" sz="3200" dirty="0"/>
              <a:t>قانون الجمارك ثلاث وسائل أساسية للبحث عن </a:t>
            </a:r>
            <a:r>
              <a:rPr lang="ar-DZ" sz="3200" dirty="0" smtClean="0"/>
              <a:t>المخالفة (الجريمة) </a:t>
            </a:r>
            <a:r>
              <a:rPr lang="ar-DZ" sz="3200" dirty="0"/>
              <a:t>الجمركية وسواء كانت الجريمة </a:t>
            </a:r>
            <a:r>
              <a:rPr lang="ar-SA" sz="3200" dirty="0"/>
              <a:t>تهريبا أو أية مخالفة جمركية </a:t>
            </a:r>
            <a:r>
              <a:rPr lang="ar-DZ" sz="3200" dirty="0" smtClean="0"/>
              <a:t>.</a:t>
            </a:r>
          </a:p>
          <a:p>
            <a:pPr marL="457200" indent="-457200" algn="r" rtl="1">
              <a:buFont typeface="Wingdings" panose="05000000000000000000" pitchFamily="2" charset="2"/>
              <a:buChar char="v"/>
            </a:pPr>
            <a:r>
              <a:rPr lang="ar-DZ" sz="3200" dirty="0" smtClean="0"/>
              <a:t> </a:t>
            </a:r>
            <a:r>
              <a:rPr lang="ar-SA" sz="3200" dirty="0"/>
              <a:t>اثنتين منها ذات </a:t>
            </a:r>
            <a:r>
              <a:rPr lang="ar-SA" sz="3200" dirty="0">
                <a:solidFill>
                  <a:srgbClr val="FF0000"/>
                </a:solidFill>
              </a:rPr>
              <a:t>طابع خاص </a:t>
            </a:r>
            <a:r>
              <a:rPr lang="ar-SA" sz="3200" dirty="0"/>
              <a:t>والثالثة ذات </a:t>
            </a:r>
            <a:r>
              <a:rPr lang="ar-SA" sz="3200" dirty="0">
                <a:solidFill>
                  <a:srgbClr val="FF0000"/>
                </a:solidFill>
              </a:rPr>
              <a:t>طابع عام</a:t>
            </a:r>
            <a:r>
              <a:rPr lang="ar-SA" sz="3200" dirty="0"/>
              <a:t>.</a:t>
            </a:r>
            <a:endParaRPr lang="ar-DZ" sz="3200" dirty="0"/>
          </a:p>
          <a:p>
            <a:pPr marL="457200" indent="-457200" algn="r" rtl="1">
              <a:buFont typeface="Wingdings" panose="05000000000000000000" pitchFamily="2" charset="2"/>
              <a:buChar char="v"/>
            </a:pPr>
            <a:r>
              <a:rPr lang="ar-SA" sz="3200" dirty="0"/>
              <a:t>فأما الوسيلتان الخاصتان بالمادة الجمركية </a:t>
            </a:r>
            <a:r>
              <a:rPr lang="ar-DZ" sz="3200" dirty="0"/>
              <a:t> أي ذات الطابع الخاص </a:t>
            </a:r>
          </a:p>
          <a:p>
            <a:pPr algn="r" rtl="1">
              <a:buFontTx/>
              <a:buChar char="-"/>
            </a:pPr>
            <a:r>
              <a:rPr lang="ar-SA" sz="3200" dirty="0"/>
              <a:t>فهما : </a:t>
            </a:r>
            <a:r>
              <a:rPr lang="ar-SA" sz="3200" dirty="0">
                <a:solidFill>
                  <a:srgbClr val="FF0000"/>
                </a:solidFill>
              </a:rPr>
              <a:t>إجراء</a:t>
            </a:r>
            <a:r>
              <a:rPr lang="ar-DZ" sz="3200" dirty="0">
                <a:solidFill>
                  <a:srgbClr val="FF0000"/>
                </a:solidFill>
              </a:rPr>
              <a:t> </a:t>
            </a:r>
            <a:r>
              <a:rPr lang="ar-SA" sz="3200" dirty="0">
                <a:solidFill>
                  <a:srgbClr val="FF0000"/>
                </a:solidFill>
              </a:rPr>
              <a:t>الحجز </a:t>
            </a:r>
            <a:r>
              <a:rPr lang="ar-DZ" sz="3200" dirty="0">
                <a:solidFill>
                  <a:srgbClr val="FF0000"/>
                </a:solidFill>
              </a:rPr>
              <a:t> </a:t>
            </a:r>
            <a:r>
              <a:rPr lang="ar-SA" sz="3200" dirty="0"/>
              <a:t>و</a:t>
            </a:r>
            <a:r>
              <a:rPr lang="ar-SA" sz="3200" dirty="0">
                <a:solidFill>
                  <a:srgbClr val="FF0000"/>
                </a:solidFill>
              </a:rPr>
              <a:t>التحقيق</a:t>
            </a:r>
            <a:r>
              <a:rPr lang="ar-DZ" sz="3200" dirty="0">
                <a:solidFill>
                  <a:srgbClr val="FF0000"/>
                </a:solidFill>
              </a:rPr>
              <a:t> </a:t>
            </a:r>
            <a:r>
              <a:rPr lang="ar-SA" sz="3200" dirty="0">
                <a:solidFill>
                  <a:srgbClr val="FF0000"/>
                </a:solidFill>
              </a:rPr>
              <a:t> الجمركيين</a:t>
            </a:r>
            <a:r>
              <a:rPr lang="fr-FR" sz="3200" dirty="0"/>
              <a:t>.</a:t>
            </a:r>
            <a:br>
              <a:rPr lang="fr-FR" sz="3200" dirty="0"/>
            </a:br>
            <a:r>
              <a:rPr lang="ar-SA" sz="3200" dirty="0"/>
              <a:t>وأما الوسيلة العامة فهي : التحقيق الابتدائي وما يتصل بـه مـن معلومات ومستندا</a:t>
            </a:r>
            <a:r>
              <a:rPr lang="ar-DZ" sz="3200" dirty="0"/>
              <a:t>ت </a:t>
            </a:r>
            <a:r>
              <a:rPr lang="ar-DZ" sz="3200" dirty="0" smtClean="0"/>
              <a:t>.</a:t>
            </a:r>
          </a:p>
          <a:p>
            <a:pPr algn="r" rtl="1">
              <a:buFontTx/>
              <a:buChar char="-"/>
            </a:pPr>
            <a:r>
              <a:rPr lang="ar-SA" sz="3200" dirty="0" smtClean="0"/>
              <a:t>وفيما </a:t>
            </a:r>
            <a:r>
              <a:rPr lang="ar-SA" sz="3200" dirty="0"/>
              <a:t>يتعلق بأعمال التهريب، أحال الأمـر </a:t>
            </a:r>
            <a:r>
              <a:rPr lang="ar-SA" sz="3200" dirty="0" smtClean="0"/>
              <a:t>المـؤرخ</a:t>
            </a:r>
            <a:r>
              <a:rPr lang="ar-DZ" sz="3200" dirty="0" smtClean="0"/>
              <a:t> </a:t>
            </a:r>
            <a:r>
              <a:rPr lang="ar-SA" sz="3200" dirty="0" smtClean="0"/>
              <a:t>في</a:t>
            </a:r>
            <a:r>
              <a:rPr lang="ar-SA" sz="3200" dirty="0"/>
              <a:t> </a:t>
            </a:r>
            <a:r>
              <a:rPr lang="ar-DZ" sz="3200" u="sng" dirty="0" smtClean="0"/>
              <a:t>2005/08/23</a:t>
            </a:r>
            <a:r>
              <a:rPr lang="ar-DZ" sz="3200" dirty="0"/>
              <a:t> </a:t>
            </a:r>
            <a:r>
              <a:rPr lang="ar-SA" sz="3200" dirty="0" smtClean="0"/>
              <a:t>إلى </a:t>
            </a:r>
            <a:r>
              <a:rPr lang="ar-SA" sz="3200" dirty="0"/>
              <a:t>قانون الجمارك بالنسبة لمعاينة الجريمة بوجه عام ونص على إمكانية اللجوء إلى أساليب تحر</a:t>
            </a:r>
            <a:r>
              <a:rPr lang="ar-DZ" sz="3200" dirty="0"/>
              <a:t>ي </a:t>
            </a:r>
            <a:r>
              <a:rPr lang="ar-SA" sz="3200" dirty="0"/>
              <a:t> خاصة للبحث عن </a:t>
            </a:r>
            <a:r>
              <a:rPr lang="ar-SA" sz="3200" dirty="0" smtClean="0"/>
              <a:t>الغش</a:t>
            </a:r>
            <a:r>
              <a:rPr lang="ar-DZ" sz="3200" dirty="0" smtClean="0"/>
              <a:t> ولن نركز عنها لكونها موضوع مداخلة مستقلة .</a:t>
            </a:r>
            <a:r>
              <a:rPr lang="fr-FR" dirty="0"/>
              <a:t/>
            </a:r>
            <a:br>
              <a:rPr lang="fr-FR" dirty="0"/>
            </a:br>
            <a:endParaRPr lang="ar-DZ" b="1" dirty="0">
              <a:latin typeface="Arabic Typesetting" pitchFamily="66" charset="-78"/>
            </a:endParaRPr>
          </a:p>
          <a:p>
            <a:pPr algn="r" rtl="1"/>
            <a:endParaRPr lang="ar-DZ" sz="1400" b="1" dirty="0">
              <a:latin typeface="Arabic Typesetting" pitchFamily="66" charset="-78"/>
            </a:endParaRPr>
          </a:p>
          <a:p>
            <a:pPr algn="ctr" rtl="1">
              <a:buFontTx/>
              <a:buChar char="-"/>
            </a:pPr>
            <a:endParaRPr lang="ar-DZ" sz="1400" b="1" dirty="0">
              <a:latin typeface="Arabic Typesetting" pitchFamily="66" charset="-78"/>
              <a:cs typeface="Traditional Arabic" pitchFamily="2" charset="-78"/>
            </a:endParaRPr>
          </a:p>
        </p:txBody>
      </p:sp>
    </p:spTree>
    <p:extLst>
      <p:ext uri="{BB962C8B-B14F-4D97-AF65-F5344CB8AC3E}">
        <p14:creationId xmlns:p14="http://schemas.microsoft.com/office/powerpoint/2010/main" val="816166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9144000" cy="8956298"/>
          </a:xfrm>
          <a:prstGeom prst="rect">
            <a:avLst/>
          </a:prstGeom>
        </p:spPr>
        <p:txBody>
          <a:bodyPr wrap="square">
            <a:spAutoFit/>
          </a:bodyPr>
          <a:lstStyle/>
          <a:p>
            <a:pPr marL="457200" indent="-457200" algn="r" rtl="1">
              <a:buFont typeface="Wingdings" panose="05000000000000000000" pitchFamily="2" charset="2"/>
              <a:buChar char="v"/>
            </a:pPr>
            <a:r>
              <a:rPr lang="ar-DZ" sz="3200" dirty="0" smtClean="0">
                <a:latin typeface="Arial" panose="020B0604020202020204" pitchFamily="34" charset="0"/>
                <a:cs typeface="Arial" panose="020B0604020202020204" pitchFamily="34" charset="0"/>
              </a:rPr>
              <a:t>وما سنتطرق إليه في مداخلتنا هو إجراءات الكشف عن المخالفة (الجريمة ) الجمركية والتي تتم أساس عن طريق </a:t>
            </a:r>
            <a:r>
              <a:rPr lang="ar-SA" sz="3200" dirty="0" smtClean="0">
                <a:latin typeface="Arial" panose="020B0604020202020204" pitchFamily="34" charset="0"/>
                <a:cs typeface="Arial" panose="020B0604020202020204" pitchFamily="34" charset="0"/>
              </a:rPr>
              <a:t>إجرائي </a:t>
            </a:r>
            <a:r>
              <a:rPr lang="ar-SA" sz="3200" dirty="0">
                <a:latin typeface="Arial" panose="020B0604020202020204" pitchFamily="34" charset="0"/>
                <a:cs typeface="Arial" panose="020B0604020202020204" pitchFamily="34" charset="0"/>
              </a:rPr>
              <a:t>الحجز والتحقيق الجمركيين </a:t>
            </a:r>
            <a:r>
              <a:rPr lang="ar-DZ" sz="3200" dirty="0" smtClean="0">
                <a:latin typeface="Arial" panose="020B0604020202020204" pitchFamily="34" charset="0"/>
                <a:cs typeface="Arial" panose="020B0604020202020204" pitchFamily="34" charset="0"/>
              </a:rPr>
              <a:t>بالإضافة للطرق الأخرى وسنتطرق لها في 03 نقاط  أساسية :</a:t>
            </a:r>
          </a:p>
          <a:p>
            <a:pPr marL="571500" indent="-571500" algn="r" rtl="1">
              <a:buFont typeface="+mj-lt"/>
              <a:buAutoNum type="romanUcPeriod"/>
            </a:pPr>
            <a:r>
              <a:rPr lang="ar-DZ" sz="3200" dirty="0" smtClean="0">
                <a:solidFill>
                  <a:srgbClr val="C00000"/>
                </a:solidFill>
                <a:latin typeface="Arial" panose="020B0604020202020204" pitchFamily="34" charset="0"/>
                <a:cs typeface="Arial" panose="020B0604020202020204" pitchFamily="34" charset="0"/>
              </a:rPr>
              <a:t>الكشف عن المخالفة الجمركية </a:t>
            </a:r>
            <a:r>
              <a:rPr lang="ar-SA" sz="3200" dirty="0" smtClean="0">
                <a:solidFill>
                  <a:srgbClr val="C00000"/>
                </a:solidFill>
                <a:latin typeface="Arial" panose="020B0604020202020204" pitchFamily="34" charset="0"/>
                <a:cs typeface="Arial" panose="020B0604020202020204" pitchFamily="34" charset="0"/>
              </a:rPr>
              <a:t> عـن </a:t>
            </a:r>
            <a:r>
              <a:rPr lang="ar-SA" sz="3200" dirty="0">
                <a:solidFill>
                  <a:srgbClr val="C00000"/>
                </a:solidFill>
                <a:latin typeface="Arial" panose="020B0604020202020204" pitchFamily="34" charset="0"/>
                <a:cs typeface="Arial" panose="020B0604020202020204" pitchFamily="34" charset="0"/>
              </a:rPr>
              <a:t>طـريـق إجـراء الحجـز</a:t>
            </a:r>
            <a:r>
              <a:rPr lang="fr-FR" sz="3200" dirty="0">
                <a:solidFill>
                  <a:srgbClr val="C00000"/>
                </a:solidFill>
                <a:latin typeface="Arial" panose="020B0604020202020204" pitchFamily="34" charset="0"/>
                <a:cs typeface="Arial" panose="020B0604020202020204" pitchFamily="34" charset="0"/>
              </a:rPr>
              <a:t> </a:t>
            </a:r>
            <a:r>
              <a:rPr lang="fr-FR" sz="3200" dirty="0" err="1" smtClean="0">
                <a:solidFill>
                  <a:srgbClr val="C00000"/>
                </a:solidFill>
                <a:latin typeface="Arial" panose="020B0604020202020204" pitchFamily="34" charset="0"/>
                <a:cs typeface="Arial" panose="020B0604020202020204" pitchFamily="34" charset="0"/>
              </a:rPr>
              <a:t>الجمرك</a:t>
            </a:r>
            <a:r>
              <a:rPr lang="ar-DZ" sz="3200" dirty="0" smtClean="0">
                <a:solidFill>
                  <a:srgbClr val="C00000"/>
                </a:solidFill>
                <a:latin typeface="Arial" panose="020B0604020202020204" pitchFamily="34" charset="0"/>
                <a:cs typeface="Arial" panose="020B0604020202020204" pitchFamily="34" charset="0"/>
              </a:rPr>
              <a:t>ي </a:t>
            </a:r>
            <a:r>
              <a:rPr lang="fr-FR" sz="3200" dirty="0" smtClean="0">
                <a:solidFill>
                  <a:srgbClr val="C00000"/>
                </a:solidFill>
                <a:latin typeface="Arial" panose="020B0604020202020204" pitchFamily="34" charset="0"/>
                <a:cs typeface="Arial" panose="020B0604020202020204" pitchFamily="34" charset="0"/>
              </a:rPr>
              <a:t> Procédure </a:t>
            </a:r>
            <a:r>
              <a:rPr lang="fr-FR" sz="3200" dirty="0">
                <a:solidFill>
                  <a:srgbClr val="C00000"/>
                </a:solidFill>
                <a:latin typeface="Arial" panose="020B0604020202020204" pitchFamily="34" charset="0"/>
                <a:cs typeface="Arial" panose="020B0604020202020204" pitchFamily="34" charset="0"/>
              </a:rPr>
              <a:t>de </a:t>
            </a:r>
            <a:r>
              <a:rPr lang="fr-FR" sz="3200" dirty="0" smtClean="0">
                <a:solidFill>
                  <a:srgbClr val="C00000"/>
                </a:solidFill>
                <a:latin typeface="Arial" panose="020B0604020202020204" pitchFamily="34" charset="0"/>
                <a:cs typeface="Arial" panose="020B0604020202020204" pitchFamily="34" charset="0"/>
              </a:rPr>
              <a:t>saisie</a:t>
            </a:r>
            <a:r>
              <a:rPr lang="fr-FR" sz="3200" dirty="0">
                <a:latin typeface="Arial" panose="020B0604020202020204" pitchFamily="34" charset="0"/>
                <a:cs typeface="Arial" panose="020B0604020202020204" pitchFamily="34" charset="0"/>
              </a:rPr>
              <a:t/>
            </a:r>
            <a:br>
              <a:rPr lang="fr-FR" sz="3200" dirty="0">
                <a:latin typeface="Arial" panose="020B0604020202020204" pitchFamily="34" charset="0"/>
                <a:cs typeface="Arial" panose="020B0604020202020204" pitchFamily="34" charset="0"/>
              </a:rPr>
            </a:br>
            <a:endParaRPr lang="ar-DZ" sz="3200" dirty="0" smtClean="0">
              <a:latin typeface="Arial" panose="020B0604020202020204" pitchFamily="34" charset="0"/>
              <a:cs typeface="Arial" panose="020B0604020202020204" pitchFamily="34" charset="0"/>
            </a:endParaRPr>
          </a:p>
          <a:p>
            <a:pPr marL="571500" indent="-571500" algn="r" rtl="1">
              <a:buFont typeface="+mj-lt"/>
              <a:buAutoNum type="romanUcPeriod"/>
            </a:pPr>
            <a:r>
              <a:rPr lang="ar-DZ" sz="3200" dirty="0">
                <a:solidFill>
                  <a:srgbClr val="C00000"/>
                </a:solidFill>
                <a:latin typeface="Arial" panose="020B0604020202020204" pitchFamily="34" charset="0"/>
                <a:cs typeface="Arial" panose="020B0604020202020204" pitchFamily="34" charset="0"/>
              </a:rPr>
              <a:t>الكشف عن المخالفة الجمركية </a:t>
            </a:r>
            <a:r>
              <a:rPr lang="ar-SA" sz="3200" dirty="0">
                <a:solidFill>
                  <a:srgbClr val="C00000"/>
                </a:solidFill>
                <a:latin typeface="Arial" panose="020B0604020202020204" pitchFamily="34" charset="0"/>
                <a:cs typeface="Arial" panose="020B0604020202020204" pitchFamily="34" charset="0"/>
              </a:rPr>
              <a:t> عـن طـريـق إجـراء </a:t>
            </a:r>
            <a:r>
              <a:rPr lang="ar-DZ" sz="3200" dirty="0" smtClean="0">
                <a:solidFill>
                  <a:srgbClr val="C00000"/>
                </a:solidFill>
                <a:latin typeface="Arial" panose="020B0604020202020204" pitchFamily="34" charset="0"/>
                <a:cs typeface="Arial" panose="020B0604020202020204" pitchFamily="34" charset="0"/>
              </a:rPr>
              <a:t>التحقيق </a:t>
            </a:r>
            <a:r>
              <a:rPr lang="fr-FR" sz="3200" dirty="0" smtClean="0">
                <a:solidFill>
                  <a:srgbClr val="C00000"/>
                </a:solidFill>
                <a:latin typeface="Arial" panose="020B0604020202020204" pitchFamily="34" charset="0"/>
                <a:cs typeface="Arial" panose="020B0604020202020204" pitchFamily="34" charset="0"/>
              </a:rPr>
              <a:t>الجمرك</a:t>
            </a:r>
            <a:r>
              <a:rPr lang="ar-DZ" sz="3200" dirty="0">
                <a:solidFill>
                  <a:srgbClr val="C00000"/>
                </a:solidFill>
                <a:latin typeface="Arial" panose="020B0604020202020204" pitchFamily="34" charset="0"/>
                <a:cs typeface="Arial" panose="020B0604020202020204" pitchFamily="34" charset="0"/>
              </a:rPr>
              <a:t>ي </a:t>
            </a:r>
            <a:r>
              <a:rPr lang="fr-FR" sz="3200" dirty="0">
                <a:solidFill>
                  <a:srgbClr val="C00000"/>
                </a:solidFill>
                <a:latin typeface="Arial" panose="020B0604020202020204" pitchFamily="34" charset="0"/>
                <a:cs typeface="Arial" panose="020B0604020202020204" pitchFamily="34" charset="0"/>
              </a:rPr>
              <a:t> </a:t>
            </a:r>
            <a:r>
              <a:rPr lang="fr-FR" sz="3200" dirty="0" smtClean="0">
                <a:solidFill>
                  <a:srgbClr val="C00000"/>
                </a:solidFill>
                <a:latin typeface="Arial" panose="020B0604020202020204" pitchFamily="34" charset="0"/>
                <a:cs typeface="Arial" panose="020B0604020202020204" pitchFamily="34" charset="0"/>
              </a:rPr>
              <a:t>Procédure d’</a:t>
            </a:r>
            <a:r>
              <a:rPr lang="fr-FR" sz="3200" dirty="0" err="1" smtClean="0">
                <a:solidFill>
                  <a:srgbClr val="C00000"/>
                </a:solidFill>
                <a:latin typeface="Arial" panose="020B0604020202020204" pitchFamily="34" charset="0"/>
                <a:cs typeface="Arial" panose="020B0604020202020204" pitchFamily="34" charset="0"/>
              </a:rPr>
              <a:t>enquete</a:t>
            </a:r>
            <a:r>
              <a:rPr lang="fr-FR" sz="3200" dirty="0" smtClean="0">
                <a:solidFill>
                  <a:srgbClr val="C00000"/>
                </a:solidFill>
                <a:latin typeface="Arial" panose="020B0604020202020204" pitchFamily="34" charset="0"/>
                <a:cs typeface="Arial" panose="020B0604020202020204" pitchFamily="34" charset="0"/>
              </a:rPr>
              <a:t> </a:t>
            </a:r>
          </a:p>
          <a:p>
            <a:pPr marL="571500" indent="-571500" algn="r" rtl="1">
              <a:buFont typeface="+mj-lt"/>
              <a:buAutoNum type="romanUcPeriod"/>
            </a:pPr>
            <a:endParaRPr lang="ar-DZ" sz="3200" dirty="0" smtClean="0">
              <a:solidFill>
                <a:srgbClr val="FF0000"/>
              </a:solidFill>
              <a:latin typeface="Arial" panose="020B0604020202020204" pitchFamily="34" charset="0"/>
              <a:cs typeface="Arial" panose="020B0604020202020204" pitchFamily="34" charset="0"/>
            </a:endParaRPr>
          </a:p>
          <a:p>
            <a:pPr marL="571500" indent="-571500" algn="r" rtl="1">
              <a:buFont typeface="+mj-lt"/>
              <a:buAutoNum type="romanUcPeriod"/>
            </a:pPr>
            <a:r>
              <a:rPr lang="ar-DZ" sz="3200" dirty="0">
                <a:solidFill>
                  <a:srgbClr val="C00000"/>
                </a:solidFill>
                <a:latin typeface="Arial" panose="020B0604020202020204" pitchFamily="34" charset="0"/>
                <a:cs typeface="Arial" panose="020B0604020202020204" pitchFamily="34" charset="0"/>
              </a:rPr>
              <a:t>الكشف عن المخالفة </a:t>
            </a:r>
            <a:r>
              <a:rPr lang="ar-DZ" sz="3200" dirty="0" smtClean="0">
                <a:solidFill>
                  <a:srgbClr val="C00000"/>
                </a:solidFill>
                <a:latin typeface="Arial" panose="020B0604020202020204" pitchFamily="34" charset="0"/>
                <a:cs typeface="Arial" panose="020B0604020202020204" pitchFamily="34" charset="0"/>
              </a:rPr>
              <a:t>الجمركية</a:t>
            </a:r>
            <a:r>
              <a:rPr lang="fr-FR" sz="3200" dirty="0">
                <a:solidFill>
                  <a:srgbClr val="C00000"/>
                </a:solidFill>
                <a:latin typeface="Arial" panose="020B0604020202020204" pitchFamily="34" charset="0"/>
                <a:cs typeface="Arial" panose="020B0604020202020204" pitchFamily="34" charset="0"/>
              </a:rPr>
              <a:t> </a:t>
            </a:r>
            <a:r>
              <a:rPr lang="ar-DZ" sz="3200" dirty="0" smtClean="0">
                <a:solidFill>
                  <a:srgbClr val="C00000"/>
                </a:solidFill>
                <a:latin typeface="Arial" panose="020B0604020202020204" pitchFamily="34" charset="0"/>
                <a:cs typeface="Arial" panose="020B0604020202020204" pitchFamily="34" charset="0"/>
              </a:rPr>
              <a:t> بالطرق الأخرى </a:t>
            </a:r>
            <a:endParaRPr lang="ar-DZ" sz="3200" dirty="0" smtClean="0">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v"/>
            </a:pPr>
            <a:endParaRPr lang="ar-DZ" sz="3200" dirty="0"/>
          </a:p>
          <a:p>
            <a:pPr marL="457200" indent="-457200" algn="r" rtl="1">
              <a:buFont typeface="Wingdings" panose="05000000000000000000" pitchFamily="2" charset="2"/>
              <a:buChar char="v"/>
            </a:pPr>
            <a:endParaRPr lang="ar-DZ" sz="3200" dirty="0" smtClean="0"/>
          </a:p>
          <a:p>
            <a:pPr marL="457200" indent="-457200" algn="r" rtl="1">
              <a:buFont typeface="Wingdings" panose="05000000000000000000" pitchFamily="2" charset="2"/>
              <a:buChar char="v"/>
            </a:pPr>
            <a:endParaRPr lang="ar-DZ" sz="3200" dirty="0"/>
          </a:p>
          <a:p>
            <a:pPr marL="457200" indent="-457200" algn="r" rtl="1">
              <a:buFont typeface="Wingdings" panose="05000000000000000000" pitchFamily="2" charset="2"/>
              <a:buChar char="v"/>
            </a:pPr>
            <a:endParaRPr lang="ar-DZ" sz="3200" dirty="0" smtClean="0"/>
          </a:p>
          <a:p>
            <a:pPr marL="457200" indent="-457200" algn="r" rtl="1">
              <a:buFont typeface="Wingdings" panose="05000000000000000000" pitchFamily="2" charset="2"/>
              <a:buChar char="v"/>
            </a:pPr>
            <a:endParaRPr lang="ar-DZ" sz="3200" dirty="0"/>
          </a:p>
          <a:p>
            <a:pPr marL="457200" indent="-457200" algn="r" rtl="1">
              <a:buFont typeface="Wingdings" panose="05000000000000000000" pitchFamily="2" charset="2"/>
              <a:buChar char="v"/>
            </a:pPr>
            <a:endParaRPr lang="ar-DZ" sz="3200" dirty="0" smtClean="0"/>
          </a:p>
          <a:p>
            <a:pPr marL="457200" indent="-457200" algn="r" rtl="1">
              <a:buFont typeface="Wingdings" panose="05000000000000000000" pitchFamily="2" charset="2"/>
              <a:buChar char="v"/>
            </a:pPr>
            <a:endParaRPr lang="ar-DZ" sz="3200" dirty="0"/>
          </a:p>
        </p:txBody>
      </p:sp>
      <p:sp>
        <p:nvSpPr>
          <p:cNvPr id="3" name="Espace réservé du numéro de diapositive 2"/>
          <p:cNvSpPr>
            <a:spLocks noGrp="1"/>
          </p:cNvSpPr>
          <p:nvPr>
            <p:ph type="sldNum" sz="quarter" idx="12"/>
          </p:nvPr>
        </p:nvSpPr>
        <p:spPr/>
        <p:txBody>
          <a:bodyPr/>
          <a:lstStyle/>
          <a:p>
            <a:pPr>
              <a:defRPr/>
            </a:pPr>
            <a:fld id="{6CF49642-E53A-4C66-9E53-098B3FB323F8}" type="slidenum">
              <a:rPr lang="en-US"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2662318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r" rtl="1"/>
            <a:r>
              <a:rPr lang="fr-FR" sz="3200" dirty="0" smtClean="0">
                <a:solidFill>
                  <a:srgbClr val="C00000"/>
                </a:solidFill>
              </a:rPr>
              <a:t>I</a:t>
            </a:r>
            <a:r>
              <a:rPr lang="ar-DZ" sz="3200" dirty="0" smtClean="0">
                <a:solidFill>
                  <a:srgbClr val="C00000"/>
                </a:solidFill>
              </a:rPr>
              <a:t>- الكشف </a:t>
            </a:r>
            <a:r>
              <a:rPr lang="ar-DZ" sz="3200" dirty="0">
                <a:solidFill>
                  <a:srgbClr val="C00000"/>
                </a:solidFill>
              </a:rPr>
              <a:t>عن المخالفة الجمركية </a:t>
            </a:r>
            <a:r>
              <a:rPr lang="ar-SA" sz="3200" dirty="0">
                <a:solidFill>
                  <a:srgbClr val="C00000"/>
                </a:solidFill>
              </a:rPr>
              <a:t> عـن طـريـق إجـراء الحجـز</a:t>
            </a:r>
            <a:r>
              <a:rPr lang="fr-FR" sz="3200" dirty="0">
                <a:solidFill>
                  <a:srgbClr val="C00000"/>
                </a:solidFill>
              </a:rPr>
              <a:t> الجمرك</a:t>
            </a:r>
            <a:r>
              <a:rPr lang="ar-DZ" sz="3200" dirty="0">
                <a:solidFill>
                  <a:srgbClr val="C00000"/>
                </a:solidFill>
              </a:rPr>
              <a:t>ي </a:t>
            </a:r>
            <a:r>
              <a:rPr lang="fr-FR" sz="3200" dirty="0">
                <a:solidFill>
                  <a:srgbClr val="C00000"/>
                </a:solidFill>
              </a:rPr>
              <a:t> </a:t>
            </a:r>
            <a:r>
              <a:rPr lang="fr-FR" sz="3200" dirty="0">
                <a:solidFill>
                  <a:srgbClr val="C00000"/>
                </a:solidFill>
                <a:latin typeface="Arial" panose="020B0604020202020204" pitchFamily="34" charset="0"/>
              </a:rPr>
              <a:t>Procédure de </a:t>
            </a:r>
            <a:r>
              <a:rPr lang="fr-FR" sz="3200" dirty="0" smtClean="0">
                <a:solidFill>
                  <a:srgbClr val="C00000"/>
                </a:solidFill>
                <a:latin typeface="Arial" panose="020B0604020202020204" pitchFamily="34" charset="0"/>
              </a:rPr>
              <a:t>saisie</a:t>
            </a:r>
            <a:endParaRPr lang="ar-DZ" sz="3200" dirty="0" smtClean="0">
              <a:solidFill>
                <a:srgbClr val="C00000"/>
              </a:solidFill>
              <a:latin typeface="Arial" panose="020B0604020202020204" pitchFamily="34" charset="0"/>
            </a:endParaRPr>
          </a:p>
          <a:p>
            <a:pPr algn="r" rtl="1"/>
            <a:r>
              <a:rPr lang="ar-SA" sz="3200" dirty="0">
                <a:latin typeface="Arial" panose="020B0604020202020204" pitchFamily="34" charset="0"/>
                <a:cs typeface="Arial" panose="020B0604020202020204" pitchFamily="34" charset="0"/>
              </a:rPr>
              <a:t>يعد إجراء الحجز الجمركي بمثابة</a:t>
            </a:r>
            <a:r>
              <a:rPr lang="fr-FR" sz="3200" dirty="0">
                <a:latin typeface="Arial" panose="020B0604020202020204" pitchFamily="34" charset="0"/>
                <a:cs typeface="Arial" panose="020B0604020202020204" pitchFamily="34" charset="0"/>
              </a:rPr>
              <a:t> إجراء التلبس بالجريمة في القانون العام وطالما أن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الجرائم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الجمركية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في </a:t>
            </a:r>
            <a:r>
              <a:rPr lang="fr-FR" sz="3200" dirty="0">
                <a:latin typeface="Arial" panose="020B0604020202020204" pitchFamily="34" charset="0"/>
                <a:cs typeface="Arial" panose="020B0604020202020204" pitchFamily="34" charset="0"/>
              </a:rPr>
              <a:t>مجملها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جرائم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متلبس </a:t>
            </a:r>
            <a:r>
              <a:rPr lang="fr-FR" sz="3200" dirty="0">
                <a:latin typeface="Arial" panose="020B0604020202020204" pitchFamily="34" charset="0"/>
                <a:cs typeface="Arial" panose="020B0604020202020204" pitchFamily="34" charset="0"/>
              </a:rPr>
              <a:t>بهـا </a:t>
            </a:r>
            <a:r>
              <a:rPr lang="fr-FR" sz="3200" dirty="0" smtClean="0">
                <a:latin typeface="Arial" panose="020B0604020202020204" pitchFamily="34" charset="0"/>
                <a:cs typeface="Arial" panose="020B0604020202020204" pitchFamily="34" charset="0"/>
              </a:rPr>
              <a:t>فـإن</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 إجـراء</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 </a:t>
            </a:r>
            <a:r>
              <a:rPr lang="fr-FR" sz="3200" dirty="0">
                <a:latin typeface="Arial" panose="020B0604020202020204" pitchFamily="34" charset="0"/>
                <a:cs typeface="Arial" panose="020B0604020202020204" pitchFamily="34" charset="0"/>
              </a:rPr>
              <a:t>الحجـز يـشـكل </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الطـريـق</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 العـادي</a:t>
            </a:r>
            <a:r>
              <a:rPr lang="ar-DZ" sz="3200"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 </a:t>
            </a:r>
            <a:r>
              <a:rPr lang="ar-DZ" sz="3200" dirty="0" smtClean="0">
                <a:latin typeface="Arial" panose="020B0604020202020204" pitchFamily="34" charset="0"/>
                <a:cs typeface="Arial" panose="020B0604020202020204" pitchFamily="34" charset="0"/>
              </a:rPr>
              <a:t>(</a:t>
            </a:r>
            <a:r>
              <a:rPr lang="fr-FR" sz="3200" dirty="0" smtClean="0">
                <a:latin typeface="Arial" panose="020B0604020202020204" pitchFamily="34" charset="0"/>
                <a:cs typeface="Arial" panose="020B0604020202020204" pitchFamily="34" charset="0"/>
              </a:rPr>
              <a:t>المادة</a:t>
            </a:r>
            <a:r>
              <a:rPr lang="fr-FR" sz="3200" dirty="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hlinkClick r:id="rId2"/>
              </a:rPr>
              <a:t>241</a:t>
            </a:r>
            <a:r>
              <a:rPr lang="ar-DZ" sz="3200" dirty="0" smtClean="0">
                <a:latin typeface="Arial" panose="020B0604020202020204" pitchFamily="34" charset="0"/>
                <a:cs typeface="Arial" panose="020B0604020202020204" pitchFamily="34" charset="0"/>
              </a:rPr>
              <a:t> </a:t>
            </a:r>
            <a:r>
              <a:rPr lang="fr-FR" sz="3200" dirty="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ق</a:t>
            </a:r>
            <a:r>
              <a:rPr lang="ar-DZ" sz="3200" dirty="0" smtClean="0">
                <a:latin typeface="Arial" panose="020B0604020202020204" pitchFamily="34" charset="0"/>
                <a:cs typeface="Arial" panose="020B0604020202020204" pitchFamily="34" charset="0"/>
              </a:rPr>
              <a:t>انون جمارك).</a:t>
            </a:r>
          </a:p>
          <a:p>
            <a:pPr algn="r" rtl="1"/>
            <a:r>
              <a:rPr lang="ar-SA" sz="3200" dirty="0">
                <a:latin typeface="Arial" panose="020B0604020202020204" pitchFamily="34" charset="0"/>
                <a:cs typeface="Arial" panose="020B0604020202020204" pitchFamily="34" charset="0"/>
              </a:rPr>
              <a:t>وإذا كان إجراء الحجز مرتبطا أصلا بحجز الأشياء محل الغش</a:t>
            </a:r>
            <a:r>
              <a:rPr lang="fr-FR" sz="3200" dirty="0">
                <a:latin typeface="Arial" panose="020B0604020202020204" pitchFamily="34" charset="0"/>
                <a:cs typeface="Arial" panose="020B0604020202020204" pitchFamily="34" charset="0"/>
              </a:rPr>
              <a:t> بل ويستمد منه تسميته فإن اللجوء إلى هذا الإجراء لا يقتضي بالضرورة حجـز الأشياء محـل الغـش وإنمـا يكـفـي أن تتم معاينة الجريمـة وفـق الأساليب وطبق الأشكال المقررة له قانونا في المواد من </a:t>
            </a:r>
            <a:r>
              <a:rPr lang="fr-FR" sz="3200" dirty="0">
                <a:latin typeface="Arial" panose="020B0604020202020204" pitchFamily="34" charset="0"/>
                <a:cs typeface="Arial" panose="020B0604020202020204" pitchFamily="34" charset="0"/>
                <a:hlinkClick r:id="rId3"/>
              </a:rPr>
              <a:t>242</a:t>
            </a:r>
            <a:r>
              <a:rPr lang="fr-FR" sz="3200" dirty="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إلى</a:t>
            </a:r>
            <a:r>
              <a:rPr lang="fr-FR" sz="3200" dirty="0">
                <a:latin typeface="Arial" panose="020B0604020202020204" pitchFamily="34" charset="0"/>
                <a:cs typeface="Arial" panose="020B0604020202020204" pitchFamily="34" charset="0"/>
              </a:rPr>
              <a:t> </a:t>
            </a:r>
            <a:r>
              <a:rPr lang="fr-FR" sz="3200" dirty="0">
                <a:latin typeface="Arial" panose="020B0604020202020204" pitchFamily="34" charset="0"/>
                <a:cs typeface="Arial" panose="020B0604020202020204" pitchFamily="34" charset="0"/>
                <a:hlinkClick r:id="rId4"/>
              </a:rPr>
              <a:t>251</a:t>
            </a:r>
            <a:r>
              <a:rPr lang="fr-FR" sz="3200" dirty="0">
                <a:latin typeface="Arial" panose="020B0604020202020204" pitchFamily="34" charset="0"/>
                <a:cs typeface="Arial" panose="020B0604020202020204" pitchFamily="34" charset="0"/>
              </a:rPr>
              <a:t> </a:t>
            </a:r>
            <a:r>
              <a:rPr lang="ar-DZ" sz="3200" dirty="0" smtClean="0">
                <a:latin typeface="Arial" panose="020B0604020202020204" pitchFamily="34" charset="0"/>
                <a:cs typeface="Arial" panose="020B0604020202020204" pitchFamily="34" charset="0"/>
              </a:rPr>
              <a:t>قانون الجمارك .</a:t>
            </a:r>
            <a:r>
              <a:rPr lang="fr-FR" sz="3200" dirty="0">
                <a:latin typeface="Arial" panose="020B0604020202020204" pitchFamily="34" charset="0"/>
                <a:cs typeface="Arial" panose="020B0604020202020204" pitchFamily="34" charset="0"/>
              </a:rPr>
              <a:t/>
            </a:r>
            <a:br>
              <a:rPr lang="fr-FR" sz="3200" dirty="0">
                <a:latin typeface="Arial" panose="020B0604020202020204" pitchFamily="34" charset="0"/>
                <a:cs typeface="Arial" panose="020B0604020202020204" pitchFamily="34" charset="0"/>
              </a:rPr>
            </a:br>
            <a:r>
              <a:rPr lang="ar-DZ" sz="3200" dirty="0" smtClean="0">
                <a:latin typeface="Arial" panose="020B0604020202020204" pitchFamily="34" charset="0"/>
                <a:cs typeface="Arial" panose="020B0604020202020204" pitchFamily="34" charset="0"/>
              </a:rPr>
              <a:t>ويثور التساؤل حول </a:t>
            </a:r>
            <a:r>
              <a:rPr lang="ar-SA" sz="3200" dirty="0" smtClean="0">
                <a:latin typeface="Arial" panose="020B0604020202020204" pitchFamily="34" charset="0"/>
                <a:cs typeface="Arial" panose="020B0604020202020204" pitchFamily="34" charset="0"/>
              </a:rPr>
              <a:t>الأشخاص </a:t>
            </a:r>
            <a:r>
              <a:rPr lang="ar-SA" sz="3200" dirty="0" smtClean="0">
                <a:latin typeface="Arial" panose="020B0604020202020204" pitchFamily="34" charset="0"/>
                <a:cs typeface="Arial" panose="020B0604020202020204" pitchFamily="34" charset="0"/>
              </a:rPr>
              <a:t>المؤهل</a:t>
            </a:r>
            <a:r>
              <a:rPr lang="ar-DZ" sz="3200" dirty="0" smtClean="0">
                <a:latin typeface="Arial" panose="020B0604020202020204" pitchFamily="34" charset="0"/>
                <a:cs typeface="Arial" panose="020B0604020202020204" pitchFamily="34" charset="0"/>
              </a:rPr>
              <a:t>ين </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للبحـث عـن </a:t>
            </a:r>
            <a:r>
              <a:rPr lang="ar-DZ" sz="3200" dirty="0" smtClean="0">
                <a:latin typeface="Arial" panose="020B0604020202020204" pitchFamily="34" charset="0"/>
                <a:cs typeface="Arial" panose="020B0604020202020204" pitchFamily="34" charset="0"/>
              </a:rPr>
              <a:t>المخالفة الجمركية </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عـن</a:t>
            </a:r>
            <a:r>
              <a:rPr lang="fr-FR" sz="3200" dirty="0">
                <a:latin typeface="Arial" panose="020B0604020202020204" pitchFamily="34" charset="0"/>
                <a:cs typeface="Arial" panose="020B0604020202020204" pitchFamily="34" charset="0"/>
              </a:rPr>
              <a:t> طريق  إجـراء </a:t>
            </a:r>
            <a:r>
              <a:rPr lang="fr-FR" sz="3200" dirty="0" smtClean="0">
                <a:latin typeface="Arial" panose="020B0604020202020204" pitchFamily="34" charset="0"/>
                <a:cs typeface="Arial" panose="020B0604020202020204" pitchFamily="34" charset="0"/>
              </a:rPr>
              <a:t>الحجز؟</a:t>
            </a:r>
            <a:r>
              <a:rPr lang="ar-DZ" sz="3200" dirty="0" smtClean="0">
                <a:latin typeface="Arial" panose="020B0604020202020204" pitchFamily="34" charset="0"/>
                <a:cs typeface="Arial" panose="020B0604020202020204" pitchFamily="34" charset="0"/>
              </a:rPr>
              <a:t>و </a:t>
            </a:r>
            <a:r>
              <a:rPr lang="ar-DZ" sz="3200" dirty="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مـا </a:t>
            </a:r>
            <a:r>
              <a:rPr lang="ar-SA" sz="3200" dirty="0">
                <a:latin typeface="Arial" panose="020B0604020202020204" pitchFamily="34" charset="0"/>
                <a:cs typeface="Arial" panose="020B0604020202020204" pitchFamily="34" charset="0"/>
              </a:rPr>
              <a:t>هـي الصلاحيات المخولة لهم في إطـار </a:t>
            </a:r>
            <a:r>
              <a:rPr lang="ar-DZ" sz="3200" dirty="0" smtClean="0">
                <a:latin typeface="Arial" panose="020B0604020202020204" pitchFamily="34" charset="0"/>
                <a:cs typeface="Arial" panose="020B0604020202020204" pitchFamily="34" charset="0"/>
              </a:rPr>
              <a:t>هذا الإجراء.</a:t>
            </a:r>
            <a:endParaRPr lang="ar-DZ" sz="2800" dirty="0" smtClean="0">
              <a:solidFill>
                <a:srgbClr val="C00000"/>
              </a:solidFill>
              <a:latin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7</a:t>
            </a:fld>
            <a:endParaRPr lang="fr-BE"/>
          </a:p>
        </p:txBody>
      </p:sp>
    </p:spTree>
    <p:extLst>
      <p:ext uri="{BB962C8B-B14F-4D97-AF65-F5344CB8AC3E}">
        <p14:creationId xmlns:p14="http://schemas.microsoft.com/office/powerpoint/2010/main" val="2188748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r" rtl="1"/>
            <a:r>
              <a:rPr lang="ar-DZ" sz="3200" b="1" dirty="0" smtClean="0">
                <a:latin typeface="Arial" panose="020B0604020202020204" pitchFamily="34" charset="0"/>
                <a:cs typeface="Arial" panose="020B0604020202020204" pitchFamily="34" charset="0"/>
              </a:rPr>
              <a:t>أ- الأعوان </a:t>
            </a:r>
            <a:r>
              <a:rPr lang="ar-DZ" sz="3200" b="1" dirty="0" smtClean="0">
                <a:latin typeface="Arial" panose="020B0604020202020204" pitchFamily="34" charset="0"/>
                <a:cs typeface="Arial" panose="020B0604020202020204" pitchFamily="34" charset="0"/>
              </a:rPr>
              <a:t>المؤهلين </a:t>
            </a:r>
            <a:r>
              <a:rPr lang="ar-SA" sz="3200" b="1" dirty="0" smtClean="0">
                <a:latin typeface="Arial" panose="020B0604020202020204" pitchFamily="34" charset="0"/>
                <a:cs typeface="Arial" panose="020B0604020202020204" pitchFamily="34" charset="0"/>
              </a:rPr>
              <a:t>للبحـث </a:t>
            </a:r>
            <a:r>
              <a:rPr lang="ar-SA" sz="3200" b="1" dirty="0">
                <a:latin typeface="Arial" panose="020B0604020202020204" pitchFamily="34" charset="0"/>
                <a:cs typeface="Arial" panose="020B0604020202020204" pitchFamily="34" charset="0"/>
              </a:rPr>
              <a:t>عـن </a:t>
            </a:r>
            <a:r>
              <a:rPr lang="ar-DZ" sz="3200" b="1" dirty="0">
                <a:latin typeface="Arial" panose="020B0604020202020204" pitchFamily="34" charset="0"/>
                <a:cs typeface="Arial" panose="020B0604020202020204" pitchFamily="34" charset="0"/>
              </a:rPr>
              <a:t>المخالفة الجمركية </a:t>
            </a:r>
            <a:r>
              <a:rPr lang="ar-SA" sz="3200" b="1" dirty="0">
                <a:latin typeface="Arial" panose="020B0604020202020204" pitchFamily="34" charset="0"/>
                <a:cs typeface="Arial" panose="020B0604020202020204" pitchFamily="34" charset="0"/>
              </a:rPr>
              <a:t> عـن</a:t>
            </a:r>
            <a:r>
              <a:rPr lang="fr-FR" sz="3200" b="1" dirty="0">
                <a:latin typeface="Arial" panose="020B0604020202020204" pitchFamily="34" charset="0"/>
                <a:cs typeface="Arial" panose="020B0604020202020204" pitchFamily="34" charset="0"/>
              </a:rPr>
              <a:t> طريق  إجـراء </a:t>
            </a:r>
            <a:r>
              <a:rPr lang="fr-FR" sz="3200" b="1" dirty="0" smtClean="0">
                <a:latin typeface="Arial" panose="020B0604020202020204" pitchFamily="34" charset="0"/>
                <a:cs typeface="Arial" panose="020B0604020202020204" pitchFamily="34" charset="0"/>
              </a:rPr>
              <a:t>الحجز</a:t>
            </a:r>
            <a:r>
              <a:rPr lang="ar-DZ" sz="3200" b="1" dirty="0" smtClean="0">
                <a:latin typeface="Arial" panose="020B0604020202020204" pitchFamily="34" charset="0"/>
                <a:cs typeface="Arial" panose="020B0604020202020204" pitchFamily="34" charset="0"/>
              </a:rPr>
              <a:t>:</a:t>
            </a:r>
          </a:p>
          <a:p>
            <a:pPr algn="r" rtl="1"/>
            <a:r>
              <a:rPr lang="ar-SA" sz="3200" dirty="0" smtClean="0">
                <a:latin typeface="Arial" panose="020B0604020202020204" pitchFamily="34" charset="0"/>
                <a:cs typeface="Arial" panose="020B0604020202020204" pitchFamily="34" charset="0"/>
              </a:rPr>
              <a:t>نظرا </a:t>
            </a:r>
            <a:r>
              <a:rPr lang="ar-SA" sz="3200" dirty="0">
                <a:latin typeface="Arial" panose="020B0604020202020204" pitchFamily="34" charset="0"/>
                <a:cs typeface="Arial" panose="020B0604020202020204" pitchFamily="34" charset="0"/>
              </a:rPr>
              <a:t>لأهميـة هـذا</a:t>
            </a:r>
            <a:r>
              <a:rPr lang="fr-FR" sz="3200" dirty="0">
                <a:latin typeface="Arial" panose="020B0604020202020204" pitchFamily="34" charset="0"/>
                <a:cs typeface="Arial" panose="020B0604020202020204" pitchFamily="34" charset="0"/>
              </a:rPr>
              <a:t> الإجراء وما يترتب عليه من نتائج </a:t>
            </a:r>
            <a:r>
              <a:rPr lang="fr-FR" sz="3200" dirty="0" err="1">
                <a:latin typeface="Arial" panose="020B0604020202020204" pitchFamily="34" charset="0"/>
                <a:cs typeface="Arial" panose="020B0604020202020204" pitchFamily="34" charset="0"/>
              </a:rPr>
              <a:t>حرص</a:t>
            </a:r>
            <a:r>
              <a:rPr lang="fr-FR" sz="3200" dirty="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المشرع</a:t>
            </a:r>
            <a:r>
              <a:rPr lang="fr-FR" sz="3200" dirty="0" smtClean="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على</a:t>
            </a:r>
            <a:r>
              <a:rPr lang="fr-FR" sz="3200" dirty="0" smtClean="0">
                <a:latin typeface="Arial" panose="020B0604020202020204" pitchFamily="34" charset="0"/>
                <a:cs typeface="Arial" panose="020B0604020202020204" pitchFamily="34" charset="0"/>
              </a:rPr>
              <a:t> </a:t>
            </a:r>
            <a:r>
              <a:rPr lang="fr-FR" sz="3200" dirty="0">
                <a:latin typeface="Arial" panose="020B0604020202020204" pitchFamily="34" charset="0"/>
                <a:cs typeface="Arial" panose="020B0604020202020204" pitchFamily="34" charset="0"/>
              </a:rPr>
              <a:t>تعيين الأعوان المؤهلين للقيام </a:t>
            </a:r>
            <a:r>
              <a:rPr lang="fr-FR" sz="3200" dirty="0" err="1">
                <a:latin typeface="Arial" panose="020B0604020202020204" pitchFamily="34" charset="0"/>
                <a:cs typeface="Arial" panose="020B0604020202020204" pitchFamily="34" charset="0"/>
              </a:rPr>
              <a:t>به</a:t>
            </a:r>
            <a:r>
              <a:rPr lang="fr-FR" sz="3200" dirty="0">
                <a:latin typeface="Arial" panose="020B0604020202020204" pitchFamily="34" charset="0"/>
                <a:cs typeface="Arial" panose="020B0604020202020204" pitchFamily="34" charset="0"/>
              </a:rPr>
              <a:t>، </a:t>
            </a:r>
            <a:r>
              <a:rPr lang="fr-FR" sz="3200" dirty="0" err="1">
                <a:latin typeface="Arial" panose="020B0604020202020204" pitchFamily="34" charset="0"/>
                <a:cs typeface="Arial" panose="020B0604020202020204" pitchFamily="34" charset="0"/>
              </a:rPr>
              <a:t>وهكذا</a:t>
            </a:r>
            <a:r>
              <a:rPr lang="fr-FR" sz="3200" dirty="0">
                <a:latin typeface="Arial" panose="020B0604020202020204" pitchFamily="34" charset="0"/>
                <a:cs typeface="Arial" panose="020B0604020202020204" pitchFamily="34" charset="0"/>
              </a:rPr>
              <a:t> </a:t>
            </a:r>
            <a:r>
              <a:rPr lang="fr-FR" sz="3200" dirty="0" err="1">
                <a:latin typeface="Arial" panose="020B0604020202020204" pitchFamily="34" charset="0"/>
                <a:cs typeface="Arial" panose="020B0604020202020204" pitchFamily="34" charset="0"/>
              </a:rPr>
              <a:t>أوردت</a:t>
            </a:r>
            <a:r>
              <a:rPr lang="fr-FR" sz="3200" dirty="0">
                <a:latin typeface="Arial" panose="020B0604020202020204" pitchFamily="34" charset="0"/>
                <a:cs typeface="Arial" panose="020B0604020202020204" pitchFamily="34" charset="0"/>
              </a:rPr>
              <a:t> المادة </a:t>
            </a:r>
            <a:r>
              <a:rPr lang="fr-FR" sz="3200" dirty="0">
                <a:latin typeface="Arial" panose="020B0604020202020204" pitchFamily="34" charset="0"/>
                <a:cs typeface="Arial" panose="020B0604020202020204" pitchFamily="34" charset="0"/>
                <a:hlinkClick r:id="rId2"/>
              </a:rPr>
              <a:t>241</a:t>
            </a:r>
            <a:r>
              <a:rPr lang="fr-FR" sz="3200" dirty="0">
                <a:latin typeface="Arial" panose="020B0604020202020204" pitchFamily="34" charset="0"/>
                <a:cs typeface="Arial" panose="020B0604020202020204" pitchFamily="34" charset="0"/>
              </a:rPr>
              <a:t> </a:t>
            </a:r>
            <a:endParaRPr lang="ar-DZ" sz="3200" dirty="0" smtClean="0">
              <a:latin typeface="Arial" panose="020B0604020202020204" pitchFamily="34" charset="0"/>
              <a:cs typeface="Arial" panose="020B0604020202020204" pitchFamily="34" charset="0"/>
            </a:endParaRPr>
          </a:p>
          <a:p>
            <a:pPr algn="r" rtl="1"/>
            <a:r>
              <a:rPr lang="ar-DZ" sz="3200" dirty="0" smtClean="0">
                <a:latin typeface="Arial" panose="020B0604020202020204" pitchFamily="34" charset="0"/>
                <a:cs typeface="Arial" panose="020B0604020202020204" pitchFamily="34" charset="0"/>
              </a:rPr>
              <a:t>ق ج </a:t>
            </a:r>
            <a:r>
              <a:rPr lang="ar-SA" sz="3200" dirty="0" smtClean="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في فقرتها الأولى والمادة 32 </a:t>
            </a:r>
            <a:r>
              <a:rPr lang="ar-SA" sz="3200" dirty="0" smtClean="0">
                <a:latin typeface="Arial" panose="020B0604020202020204" pitchFamily="34" charset="0"/>
                <a:cs typeface="Arial" panose="020B0604020202020204" pitchFamily="34" charset="0"/>
              </a:rPr>
              <a:t>من</a:t>
            </a:r>
            <a:r>
              <a:rPr lang="ar-DZ" sz="3200" dirty="0" smtClean="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الأمـر </a:t>
            </a:r>
            <a:r>
              <a:rPr lang="ar-SA" sz="3200" dirty="0">
                <a:latin typeface="Arial" panose="020B0604020202020204" pitchFamily="34" charset="0"/>
                <a:cs typeface="Arial" panose="020B0604020202020204" pitchFamily="34" charset="0"/>
              </a:rPr>
              <a:t>رقـم </a:t>
            </a:r>
            <a:r>
              <a:rPr lang="ar-DZ" sz="3200" dirty="0" smtClean="0">
                <a:latin typeface="Arial" panose="020B0604020202020204" pitchFamily="34" charset="0"/>
                <a:cs typeface="Arial" panose="020B0604020202020204" pitchFamily="34" charset="0"/>
              </a:rPr>
              <a:t>05-06</a:t>
            </a:r>
            <a:r>
              <a:rPr lang="fr-FR" sz="3200" dirty="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المؤرخ في</a:t>
            </a:r>
            <a:r>
              <a:rPr lang="fr-FR" sz="3200" dirty="0">
                <a:latin typeface="Arial" panose="020B0604020202020204" pitchFamily="34" charset="0"/>
                <a:cs typeface="Arial" panose="020B0604020202020204" pitchFamily="34" charset="0"/>
              </a:rPr>
              <a:t> </a:t>
            </a:r>
            <a:r>
              <a:rPr lang="fr-FR" sz="3200" dirty="0">
                <a:latin typeface="Arial" panose="020B0604020202020204" pitchFamily="34" charset="0"/>
                <a:cs typeface="Arial" panose="020B0604020202020204" pitchFamily="34" charset="0"/>
                <a:hlinkClick r:id="rId3"/>
              </a:rPr>
              <a:t>23- 08- 2005</a:t>
            </a:r>
            <a:r>
              <a:rPr lang="fr-FR" sz="3200" dirty="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المتعلق بالتهريب، </a:t>
            </a:r>
            <a:r>
              <a:rPr lang="ar-SA" sz="3200" dirty="0" smtClean="0">
                <a:latin typeface="Arial" panose="020B0604020202020204" pitchFamily="34" charset="0"/>
                <a:cs typeface="Arial" panose="020B0604020202020204" pitchFamily="34" charset="0"/>
              </a:rPr>
              <a:t>قائمة</a:t>
            </a:r>
            <a:r>
              <a:rPr lang="ar-DZ" sz="3200" dirty="0" smtClean="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الأعوان </a:t>
            </a:r>
            <a:r>
              <a:rPr lang="ar-SA" sz="3200" dirty="0">
                <a:latin typeface="Arial" panose="020B0604020202020204" pitchFamily="34" charset="0"/>
                <a:cs typeface="Arial" panose="020B0604020202020204" pitchFamily="34" charset="0"/>
              </a:rPr>
              <a:t>المؤهلين لإثبـات الجرائم الجمركية ، دون تخصيص </a:t>
            </a:r>
            <a:r>
              <a:rPr lang="ar-SA" sz="3200" dirty="0" smtClean="0">
                <a:latin typeface="Arial" panose="020B0604020202020204" pitchFamily="34" charset="0"/>
                <a:cs typeface="Arial" panose="020B0604020202020204" pitchFamily="34" charset="0"/>
              </a:rPr>
              <a:t>إجـراءات</a:t>
            </a:r>
            <a:r>
              <a:rPr lang="ar-DZ" sz="3200" dirty="0" smtClean="0">
                <a:latin typeface="Arial" panose="020B0604020202020204" pitchFamily="34" charset="0"/>
                <a:cs typeface="Arial" panose="020B0604020202020204" pitchFamily="34" charset="0"/>
              </a:rPr>
              <a:t> </a:t>
            </a:r>
            <a:r>
              <a:rPr lang="ar-SA" sz="3200" dirty="0" smtClean="0">
                <a:latin typeface="Arial" panose="020B0604020202020204" pitchFamily="34" charset="0"/>
                <a:cs typeface="Arial" panose="020B0604020202020204" pitchFamily="34" charset="0"/>
              </a:rPr>
              <a:t>الحجز</a:t>
            </a:r>
            <a:r>
              <a:rPr lang="ar-SA" sz="3200" dirty="0">
                <a:latin typeface="Arial" panose="020B0604020202020204" pitchFamily="34" charset="0"/>
                <a:cs typeface="Arial" panose="020B0604020202020204" pitchFamily="34" charset="0"/>
              </a:rPr>
              <a:t>، وهم</a:t>
            </a:r>
            <a:r>
              <a:rPr lang="ar-SA" sz="3200" dirty="0" smtClean="0">
                <a:latin typeface="Arial" panose="020B0604020202020204" pitchFamily="34" charset="0"/>
                <a:cs typeface="Arial" panose="020B0604020202020204" pitchFamily="34" charset="0"/>
              </a:rPr>
              <a:t>:</a:t>
            </a:r>
            <a:endParaRPr lang="ar-DZ" sz="3200" dirty="0" smtClean="0">
              <a:latin typeface="Arial" panose="020B0604020202020204" pitchFamily="34" charset="0"/>
              <a:cs typeface="Arial" panose="020B0604020202020204" pitchFamily="34" charset="0"/>
            </a:endParaRPr>
          </a:p>
          <a:p>
            <a:pPr algn="r" rtl="1"/>
            <a:r>
              <a:rPr lang="fr-FR" sz="3200" b="1" dirty="0" smtClean="0">
                <a:solidFill>
                  <a:srgbClr val="FF0000"/>
                </a:solidFill>
              </a:rPr>
              <a:t>-</a:t>
            </a:r>
            <a:r>
              <a:rPr lang="ar-DZ" sz="3200" b="1" dirty="0" smtClean="0">
                <a:solidFill>
                  <a:srgbClr val="FF0000"/>
                </a:solidFill>
              </a:rPr>
              <a:t>1 </a:t>
            </a:r>
            <a:r>
              <a:rPr lang="fr-FR" sz="3200" dirty="0" smtClean="0">
                <a:solidFill>
                  <a:srgbClr val="FF0000"/>
                </a:solidFill>
              </a:rPr>
              <a:t> </a:t>
            </a:r>
            <a:r>
              <a:rPr lang="ar-SA" sz="3200" b="1" dirty="0">
                <a:solidFill>
                  <a:srgbClr val="FF0000"/>
                </a:solidFill>
              </a:rPr>
              <a:t>أعوان الجمارك </a:t>
            </a:r>
            <a:r>
              <a:rPr lang="ar-SA" sz="3200" b="1" dirty="0"/>
              <a:t>:</a:t>
            </a:r>
            <a:r>
              <a:rPr lang="ar-SA" sz="3200" dirty="0"/>
              <a:t> نصت المادة</a:t>
            </a:r>
            <a:r>
              <a:rPr lang="fr-FR" sz="3200" dirty="0"/>
              <a:t> </a:t>
            </a:r>
            <a:r>
              <a:rPr lang="fr-FR" sz="3200" u="sng" dirty="0">
                <a:hlinkClick r:id="rId2"/>
              </a:rPr>
              <a:t>241</a:t>
            </a:r>
            <a:r>
              <a:rPr lang="fr-FR" sz="3200" dirty="0"/>
              <a:t> </a:t>
            </a:r>
            <a:r>
              <a:rPr lang="ar-SA" sz="3200" dirty="0"/>
              <a:t>ق ج والمادة 32 من الأمر</a:t>
            </a:r>
            <a:r>
              <a:rPr lang="fr-FR" sz="3200" dirty="0"/>
              <a:t/>
            </a:r>
            <a:br>
              <a:rPr lang="fr-FR" sz="3200" dirty="0"/>
            </a:br>
            <a:r>
              <a:rPr lang="ar-SA" sz="3200" dirty="0"/>
              <a:t>رقم </a:t>
            </a:r>
            <a:r>
              <a:rPr lang="ar-DZ" sz="3200" u="sng" dirty="0" smtClean="0"/>
              <a:t>05-06</a:t>
            </a:r>
            <a:r>
              <a:rPr lang="ar-SA" sz="3200" dirty="0" smtClean="0"/>
              <a:t>على </a:t>
            </a:r>
            <a:r>
              <a:rPr lang="ar-SA" sz="3200" dirty="0"/>
              <a:t>أعوان الجمارك دون تخصيص ولا تمييز بينهم ومن ثم</a:t>
            </a:r>
            <a:r>
              <a:rPr lang="fr-FR" sz="3200" dirty="0"/>
              <a:t> فأي عون من أعوان الجمارك مؤهل لمعاينة الجريمة الجمركية عن طريق إجراء الحجز</a:t>
            </a:r>
            <a:r>
              <a:rPr lang="fr-FR" sz="3200" dirty="0" smtClean="0"/>
              <a:t>.</a:t>
            </a:r>
            <a:endParaRPr lang="ar-DZ" sz="3200" dirty="0" smtClean="0"/>
          </a:p>
          <a:p>
            <a:pPr algn="r" rtl="1"/>
            <a:r>
              <a:rPr lang="fr-FR" sz="3200" b="1" dirty="0" smtClean="0">
                <a:solidFill>
                  <a:srgbClr val="FF0000"/>
                </a:solidFill>
              </a:rPr>
              <a:t>-</a:t>
            </a:r>
            <a:r>
              <a:rPr lang="ar-DZ" sz="3200" b="1" dirty="0" smtClean="0">
                <a:solidFill>
                  <a:srgbClr val="FF0000"/>
                </a:solidFill>
              </a:rPr>
              <a:t>2</a:t>
            </a:r>
            <a:r>
              <a:rPr lang="fr-FR" sz="3200" b="1" dirty="0" smtClean="0">
                <a:solidFill>
                  <a:srgbClr val="FF0000"/>
                </a:solidFill>
              </a:rPr>
              <a:t> </a:t>
            </a:r>
            <a:r>
              <a:rPr lang="ar-SA" sz="3200" b="1" dirty="0">
                <a:solidFill>
                  <a:srgbClr val="FF0000"/>
                </a:solidFill>
              </a:rPr>
              <a:t>ضباط وأعوان الشرطة القضائية المنصوص عليهم في </a:t>
            </a:r>
            <a:r>
              <a:rPr lang="ar-SA" sz="3200" b="1" dirty="0" smtClean="0">
                <a:solidFill>
                  <a:srgbClr val="FF0000"/>
                </a:solidFill>
              </a:rPr>
              <a:t>قانون</a:t>
            </a:r>
            <a:r>
              <a:rPr lang="ar-DZ" sz="3200" b="1" dirty="0" smtClean="0">
                <a:solidFill>
                  <a:srgbClr val="FF0000"/>
                </a:solidFill>
              </a:rPr>
              <a:t> </a:t>
            </a:r>
            <a:r>
              <a:rPr lang="fr-FR" sz="3200" b="1" dirty="0" smtClean="0">
                <a:solidFill>
                  <a:srgbClr val="FF0000"/>
                </a:solidFill>
              </a:rPr>
              <a:t>الإجراءات الجزائية</a:t>
            </a:r>
            <a:r>
              <a:rPr lang="ar-DZ" sz="3200" b="1" dirty="0" smtClean="0">
                <a:solidFill>
                  <a:srgbClr val="FF0000"/>
                </a:solidFill>
              </a:rPr>
              <a:t>.</a:t>
            </a:r>
          </a:p>
          <a:p>
            <a:pPr algn="r" rtl="1"/>
            <a:endParaRPr lang="ar-DZ" sz="3200" dirty="0">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8</a:t>
            </a:fld>
            <a:endParaRPr lang="fr-BE"/>
          </a:p>
        </p:txBody>
      </p:sp>
    </p:spTree>
    <p:extLst>
      <p:ext uri="{BB962C8B-B14F-4D97-AF65-F5344CB8AC3E}">
        <p14:creationId xmlns:p14="http://schemas.microsoft.com/office/powerpoint/2010/main" val="4248267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448740"/>
          </a:xfrm>
          <a:prstGeom prst="rect">
            <a:avLst/>
          </a:prstGeom>
        </p:spPr>
        <p:txBody>
          <a:bodyPr wrap="square">
            <a:spAutoFit/>
          </a:bodyPr>
          <a:lstStyle/>
          <a:p>
            <a:pPr algn="r" rtl="1"/>
            <a:r>
              <a:rPr lang="ar-DZ" sz="3200" b="1" dirty="0" smtClean="0">
                <a:solidFill>
                  <a:srgbClr val="FF0000"/>
                </a:solidFill>
              </a:rPr>
              <a:t>-3 </a:t>
            </a:r>
            <a:r>
              <a:rPr lang="ar-SA" sz="3200" b="1" dirty="0">
                <a:solidFill>
                  <a:srgbClr val="FF0000"/>
                </a:solidFill>
              </a:rPr>
              <a:t>أعوان مصلحة الضرائب</a:t>
            </a:r>
            <a:r>
              <a:rPr lang="ar-DZ" sz="3200" b="1" dirty="0">
                <a:solidFill>
                  <a:srgbClr val="FF0000"/>
                </a:solidFill>
              </a:rPr>
              <a:t>.</a:t>
            </a:r>
          </a:p>
          <a:p>
            <a:pPr algn="r" rtl="1"/>
            <a:r>
              <a:rPr lang="ar-DZ" sz="3200" b="1" dirty="0" smtClean="0">
                <a:solidFill>
                  <a:srgbClr val="FF0000"/>
                </a:solidFill>
              </a:rPr>
              <a:t>-4</a:t>
            </a:r>
            <a:r>
              <a:rPr lang="fr-FR" sz="3200" b="1" dirty="0" smtClean="0">
                <a:solidFill>
                  <a:srgbClr val="FF0000"/>
                </a:solidFill>
              </a:rPr>
              <a:t> </a:t>
            </a:r>
            <a:r>
              <a:rPr lang="ar-DZ" sz="3200" b="1" dirty="0" smtClean="0">
                <a:solidFill>
                  <a:srgbClr val="FF0000"/>
                </a:solidFill>
              </a:rPr>
              <a:t> </a:t>
            </a:r>
            <a:r>
              <a:rPr lang="ar-SA" sz="3200" b="1" dirty="0" smtClean="0">
                <a:solidFill>
                  <a:srgbClr val="FF0000"/>
                </a:solidFill>
              </a:rPr>
              <a:t>الأعوان </a:t>
            </a:r>
            <a:r>
              <a:rPr lang="ar-SA" sz="3200" b="1" dirty="0">
                <a:solidFill>
                  <a:srgbClr val="FF0000"/>
                </a:solidFill>
              </a:rPr>
              <a:t>المكلفون بالتحريات الاقتصادية والمنافسة والأسعار</a:t>
            </a:r>
            <a:r>
              <a:rPr lang="fr-FR" sz="3200" b="1" dirty="0">
                <a:solidFill>
                  <a:srgbClr val="FF0000"/>
                </a:solidFill>
              </a:rPr>
              <a:t> والجـودة وقمع الغش</a:t>
            </a:r>
            <a:r>
              <a:rPr lang="ar-DZ" sz="3200" b="1" dirty="0" smtClean="0">
                <a:solidFill>
                  <a:srgbClr val="FF0000"/>
                </a:solidFill>
              </a:rPr>
              <a:t>.</a:t>
            </a:r>
          </a:p>
          <a:p>
            <a:pPr algn="r" rtl="1"/>
            <a:r>
              <a:rPr lang="ar-DZ" sz="3200" b="1" dirty="0" smtClean="0">
                <a:solidFill>
                  <a:srgbClr val="FF0000"/>
                </a:solidFill>
              </a:rPr>
              <a:t>-5 </a:t>
            </a:r>
            <a:r>
              <a:rPr lang="ar-SA" sz="3200" b="1" dirty="0" smtClean="0">
                <a:solidFill>
                  <a:srgbClr val="FF0000"/>
                </a:solidFill>
              </a:rPr>
              <a:t>أعـوان </a:t>
            </a:r>
            <a:r>
              <a:rPr lang="ar-SA" sz="3200" b="1" dirty="0">
                <a:solidFill>
                  <a:srgbClr val="FF0000"/>
                </a:solidFill>
              </a:rPr>
              <a:t>المصلحة الوطنيـة لـحـراس الـشواطئ</a:t>
            </a:r>
            <a:r>
              <a:rPr lang="ar-SA" sz="3200" dirty="0">
                <a:solidFill>
                  <a:srgbClr val="FF0000"/>
                </a:solidFill>
              </a:rPr>
              <a:t> </a:t>
            </a:r>
            <a:r>
              <a:rPr lang="ar-DZ" sz="3200" dirty="0" smtClean="0">
                <a:solidFill>
                  <a:srgbClr val="FF0000"/>
                </a:solidFill>
              </a:rPr>
              <a:t>.</a:t>
            </a:r>
          </a:p>
          <a:p>
            <a:pPr algn="r" rtl="1"/>
            <a:endParaRPr lang="ar-DZ" sz="3200" dirty="0" smtClean="0">
              <a:solidFill>
                <a:srgbClr val="FF0000"/>
              </a:solidFill>
            </a:endParaRPr>
          </a:p>
          <a:p>
            <a:pPr algn="r" rtl="1"/>
            <a:r>
              <a:rPr lang="ar-DZ" sz="3200" b="1" dirty="0" smtClean="0">
                <a:latin typeface="Arial" panose="020B0604020202020204" pitchFamily="34" charset="0"/>
              </a:rPr>
              <a:t>ب- </a:t>
            </a:r>
            <a:r>
              <a:rPr lang="ar-SA" sz="3200" b="1" dirty="0" smtClean="0">
                <a:latin typeface="Arial" panose="020B0604020202020204" pitchFamily="34" charset="0"/>
              </a:rPr>
              <a:t>الصلاحيات </a:t>
            </a:r>
            <a:r>
              <a:rPr lang="ar-SA" sz="3200" b="1" dirty="0">
                <a:latin typeface="Arial" panose="020B0604020202020204" pitchFamily="34" charset="0"/>
              </a:rPr>
              <a:t>المخولة لهم في إطـار </a:t>
            </a:r>
            <a:r>
              <a:rPr lang="ar-DZ" sz="3200" b="1" dirty="0" smtClean="0">
                <a:latin typeface="Arial" panose="020B0604020202020204" pitchFamily="34" charset="0"/>
              </a:rPr>
              <a:t>إجراء</a:t>
            </a:r>
            <a:r>
              <a:rPr lang="fr-FR" sz="3200" b="1" dirty="0" smtClean="0">
                <a:latin typeface="Arial" panose="020B0604020202020204" pitchFamily="34" charset="0"/>
              </a:rPr>
              <a:t> </a:t>
            </a:r>
            <a:r>
              <a:rPr lang="fr-FR" sz="3200" b="1" dirty="0">
                <a:latin typeface="Arial" panose="020B0604020202020204" pitchFamily="34" charset="0"/>
              </a:rPr>
              <a:t>الحجز</a:t>
            </a:r>
            <a:endParaRPr lang="ar-DZ" sz="3200" b="1" dirty="0" smtClean="0"/>
          </a:p>
          <a:p>
            <a:pPr algn="r" rtl="1"/>
            <a:r>
              <a:rPr lang="ar-DZ" sz="3200" dirty="0" smtClean="0"/>
              <a:t>للأعوان </a:t>
            </a:r>
            <a:r>
              <a:rPr lang="fr-FR" sz="3200" dirty="0" err="1" smtClean="0"/>
              <a:t>الم</a:t>
            </a:r>
            <a:r>
              <a:rPr lang="ar-DZ" sz="3200" dirty="0" smtClean="0"/>
              <a:t>ؤ</a:t>
            </a:r>
            <a:r>
              <a:rPr lang="fr-FR" sz="3200" dirty="0" err="1" smtClean="0"/>
              <a:t>هل</a:t>
            </a:r>
            <a:r>
              <a:rPr lang="ar-DZ" sz="3200" dirty="0" smtClean="0"/>
              <a:t>ي</a:t>
            </a:r>
            <a:r>
              <a:rPr lang="fr-FR" sz="3200" dirty="0" smtClean="0"/>
              <a:t>ن </a:t>
            </a:r>
            <a:r>
              <a:rPr lang="ar-DZ" sz="3200" dirty="0" smtClean="0"/>
              <a:t>المذكورين أعلاه </a:t>
            </a:r>
            <a:r>
              <a:rPr lang="fr-FR" sz="3200" dirty="0" smtClean="0"/>
              <a:t>سلطات </a:t>
            </a:r>
            <a:r>
              <a:rPr lang="fr-FR" sz="3200" dirty="0" err="1"/>
              <a:t>واسعة</a:t>
            </a:r>
            <a:r>
              <a:rPr lang="fr-FR" sz="3200" dirty="0"/>
              <a:t> </a:t>
            </a:r>
            <a:r>
              <a:rPr lang="fr-FR" sz="3200" dirty="0" err="1" smtClean="0"/>
              <a:t>سواء</a:t>
            </a:r>
            <a:r>
              <a:rPr lang="ar-DZ" sz="3200" dirty="0"/>
              <a:t> </a:t>
            </a:r>
            <a:r>
              <a:rPr lang="ar-SA" sz="3200" dirty="0" smtClean="0"/>
              <a:t>إزاء </a:t>
            </a:r>
            <a:r>
              <a:rPr lang="ar-SA" sz="3200" dirty="0"/>
              <a:t>البضائع محل الغش أو حيال </a:t>
            </a:r>
            <a:r>
              <a:rPr lang="ar-SA" sz="3200" dirty="0" smtClean="0"/>
              <a:t>الأشخاص</a:t>
            </a:r>
            <a:r>
              <a:rPr lang="ar-DZ" sz="3200" dirty="0" smtClean="0"/>
              <a:t>.</a:t>
            </a:r>
          </a:p>
          <a:p>
            <a:pPr algn="r" rtl="1"/>
            <a:endParaRPr lang="ar-DZ" sz="3200" dirty="0" smtClean="0"/>
          </a:p>
          <a:p>
            <a:pPr algn="r" rtl="1"/>
            <a:r>
              <a:rPr lang="ar-DZ" sz="3200" dirty="0" smtClean="0">
                <a:solidFill>
                  <a:srgbClr val="00B050"/>
                </a:solidFill>
              </a:rPr>
              <a:t>أولا صلاحيات الأعوان إزاء البضائع :</a:t>
            </a:r>
          </a:p>
          <a:p>
            <a:pPr algn="r" rtl="1"/>
            <a:endParaRPr lang="fr-FR" sz="3200" dirty="0" smtClean="0">
              <a:solidFill>
                <a:srgbClr val="00B050"/>
              </a:solidFill>
            </a:endParaRPr>
          </a:p>
          <a:p>
            <a:pPr algn="r" rtl="1"/>
            <a:r>
              <a:rPr lang="ar-DZ" sz="3200" dirty="0" smtClean="0"/>
              <a:t>ي</a:t>
            </a:r>
            <a:r>
              <a:rPr lang="ar-SA" sz="3200" dirty="0" smtClean="0"/>
              <a:t>خـول </a:t>
            </a:r>
            <a:r>
              <a:rPr lang="fr-FR" sz="3200" dirty="0"/>
              <a:t> </a:t>
            </a:r>
            <a:r>
              <a:rPr lang="ar-DZ" sz="3200" dirty="0" smtClean="0"/>
              <a:t>قانون الجمارك صلاحيتين </a:t>
            </a:r>
            <a:r>
              <a:rPr lang="ar-SA" sz="3200" dirty="0" smtClean="0"/>
              <a:t>أساسيتين</a:t>
            </a:r>
            <a:r>
              <a:rPr lang="ar-DZ" sz="3200" dirty="0" smtClean="0"/>
              <a:t> للأعوان </a:t>
            </a:r>
            <a:r>
              <a:rPr lang="ar-SA" sz="3200" dirty="0" smtClean="0"/>
              <a:t> وهما:</a:t>
            </a:r>
            <a:endParaRPr lang="ar-DZ" sz="3200" dirty="0" smtClean="0"/>
          </a:p>
          <a:p>
            <a:pPr algn="r" rtl="1"/>
            <a:r>
              <a:rPr lang="ar-DZ" sz="3200" dirty="0" smtClean="0"/>
              <a:t> </a:t>
            </a:r>
            <a:r>
              <a:rPr lang="ar-SA" sz="3200" dirty="0" smtClean="0"/>
              <a:t>حق </a:t>
            </a:r>
            <a:r>
              <a:rPr lang="ar-SA" sz="3200" dirty="0"/>
              <a:t>التحري و حـق ضبط </a:t>
            </a:r>
            <a:r>
              <a:rPr lang="ar-SA" sz="3200" dirty="0" smtClean="0"/>
              <a:t>الأشياء</a:t>
            </a:r>
            <a:r>
              <a:rPr lang="ar-DZ" sz="3200" dirty="0"/>
              <a:t>.</a:t>
            </a:r>
            <a:endParaRPr lang="ar-DZ" sz="3200" dirty="0" smtClean="0">
              <a:solidFill>
                <a:srgbClr val="00B050"/>
              </a:solidFill>
            </a:endParaRPr>
          </a:p>
          <a:p>
            <a:pPr algn="r" rtl="1"/>
            <a:endParaRPr lang="ar-DZ" sz="3200" dirty="0" smtClean="0">
              <a:solidFill>
                <a:srgbClr val="00B050"/>
              </a:solidFill>
            </a:endParaRPr>
          </a:p>
          <a:p>
            <a:pPr algn="r" rtl="1"/>
            <a:endParaRPr lang="ar-DZ" sz="3200" dirty="0"/>
          </a:p>
          <a:p>
            <a:pPr algn="r" rtl="1"/>
            <a:endParaRPr lang="ar-DZ" sz="3200" dirty="0" smtClean="0"/>
          </a:p>
          <a:p>
            <a:pPr algn="r" rtl="1"/>
            <a:endParaRPr lang="ar-DZ" sz="3200" dirty="0"/>
          </a:p>
          <a:p>
            <a:pPr algn="r" rtl="1"/>
            <a:endParaRPr lang="ar-DZ" sz="3200" dirty="0" smtClean="0"/>
          </a:p>
          <a:p>
            <a:pPr algn="r" rtl="1"/>
            <a:endParaRPr lang="fr-FR" sz="32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9</a:t>
            </a:fld>
            <a:endParaRPr lang="fr-BE"/>
          </a:p>
        </p:txBody>
      </p:sp>
    </p:spTree>
    <p:extLst>
      <p:ext uri="{BB962C8B-B14F-4D97-AF65-F5344CB8AC3E}">
        <p14:creationId xmlns:p14="http://schemas.microsoft.com/office/powerpoint/2010/main" val="384356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1271</Words>
  <Application>Microsoft Office PowerPoint</Application>
  <PresentationFormat>Affichage à l'écran (4:3)</PresentationFormat>
  <Paragraphs>192</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Présentation PowerPoint</vt:lpstr>
      <vt:lpstr>     الجمهورية الجزائرية الديموقراطية الشعبية وزارة العدل  مجلس قضاء سطيف                               في اطار فعاليات اليوم الدراسي حول موضوع (عدالة – جمارك ) يوم 14/02/2024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amar</dc:creator>
  <cp:lastModifiedBy>Amar amar</cp:lastModifiedBy>
  <cp:revision>147</cp:revision>
  <dcterms:created xsi:type="dcterms:W3CDTF">2024-02-11T14:15:03Z</dcterms:created>
  <dcterms:modified xsi:type="dcterms:W3CDTF">2024-02-13T19:04:29Z</dcterms:modified>
</cp:coreProperties>
</file>