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65" r:id="rId2"/>
    <p:sldId id="347" r:id="rId3"/>
    <p:sldId id="258" r:id="rId4"/>
    <p:sldId id="259" r:id="rId5"/>
    <p:sldId id="316" r:id="rId6"/>
    <p:sldId id="321" r:id="rId7"/>
    <p:sldId id="322" r:id="rId8"/>
    <p:sldId id="323" r:id="rId9"/>
    <p:sldId id="324" r:id="rId10"/>
    <p:sldId id="319" r:id="rId11"/>
    <p:sldId id="326" r:id="rId12"/>
    <p:sldId id="325" r:id="rId13"/>
    <p:sldId id="320" r:id="rId14"/>
    <p:sldId id="327" r:id="rId15"/>
    <p:sldId id="328" r:id="rId16"/>
    <p:sldId id="329" r:id="rId17"/>
    <p:sldId id="330" r:id="rId18"/>
    <p:sldId id="332" r:id="rId19"/>
    <p:sldId id="333" r:id="rId20"/>
    <p:sldId id="334" r:id="rId21"/>
    <p:sldId id="331" r:id="rId22"/>
    <p:sldId id="335" r:id="rId23"/>
    <p:sldId id="336" r:id="rId24"/>
    <p:sldId id="337" r:id="rId25"/>
    <p:sldId id="338" r:id="rId26"/>
    <p:sldId id="339" r:id="rId27"/>
    <p:sldId id="340" r:id="rId28"/>
    <p:sldId id="344" r:id="rId29"/>
    <p:sldId id="345" r:id="rId30"/>
    <p:sldId id="346" r:id="rId31"/>
    <p:sldId id="292" r:id="rId32"/>
    <p:sldId id="314" r:id="rId33"/>
    <p:sldId id="26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283CC-97DC-4F95-89EC-B7A748F23B63}"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fr-FR"/>
        </a:p>
      </dgm:t>
    </dgm:pt>
    <dgm:pt modelId="{A348095B-032C-4F3F-8F32-C77582BE288F}">
      <dgm:prSet phldrT="[Texte]" custT="1"/>
      <dgm:spPr/>
      <dgm:t>
        <a:bodyPr anchor="t" anchorCtr="0"/>
        <a:lstStyle/>
        <a:p>
          <a:pPr rtl="0">
            <a:lnSpc>
              <a:spcPct val="100000"/>
            </a:lnSpc>
            <a:spcBef>
              <a:spcPts val="0"/>
            </a:spcBef>
            <a:spcAft>
              <a:spcPts val="0"/>
            </a:spcAft>
          </a:pPr>
          <a:endParaRPr lang="fr-FR" sz="2400" b="1" dirty="0" smtClean="0">
            <a:latin typeface="Times New Roman" pitchFamily="18" charset="0"/>
            <a:cs typeface="Times New Roman" pitchFamily="18" charset="0"/>
          </a:endParaRPr>
        </a:p>
      </dgm:t>
    </dgm:pt>
    <dgm:pt modelId="{BCCAD9F7-ECE9-4BEE-86E1-537C765B18D5}" type="parTrans" cxnId="{40D352E6-CE36-4849-AB37-46FD7DB863ED}">
      <dgm:prSet/>
      <dgm:spPr/>
      <dgm:t>
        <a:bodyPr/>
        <a:lstStyle/>
        <a:p>
          <a:pPr rtl="1">
            <a:lnSpc>
              <a:spcPct val="100000"/>
            </a:lnSpc>
            <a:spcBef>
              <a:spcPts val="0"/>
            </a:spcBef>
            <a:spcAft>
              <a:spcPts val="0"/>
            </a:spcAft>
          </a:pPr>
          <a:endParaRPr lang="fr-FR" sz="2400"/>
        </a:p>
      </dgm:t>
    </dgm:pt>
    <dgm:pt modelId="{BB71D594-4714-4590-9DB7-A2236BB76699}" type="sibTrans" cxnId="{40D352E6-CE36-4849-AB37-46FD7DB863ED}">
      <dgm:prSet/>
      <dgm:spPr/>
      <dgm:t>
        <a:bodyPr/>
        <a:lstStyle/>
        <a:p>
          <a:pPr rtl="1">
            <a:lnSpc>
              <a:spcPct val="100000"/>
            </a:lnSpc>
            <a:spcBef>
              <a:spcPts val="0"/>
            </a:spcBef>
            <a:spcAft>
              <a:spcPts val="0"/>
            </a:spcAft>
          </a:pPr>
          <a:endParaRPr lang="fr-FR" sz="2400"/>
        </a:p>
      </dgm:t>
    </dgm:pt>
    <dgm:pt modelId="{04A96057-EE9A-4464-A48E-0AD1EF0799EC}">
      <dgm:prSet phldrT="[Texte]" custT="1"/>
      <dgm:spPr/>
      <dgm:t>
        <a:bodyPr/>
        <a:lstStyle/>
        <a:p>
          <a:pPr rtl="1">
            <a:lnSpc>
              <a:spcPct val="100000"/>
            </a:lnSpc>
            <a:spcBef>
              <a:spcPts val="0"/>
            </a:spcBef>
            <a:spcAft>
              <a:spcPts val="0"/>
            </a:spcAft>
          </a:pPr>
          <a:r>
            <a:rPr lang="ar-DZ" sz="2400" dirty="0" smtClean="0"/>
            <a:t>مـــاهية التهريب. </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D085D199-35B7-4BAC-BA5C-2AF17D8FA1D0}" type="parTrans" cxnId="{BF516EBF-BCA7-40F0-A191-BA437E15961C}">
      <dgm:prSet/>
      <dgm:spPr/>
      <dgm:t>
        <a:bodyPr/>
        <a:lstStyle/>
        <a:p>
          <a:pPr rtl="1">
            <a:lnSpc>
              <a:spcPct val="100000"/>
            </a:lnSpc>
            <a:spcBef>
              <a:spcPts val="0"/>
            </a:spcBef>
            <a:spcAft>
              <a:spcPts val="0"/>
            </a:spcAft>
          </a:pPr>
          <a:endParaRPr lang="fr-FR" sz="2400"/>
        </a:p>
      </dgm:t>
    </dgm:pt>
    <dgm:pt modelId="{DEC7ADB2-0050-4510-B93B-21D39A5C1D5B}" type="sibTrans" cxnId="{BF516EBF-BCA7-40F0-A191-BA437E15961C}">
      <dgm:prSet/>
      <dgm:spPr/>
      <dgm:t>
        <a:bodyPr/>
        <a:lstStyle/>
        <a:p>
          <a:pPr rtl="1">
            <a:lnSpc>
              <a:spcPct val="100000"/>
            </a:lnSpc>
            <a:spcBef>
              <a:spcPts val="0"/>
            </a:spcBef>
            <a:spcAft>
              <a:spcPts val="0"/>
            </a:spcAft>
          </a:pPr>
          <a:endParaRPr lang="fr-FR" sz="2400"/>
        </a:p>
      </dgm:t>
    </dgm:pt>
    <dgm:pt modelId="{24009C5D-ABB8-4570-BF8E-A2ABF6DF9B67}">
      <dgm:prSet phldrT="[Texte]" custT="1"/>
      <dgm:spPr/>
      <dgm:t>
        <a:bodyPr anchor="t" anchorCtr="0"/>
        <a:lstStyle/>
        <a:p>
          <a:pPr rtl="0">
            <a:lnSpc>
              <a:spcPct val="100000"/>
            </a:lnSpc>
            <a:spcBef>
              <a:spcPts val="0"/>
            </a:spcBef>
            <a:spcAft>
              <a:spcPts val="0"/>
            </a:spcAft>
          </a:pPr>
          <a:endParaRPr lang="fr-FR" sz="2400" b="1" dirty="0">
            <a:latin typeface="Times New Roman" pitchFamily="18" charset="0"/>
            <a:cs typeface="Times New Roman" pitchFamily="18" charset="0"/>
          </a:endParaRPr>
        </a:p>
      </dgm:t>
    </dgm:pt>
    <dgm:pt modelId="{41A19EAB-AC31-48B8-8543-A7603DD2DFF9}" type="parTrans" cxnId="{9745AC15-A247-40BA-A90E-375D4E907C8E}">
      <dgm:prSet/>
      <dgm:spPr/>
      <dgm:t>
        <a:bodyPr/>
        <a:lstStyle/>
        <a:p>
          <a:pPr>
            <a:lnSpc>
              <a:spcPct val="100000"/>
            </a:lnSpc>
            <a:spcBef>
              <a:spcPts val="0"/>
            </a:spcBef>
            <a:spcAft>
              <a:spcPts val="0"/>
            </a:spcAft>
          </a:pPr>
          <a:endParaRPr lang="fr-FR" sz="2400"/>
        </a:p>
      </dgm:t>
    </dgm:pt>
    <dgm:pt modelId="{AB360AA7-F983-4CA5-9E95-DB6406D18E9E}" type="sibTrans" cxnId="{9745AC15-A247-40BA-A90E-375D4E907C8E}">
      <dgm:prSet/>
      <dgm:spPr/>
      <dgm:t>
        <a:bodyPr/>
        <a:lstStyle/>
        <a:p>
          <a:pPr>
            <a:lnSpc>
              <a:spcPct val="100000"/>
            </a:lnSpc>
            <a:spcBef>
              <a:spcPts val="0"/>
            </a:spcBef>
            <a:spcAft>
              <a:spcPts val="0"/>
            </a:spcAft>
          </a:pPr>
          <a:endParaRPr lang="fr-FR" sz="2400"/>
        </a:p>
      </dgm:t>
    </dgm:pt>
    <dgm:pt modelId="{7B20FFB7-9044-4B6F-AB3F-F13DD55FCDC7}">
      <dgm:prSet phldrT="[Texte]" custT="1"/>
      <dgm:spPr/>
      <dgm:t>
        <a:bodyPr/>
        <a:lstStyle/>
        <a:p>
          <a:pPr rtl="1">
            <a:lnSpc>
              <a:spcPct val="100000"/>
            </a:lnSpc>
            <a:spcBef>
              <a:spcPts val="0"/>
            </a:spcBef>
            <a:spcAft>
              <a:spcPts val="0"/>
            </a:spcAft>
          </a:pPr>
          <a:r>
            <a:rPr lang="ar-DZ" sz="2400" dirty="0" smtClean="0"/>
            <a:t>محل التهريب .</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0764C98A-8151-4127-A803-0CE10F419A24}" type="parTrans" cxnId="{EF98A7BE-CED3-4835-8359-AECCC6DD0A99}">
      <dgm:prSet/>
      <dgm:spPr/>
      <dgm:t>
        <a:bodyPr/>
        <a:lstStyle/>
        <a:p>
          <a:pPr>
            <a:lnSpc>
              <a:spcPct val="100000"/>
            </a:lnSpc>
            <a:spcBef>
              <a:spcPts val="0"/>
            </a:spcBef>
            <a:spcAft>
              <a:spcPts val="0"/>
            </a:spcAft>
          </a:pPr>
          <a:endParaRPr lang="fr-FR" sz="2400"/>
        </a:p>
      </dgm:t>
    </dgm:pt>
    <dgm:pt modelId="{4DC3EA0B-8C8B-4544-9048-04A2C3040229}" type="sibTrans" cxnId="{EF98A7BE-CED3-4835-8359-AECCC6DD0A99}">
      <dgm:prSet/>
      <dgm:spPr/>
      <dgm:t>
        <a:bodyPr/>
        <a:lstStyle/>
        <a:p>
          <a:pPr>
            <a:lnSpc>
              <a:spcPct val="100000"/>
            </a:lnSpc>
            <a:spcBef>
              <a:spcPts val="0"/>
            </a:spcBef>
            <a:spcAft>
              <a:spcPts val="0"/>
            </a:spcAft>
          </a:pPr>
          <a:endParaRPr lang="fr-FR" sz="2400"/>
        </a:p>
      </dgm:t>
    </dgm:pt>
    <dgm:pt modelId="{758A19EE-B6D6-40C3-BD3D-8E376F6C2E66}">
      <dgm:prSet phldrT="[Texte]" custT="1"/>
      <dgm:spPr/>
      <dgm:t>
        <a:bodyPr anchor="t" anchorCtr="0"/>
        <a:lstStyle/>
        <a:p>
          <a:pPr rtl="0">
            <a:lnSpc>
              <a:spcPct val="100000"/>
            </a:lnSpc>
            <a:spcBef>
              <a:spcPts val="0"/>
            </a:spcBef>
            <a:spcAft>
              <a:spcPts val="0"/>
            </a:spcAft>
          </a:pPr>
          <a:endParaRPr lang="fr-FR" sz="2400" b="1" dirty="0">
            <a:cs typeface="+mj-cs"/>
          </a:endParaRPr>
        </a:p>
      </dgm:t>
    </dgm:pt>
    <dgm:pt modelId="{B52D567D-DA4A-4C7E-93F1-A5C61D879527}" type="parTrans" cxnId="{565CC7E9-5942-4506-BACA-EBA76F9DF7FA}">
      <dgm:prSet/>
      <dgm:spPr/>
      <dgm:t>
        <a:bodyPr/>
        <a:lstStyle/>
        <a:p>
          <a:pPr>
            <a:lnSpc>
              <a:spcPct val="100000"/>
            </a:lnSpc>
            <a:spcBef>
              <a:spcPts val="0"/>
            </a:spcBef>
            <a:spcAft>
              <a:spcPts val="0"/>
            </a:spcAft>
          </a:pPr>
          <a:endParaRPr lang="fr-FR" sz="2400"/>
        </a:p>
      </dgm:t>
    </dgm:pt>
    <dgm:pt modelId="{CC31321B-E7F1-421B-9BA2-23EA012807C3}" type="sibTrans" cxnId="{565CC7E9-5942-4506-BACA-EBA76F9DF7FA}">
      <dgm:prSet/>
      <dgm:spPr/>
      <dgm:t>
        <a:bodyPr/>
        <a:lstStyle/>
        <a:p>
          <a:pPr>
            <a:lnSpc>
              <a:spcPct val="100000"/>
            </a:lnSpc>
            <a:spcBef>
              <a:spcPts val="0"/>
            </a:spcBef>
            <a:spcAft>
              <a:spcPts val="0"/>
            </a:spcAft>
          </a:pPr>
          <a:endParaRPr lang="fr-FR" sz="2400"/>
        </a:p>
      </dgm:t>
    </dgm:pt>
    <dgm:pt modelId="{8E6E7294-651D-46A6-8C7B-75F99DB95CF4}">
      <dgm:prSet phldrT="[Texte]" custT="1"/>
      <dgm:spPr/>
      <dgm:t>
        <a:bodyPr/>
        <a:lstStyle/>
        <a:p>
          <a:pPr rtl="1">
            <a:lnSpc>
              <a:spcPct val="100000"/>
            </a:lnSpc>
            <a:spcBef>
              <a:spcPts val="0"/>
            </a:spcBef>
            <a:spcAft>
              <a:spcPts val="0"/>
            </a:spcAft>
          </a:pPr>
          <a:r>
            <a:rPr lang="ar-DZ" sz="2400" dirty="0" smtClean="0"/>
            <a:t>النطاق المكاني للتهريب. </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8462F222-77D4-4D0F-8901-7C383AB4B662}" type="parTrans" cxnId="{F600B54B-F658-4184-92A6-20FAE932CB8D}">
      <dgm:prSet/>
      <dgm:spPr/>
      <dgm:t>
        <a:bodyPr/>
        <a:lstStyle/>
        <a:p>
          <a:pPr>
            <a:lnSpc>
              <a:spcPct val="100000"/>
            </a:lnSpc>
            <a:spcBef>
              <a:spcPts val="0"/>
            </a:spcBef>
            <a:spcAft>
              <a:spcPts val="0"/>
            </a:spcAft>
          </a:pPr>
          <a:endParaRPr lang="fr-FR" sz="2400"/>
        </a:p>
      </dgm:t>
    </dgm:pt>
    <dgm:pt modelId="{E545384A-F202-42A1-8930-14E7E90D587E}" type="sibTrans" cxnId="{F600B54B-F658-4184-92A6-20FAE932CB8D}">
      <dgm:prSet/>
      <dgm:spPr/>
      <dgm:t>
        <a:bodyPr/>
        <a:lstStyle/>
        <a:p>
          <a:pPr>
            <a:lnSpc>
              <a:spcPct val="100000"/>
            </a:lnSpc>
            <a:spcBef>
              <a:spcPts val="0"/>
            </a:spcBef>
            <a:spcAft>
              <a:spcPts val="0"/>
            </a:spcAft>
          </a:pPr>
          <a:endParaRPr lang="fr-FR" sz="2400"/>
        </a:p>
      </dgm:t>
    </dgm:pt>
    <dgm:pt modelId="{4F2B7B48-F3A2-4691-9817-B6F1FB637C9E}">
      <dgm:prSet phldrT="[Texte]" custT="1"/>
      <dgm:spPr/>
      <dgm:t>
        <a:bodyPr/>
        <a:lstStyle/>
        <a:p>
          <a:pPr rtl="1">
            <a:lnSpc>
              <a:spcPct val="100000"/>
            </a:lnSpc>
            <a:spcBef>
              <a:spcPts val="0"/>
            </a:spcBef>
            <a:spcAft>
              <a:spcPts val="0"/>
            </a:spcAft>
          </a:pPr>
          <a:r>
            <a:rPr lang="ar-DZ" sz="2400" dirty="0" smtClean="0"/>
            <a:t>أنواعه التهريب .  </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9F8F96D4-6941-4C60-A86C-9DC65CB2C809}" type="parTrans" cxnId="{5B557273-F243-4254-AD25-8EA7B7961607}">
      <dgm:prSet/>
      <dgm:spPr/>
      <dgm:t>
        <a:bodyPr/>
        <a:lstStyle/>
        <a:p>
          <a:endParaRPr lang="fr-FR"/>
        </a:p>
      </dgm:t>
    </dgm:pt>
    <dgm:pt modelId="{2D369F40-8E7C-4B52-83F9-25555EDC289A}" type="sibTrans" cxnId="{5B557273-F243-4254-AD25-8EA7B7961607}">
      <dgm:prSet/>
      <dgm:spPr/>
      <dgm:t>
        <a:bodyPr/>
        <a:lstStyle/>
        <a:p>
          <a:endParaRPr lang="fr-FR"/>
        </a:p>
      </dgm:t>
    </dgm:pt>
    <dgm:pt modelId="{8ACEEB0C-7E8C-4480-9094-6C9F09876D54}">
      <dgm:prSet phldrT="[Texte]" custT="1"/>
      <dgm:spPr/>
      <dgm:t>
        <a:bodyPr/>
        <a:lstStyle/>
        <a:p>
          <a:pPr rtl="1">
            <a:lnSpc>
              <a:spcPct val="100000"/>
            </a:lnSpc>
            <a:spcBef>
              <a:spcPts val="0"/>
            </a:spcBef>
            <a:spcAft>
              <a:spcPts val="0"/>
            </a:spcAft>
          </a:pPr>
          <a:endParaRPr lang="fr-FR" sz="2400" b="1" dirty="0" smtClean="0">
            <a:cs typeface="+mj-cs"/>
          </a:endParaRPr>
        </a:p>
      </dgm:t>
    </dgm:pt>
    <dgm:pt modelId="{1B64E8F3-3B84-49E4-BC25-779DE856C580}" type="parTrans" cxnId="{04E619B4-D08B-4F97-ADD0-DEC68EE19545}">
      <dgm:prSet/>
      <dgm:spPr/>
      <dgm:t>
        <a:bodyPr/>
        <a:lstStyle/>
        <a:p>
          <a:endParaRPr lang="fr-FR"/>
        </a:p>
      </dgm:t>
    </dgm:pt>
    <dgm:pt modelId="{37B3C837-1A00-4B21-9174-AE0EC7683BC9}" type="sibTrans" cxnId="{04E619B4-D08B-4F97-ADD0-DEC68EE19545}">
      <dgm:prSet/>
      <dgm:spPr/>
      <dgm:t>
        <a:bodyPr/>
        <a:lstStyle/>
        <a:p>
          <a:endParaRPr lang="fr-FR"/>
        </a:p>
      </dgm:t>
    </dgm:pt>
    <dgm:pt modelId="{D2E6EA14-A9FA-4FD2-B2C3-493EDCFA9AC7}">
      <dgm:prSet phldrT="[Texte]" custT="1"/>
      <dgm:spPr/>
      <dgm:t>
        <a:bodyPr/>
        <a:lstStyle/>
        <a:p>
          <a:pPr rtl="1">
            <a:lnSpc>
              <a:spcPct val="100000"/>
            </a:lnSpc>
            <a:spcBef>
              <a:spcPts val="0"/>
            </a:spcBef>
            <a:spcAft>
              <a:spcPts val="0"/>
            </a:spcAft>
          </a:pPr>
          <a:r>
            <a:rPr lang="ar-DZ" sz="2400" dirty="0" smtClean="0"/>
            <a:t>التهريب الفعلي.  </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7D5142B3-B4C0-41B4-B179-596B3650D77F}" type="parTrans" cxnId="{60B1FAF0-FCE2-4644-8B87-77906BB19F1A}">
      <dgm:prSet/>
      <dgm:spPr/>
      <dgm:t>
        <a:bodyPr/>
        <a:lstStyle/>
        <a:p>
          <a:endParaRPr lang="fr-FR"/>
        </a:p>
      </dgm:t>
    </dgm:pt>
    <dgm:pt modelId="{55B5E24E-6EEC-495B-B1B4-FB0AE8BA0C71}" type="sibTrans" cxnId="{60B1FAF0-FCE2-4644-8B87-77906BB19F1A}">
      <dgm:prSet/>
      <dgm:spPr/>
      <dgm:t>
        <a:bodyPr/>
        <a:lstStyle/>
        <a:p>
          <a:endParaRPr lang="fr-FR"/>
        </a:p>
      </dgm:t>
    </dgm:pt>
    <dgm:pt modelId="{340EF592-3716-40B5-83F5-E0FE3860BB0D}">
      <dgm:prSet phldrT="[Texte]" custT="1"/>
      <dgm:spPr/>
      <dgm:t>
        <a:bodyPr/>
        <a:lstStyle/>
        <a:p>
          <a:pPr defTabSz="1066800" rtl="1">
            <a:lnSpc>
              <a:spcPct val="100000"/>
            </a:lnSpc>
            <a:spcBef>
              <a:spcPts val="0"/>
            </a:spcBef>
            <a:spcAft>
              <a:spcPts val="0"/>
            </a:spcAft>
          </a:pPr>
          <a:endParaRPr lang="fr-FR" sz="2400" b="1" dirty="0" smtClean="0">
            <a:cs typeface="+mj-cs"/>
          </a:endParaRPr>
        </a:p>
      </dgm:t>
    </dgm:pt>
    <dgm:pt modelId="{EA74C929-D08B-434B-972B-BE413168CDA1}" type="parTrans" cxnId="{7489942D-905F-4077-85E3-848F8D786252}">
      <dgm:prSet/>
      <dgm:spPr/>
      <dgm:t>
        <a:bodyPr/>
        <a:lstStyle/>
        <a:p>
          <a:endParaRPr lang="fr-FR"/>
        </a:p>
      </dgm:t>
    </dgm:pt>
    <dgm:pt modelId="{808E121E-BCBF-4CA4-9E22-00454DE2118B}" type="sibTrans" cxnId="{7489942D-905F-4077-85E3-848F8D786252}">
      <dgm:prSet/>
      <dgm:spPr/>
      <dgm:t>
        <a:bodyPr/>
        <a:lstStyle/>
        <a:p>
          <a:endParaRPr lang="fr-FR"/>
        </a:p>
      </dgm:t>
    </dgm:pt>
    <dgm:pt modelId="{52E41082-98D1-48EB-B22D-C33CE275BCDC}">
      <dgm:prSet phldrT="[Texte]" custT="1"/>
      <dgm:spPr/>
      <dgm:t>
        <a:bodyPr/>
        <a:lstStyle/>
        <a:p>
          <a:pPr rtl="1">
            <a:lnSpc>
              <a:spcPct val="100000"/>
            </a:lnSpc>
            <a:spcBef>
              <a:spcPts val="0"/>
            </a:spcBef>
            <a:spcAft>
              <a:spcPts val="0"/>
            </a:spcAft>
          </a:pPr>
          <a:r>
            <a:rPr lang="ar-DZ" sz="2400" dirty="0" smtClean="0"/>
            <a:t>الخـاتمة .</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CEA72846-C7B6-42E7-8484-93545B805653}" type="parTrans" cxnId="{1B755EC2-4734-4539-BA33-876B8A10A6B5}">
      <dgm:prSet/>
      <dgm:spPr/>
      <dgm:t>
        <a:bodyPr/>
        <a:lstStyle/>
        <a:p>
          <a:endParaRPr lang="fr-FR"/>
        </a:p>
      </dgm:t>
    </dgm:pt>
    <dgm:pt modelId="{1F66E7EE-827F-41E4-B42B-2AFDA9E44A2F}" type="sibTrans" cxnId="{1B755EC2-4734-4539-BA33-876B8A10A6B5}">
      <dgm:prSet/>
      <dgm:spPr/>
      <dgm:t>
        <a:bodyPr/>
        <a:lstStyle/>
        <a:p>
          <a:endParaRPr lang="fr-FR"/>
        </a:p>
      </dgm:t>
    </dgm:pt>
    <dgm:pt modelId="{2A2B5DFD-EC7D-43AF-AE1F-8522378144C6}">
      <dgm:prSet phldrT="[Texte]" custT="1"/>
      <dgm:spPr/>
      <dgm:t>
        <a:bodyPr/>
        <a:lstStyle/>
        <a:p>
          <a:pPr defTabSz="1066800" rtl="1">
            <a:lnSpc>
              <a:spcPct val="100000"/>
            </a:lnSpc>
            <a:spcBef>
              <a:spcPts val="0"/>
            </a:spcBef>
            <a:spcAft>
              <a:spcPts val="0"/>
            </a:spcAft>
          </a:pPr>
          <a:endParaRPr lang="fr-FR" sz="2400" b="1" dirty="0" smtClean="0">
            <a:cs typeface="+mj-cs"/>
          </a:endParaRPr>
        </a:p>
      </dgm:t>
    </dgm:pt>
    <dgm:pt modelId="{C2FD7729-15E5-4634-9685-DE887314F719}" type="parTrans" cxnId="{AC033B9C-2610-4365-9C87-4D2EA01DC6D1}">
      <dgm:prSet/>
      <dgm:spPr/>
      <dgm:t>
        <a:bodyPr/>
        <a:lstStyle/>
        <a:p>
          <a:endParaRPr lang="fr-FR"/>
        </a:p>
      </dgm:t>
    </dgm:pt>
    <dgm:pt modelId="{413009E1-5982-428C-80C5-E25D4EB3CC7E}" type="sibTrans" cxnId="{AC033B9C-2610-4365-9C87-4D2EA01DC6D1}">
      <dgm:prSet/>
      <dgm:spPr/>
      <dgm:t>
        <a:bodyPr/>
        <a:lstStyle/>
        <a:p>
          <a:endParaRPr lang="fr-FR"/>
        </a:p>
      </dgm:t>
    </dgm:pt>
    <dgm:pt modelId="{B42AAAC2-6B42-4DC5-86DD-A6C75ECBC46D}">
      <dgm:prSet phldrT="[Texte]" custT="1"/>
      <dgm:spPr/>
      <dgm:t>
        <a:bodyPr/>
        <a:lstStyle/>
        <a:p>
          <a:pPr rtl="1">
            <a:lnSpc>
              <a:spcPct val="100000"/>
            </a:lnSpc>
            <a:spcBef>
              <a:spcPts val="0"/>
            </a:spcBef>
            <a:spcAft>
              <a:spcPts val="0"/>
            </a:spcAft>
          </a:pPr>
          <a:r>
            <a:rPr lang="ar-DZ" sz="2400" dirty="0" smtClean="0"/>
            <a:t>التهريب الحكمي.</a:t>
          </a:r>
          <a:endParaRPr lang="fr-FR" sz="2400" b="1" cap="all" dirty="0" smtClean="0">
            <a:ln w="0"/>
            <a:solidFill>
              <a:sysClr val="windowText" lastClr="000000"/>
            </a:solidFill>
            <a:effectLst>
              <a:reflection blurRad="12700" stA="50000" endPos="50000" dist="5000" dir="5400000" sy="-100000" rotWithShape="0"/>
            </a:effectLst>
            <a:cs typeface="AL-Mohanad" pitchFamily="2" charset="-78"/>
          </a:endParaRPr>
        </a:p>
      </dgm:t>
    </dgm:pt>
    <dgm:pt modelId="{F1A8AEB7-CDAF-4595-BA35-7FA2673B5D6F}" type="parTrans" cxnId="{768D113A-6327-4E94-BCBE-25DF88D955F5}">
      <dgm:prSet/>
      <dgm:spPr/>
      <dgm:t>
        <a:bodyPr/>
        <a:lstStyle/>
        <a:p>
          <a:endParaRPr lang="fr-FR"/>
        </a:p>
      </dgm:t>
    </dgm:pt>
    <dgm:pt modelId="{FF11A915-6871-4F8F-B3A3-550E06A37E18}" type="sibTrans" cxnId="{768D113A-6327-4E94-BCBE-25DF88D955F5}">
      <dgm:prSet/>
      <dgm:spPr/>
      <dgm:t>
        <a:bodyPr/>
        <a:lstStyle/>
        <a:p>
          <a:endParaRPr lang="fr-FR"/>
        </a:p>
      </dgm:t>
    </dgm:pt>
    <dgm:pt modelId="{D91697D6-C21D-4A30-8C85-9E7A40D650DA}">
      <dgm:prSet phldrT="[Texte]" custT="1"/>
      <dgm:spPr/>
      <dgm:t>
        <a:bodyPr/>
        <a:lstStyle/>
        <a:p>
          <a:pPr defTabSz="1066800" rtl="1">
            <a:lnSpc>
              <a:spcPct val="100000"/>
            </a:lnSpc>
            <a:spcBef>
              <a:spcPts val="0"/>
            </a:spcBef>
            <a:spcAft>
              <a:spcPts val="0"/>
            </a:spcAft>
          </a:pPr>
          <a:endParaRPr lang="fr-FR" sz="2400" b="1" dirty="0" smtClean="0">
            <a:cs typeface="+mj-cs"/>
          </a:endParaRPr>
        </a:p>
      </dgm:t>
    </dgm:pt>
    <dgm:pt modelId="{6FD8715C-E967-42E3-82C8-C2C696921D16}" type="parTrans" cxnId="{3E913812-3590-4C3E-A41B-AAD8E54BA6F8}">
      <dgm:prSet/>
      <dgm:spPr/>
      <dgm:t>
        <a:bodyPr/>
        <a:lstStyle/>
        <a:p>
          <a:endParaRPr lang="fr-FR"/>
        </a:p>
      </dgm:t>
    </dgm:pt>
    <dgm:pt modelId="{1EFE3BA6-2CF1-4747-B6CC-ADF30FF814D4}" type="sibTrans" cxnId="{3E913812-3590-4C3E-A41B-AAD8E54BA6F8}">
      <dgm:prSet/>
      <dgm:spPr/>
      <dgm:t>
        <a:bodyPr/>
        <a:lstStyle/>
        <a:p>
          <a:endParaRPr lang="fr-FR"/>
        </a:p>
      </dgm:t>
    </dgm:pt>
    <dgm:pt modelId="{14DF1C75-4C57-4CFF-BC2C-4DEADBBF662F}">
      <dgm:prSet phldrT="[Texte]" custT="1"/>
      <dgm:spPr/>
      <dgm:t>
        <a:bodyPr anchor="t" anchorCtr="0"/>
        <a:lstStyle/>
        <a:p>
          <a:pPr rtl="0">
            <a:lnSpc>
              <a:spcPct val="100000"/>
            </a:lnSpc>
            <a:spcBef>
              <a:spcPts val="0"/>
            </a:spcBef>
            <a:spcAft>
              <a:spcPts val="0"/>
            </a:spcAft>
          </a:pPr>
          <a:endParaRPr lang="fr-FR" sz="2400" b="1" dirty="0" smtClean="0">
            <a:latin typeface="Times New Roman" pitchFamily="18" charset="0"/>
            <a:cs typeface="Times New Roman" pitchFamily="18" charset="0"/>
          </a:endParaRPr>
        </a:p>
      </dgm:t>
    </dgm:pt>
    <dgm:pt modelId="{0094D7CC-733B-4CB2-8CBD-542D51491706}" type="sibTrans" cxnId="{596B5E2F-DAC6-499B-9B3F-CB2A9122FE80}">
      <dgm:prSet/>
      <dgm:spPr/>
      <dgm:t>
        <a:bodyPr/>
        <a:lstStyle/>
        <a:p>
          <a:pPr rtl="1">
            <a:lnSpc>
              <a:spcPct val="100000"/>
            </a:lnSpc>
            <a:spcBef>
              <a:spcPts val="0"/>
            </a:spcBef>
            <a:spcAft>
              <a:spcPts val="0"/>
            </a:spcAft>
          </a:pPr>
          <a:endParaRPr lang="fr-FR" sz="2400"/>
        </a:p>
      </dgm:t>
    </dgm:pt>
    <dgm:pt modelId="{C9ED7B9C-4627-4C3F-A464-CA1002B0E306}" type="parTrans" cxnId="{596B5E2F-DAC6-499B-9B3F-CB2A9122FE80}">
      <dgm:prSet/>
      <dgm:spPr/>
      <dgm:t>
        <a:bodyPr/>
        <a:lstStyle/>
        <a:p>
          <a:pPr rtl="1">
            <a:lnSpc>
              <a:spcPct val="100000"/>
            </a:lnSpc>
            <a:spcBef>
              <a:spcPts val="0"/>
            </a:spcBef>
            <a:spcAft>
              <a:spcPts val="0"/>
            </a:spcAft>
          </a:pPr>
          <a:endParaRPr lang="fr-FR" sz="2400"/>
        </a:p>
      </dgm:t>
    </dgm:pt>
    <dgm:pt modelId="{B8E14E60-8144-47ED-830C-EDD04599A474}">
      <dgm:prSet phldrT="[Texte]" custT="1"/>
      <dgm:spPr/>
      <dgm:t>
        <a:bodyPr/>
        <a:lstStyle/>
        <a:p>
          <a:pPr algn="r" rtl="1">
            <a:lnSpc>
              <a:spcPct val="100000"/>
            </a:lnSpc>
            <a:spcBef>
              <a:spcPts val="0"/>
            </a:spcBef>
            <a:spcAft>
              <a:spcPts val="0"/>
            </a:spcAft>
          </a:pPr>
          <a:r>
            <a:rPr lang="ar-DZ" sz="2400" dirty="0" smtClean="0"/>
            <a:t>المقدمة .</a:t>
          </a:r>
          <a:endParaRPr lang="fr-FR" sz="2400" b="1" cap="all" dirty="0">
            <a:ln w="0"/>
            <a:solidFill>
              <a:sysClr val="windowText" lastClr="000000"/>
            </a:solidFill>
            <a:effectLst>
              <a:reflection blurRad="12700" stA="50000" endPos="50000" dist="5000" dir="5400000" sy="-100000" rotWithShape="0"/>
            </a:effectLst>
            <a:cs typeface="AL-Mohanad" pitchFamily="2" charset="-78"/>
          </a:endParaRPr>
        </a:p>
      </dgm:t>
    </dgm:pt>
    <dgm:pt modelId="{763828C5-C1AB-4E0C-8A6D-9C01C4BF8115}" type="sibTrans" cxnId="{F6706CB9-D8A3-41BE-ABAD-379A61F5CA38}">
      <dgm:prSet/>
      <dgm:spPr/>
      <dgm:t>
        <a:bodyPr/>
        <a:lstStyle/>
        <a:p>
          <a:pPr rtl="1">
            <a:lnSpc>
              <a:spcPct val="100000"/>
            </a:lnSpc>
            <a:spcBef>
              <a:spcPts val="0"/>
            </a:spcBef>
            <a:spcAft>
              <a:spcPts val="0"/>
            </a:spcAft>
          </a:pPr>
          <a:endParaRPr lang="fr-FR" sz="2400"/>
        </a:p>
      </dgm:t>
    </dgm:pt>
    <dgm:pt modelId="{3C3CF12F-0933-407C-8C90-FEEF7FEA359F}" type="parTrans" cxnId="{F6706CB9-D8A3-41BE-ABAD-379A61F5CA38}">
      <dgm:prSet/>
      <dgm:spPr/>
      <dgm:t>
        <a:bodyPr/>
        <a:lstStyle/>
        <a:p>
          <a:pPr rtl="1">
            <a:lnSpc>
              <a:spcPct val="100000"/>
            </a:lnSpc>
            <a:spcBef>
              <a:spcPts val="0"/>
            </a:spcBef>
            <a:spcAft>
              <a:spcPts val="0"/>
            </a:spcAft>
          </a:pPr>
          <a:endParaRPr lang="fr-FR" sz="2400"/>
        </a:p>
      </dgm:t>
    </dgm:pt>
    <dgm:pt modelId="{D6EDC06C-9233-44FE-BAE3-E9D8938FFA82}" type="pres">
      <dgm:prSet presAssocID="{F2B283CC-97DC-4F95-89EC-B7A748F23B63}" presName="linearFlow" presStyleCnt="0">
        <dgm:presLayoutVars>
          <dgm:dir val="rev"/>
          <dgm:animLvl val="lvl"/>
          <dgm:resizeHandles val="exact"/>
        </dgm:presLayoutVars>
      </dgm:prSet>
      <dgm:spPr/>
      <dgm:t>
        <a:bodyPr/>
        <a:lstStyle/>
        <a:p>
          <a:endParaRPr lang="fr-FR"/>
        </a:p>
      </dgm:t>
    </dgm:pt>
    <dgm:pt modelId="{4442A423-1CA8-4F30-96FE-E08296B6A5F8}" type="pres">
      <dgm:prSet presAssocID="{14DF1C75-4C57-4CFF-BC2C-4DEADBBF662F}" presName="composite" presStyleCnt="0"/>
      <dgm:spPr/>
    </dgm:pt>
    <dgm:pt modelId="{ADA8C63B-6266-4D88-8B7E-BD588A18BC78}" type="pres">
      <dgm:prSet presAssocID="{14DF1C75-4C57-4CFF-BC2C-4DEADBBF662F}" presName="parentText" presStyleLbl="alignNode1" presStyleIdx="0" presStyleCnt="8" custLinFactNeighborX="2721" custLinFactNeighborY="-12901">
        <dgm:presLayoutVars>
          <dgm:chMax val="1"/>
          <dgm:bulletEnabled val="1"/>
        </dgm:presLayoutVars>
      </dgm:prSet>
      <dgm:spPr/>
      <dgm:t>
        <a:bodyPr/>
        <a:lstStyle/>
        <a:p>
          <a:endParaRPr lang="fr-FR"/>
        </a:p>
      </dgm:t>
    </dgm:pt>
    <dgm:pt modelId="{AB203641-712F-4126-A210-DF8B6296B9CF}" type="pres">
      <dgm:prSet presAssocID="{14DF1C75-4C57-4CFF-BC2C-4DEADBBF662F}" presName="descendantText" presStyleLbl="alignAcc1" presStyleIdx="0" presStyleCnt="8" custScaleX="100000" custScaleY="100000">
        <dgm:presLayoutVars>
          <dgm:bulletEnabled val="1"/>
        </dgm:presLayoutVars>
      </dgm:prSet>
      <dgm:spPr/>
      <dgm:t>
        <a:bodyPr/>
        <a:lstStyle/>
        <a:p>
          <a:endParaRPr lang="fr-FR"/>
        </a:p>
      </dgm:t>
    </dgm:pt>
    <dgm:pt modelId="{A2B83F64-4640-473B-A1E7-67B910E33B41}" type="pres">
      <dgm:prSet presAssocID="{0094D7CC-733B-4CB2-8CBD-542D51491706}" presName="sp" presStyleCnt="0"/>
      <dgm:spPr/>
    </dgm:pt>
    <dgm:pt modelId="{C9344823-40C7-41A2-BA72-9B017DCFCA08}" type="pres">
      <dgm:prSet presAssocID="{A348095B-032C-4F3F-8F32-C77582BE288F}" presName="composite" presStyleCnt="0"/>
      <dgm:spPr/>
    </dgm:pt>
    <dgm:pt modelId="{469FB7A7-EA85-4E53-8C5C-F74302239437}" type="pres">
      <dgm:prSet presAssocID="{A348095B-032C-4F3F-8F32-C77582BE288F}" presName="parentText" presStyleLbl="alignNode1" presStyleIdx="1" presStyleCnt="8">
        <dgm:presLayoutVars>
          <dgm:chMax val="1"/>
          <dgm:bulletEnabled val="1"/>
        </dgm:presLayoutVars>
      </dgm:prSet>
      <dgm:spPr/>
      <dgm:t>
        <a:bodyPr/>
        <a:lstStyle/>
        <a:p>
          <a:endParaRPr lang="fr-FR"/>
        </a:p>
      </dgm:t>
    </dgm:pt>
    <dgm:pt modelId="{74499088-A7DB-47F3-9402-88D4B00A8A53}" type="pres">
      <dgm:prSet presAssocID="{A348095B-032C-4F3F-8F32-C77582BE288F}" presName="descendantText" presStyleLbl="alignAcc1" presStyleIdx="1" presStyleCnt="8" custLinFactNeighborX="422" custLinFactNeighborY="5321">
        <dgm:presLayoutVars>
          <dgm:bulletEnabled val="1"/>
        </dgm:presLayoutVars>
      </dgm:prSet>
      <dgm:spPr/>
      <dgm:t>
        <a:bodyPr/>
        <a:lstStyle/>
        <a:p>
          <a:endParaRPr lang="fr-FR"/>
        </a:p>
      </dgm:t>
    </dgm:pt>
    <dgm:pt modelId="{45281411-6535-4F1B-B7DB-C2AD427D1C45}" type="pres">
      <dgm:prSet presAssocID="{BB71D594-4714-4590-9DB7-A2236BB76699}" presName="sp" presStyleCnt="0"/>
      <dgm:spPr/>
    </dgm:pt>
    <dgm:pt modelId="{08F81FF7-8844-48D2-A3F5-FB3F8812B512}" type="pres">
      <dgm:prSet presAssocID="{24009C5D-ABB8-4570-BF8E-A2ABF6DF9B67}" presName="composite" presStyleCnt="0"/>
      <dgm:spPr/>
    </dgm:pt>
    <dgm:pt modelId="{DD4FBC91-DB9C-4E2F-B6BA-E169CE4CA9AE}" type="pres">
      <dgm:prSet presAssocID="{24009C5D-ABB8-4570-BF8E-A2ABF6DF9B67}" presName="parentText" presStyleLbl="alignNode1" presStyleIdx="2" presStyleCnt="8">
        <dgm:presLayoutVars>
          <dgm:chMax val="1"/>
          <dgm:bulletEnabled val="1"/>
        </dgm:presLayoutVars>
      </dgm:prSet>
      <dgm:spPr/>
      <dgm:t>
        <a:bodyPr/>
        <a:lstStyle/>
        <a:p>
          <a:endParaRPr lang="fr-FR"/>
        </a:p>
      </dgm:t>
    </dgm:pt>
    <dgm:pt modelId="{C2FC8ED8-9221-4D71-B0DB-A437BE8CF149}" type="pres">
      <dgm:prSet presAssocID="{24009C5D-ABB8-4570-BF8E-A2ABF6DF9B67}" presName="descendantText" presStyleLbl="alignAcc1" presStyleIdx="2" presStyleCnt="8" custLinFactNeighborX="-366" custLinFactNeighborY="11219">
        <dgm:presLayoutVars>
          <dgm:bulletEnabled val="1"/>
        </dgm:presLayoutVars>
      </dgm:prSet>
      <dgm:spPr/>
      <dgm:t>
        <a:bodyPr/>
        <a:lstStyle/>
        <a:p>
          <a:endParaRPr lang="fr-FR"/>
        </a:p>
      </dgm:t>
    </dgm:pt>
    <dgm:pt modelId="{95480B93-7BF1-492D-A251-D614947708F4}" type="pres">
      <dgm:prSet presAssocID="{AB360AA7-F983-4CA5-9E95-DB6406D18E9E}" presName="sp" presStyleCnt="0"/>
      <dgm:spPr/>
    </dgm:pt>
    <dgm:pt modelId="{7B210D7B-7BC7-48E3-8C71-49FB47623E02}" type="pres">
      <dgm:prSet presAssocID="{758A19EE-B6D6-40C3-BD3D-8E376F6C2E66}" presName="composite" presStyleCnt="0"/>
      <dgm:spPr/>
    </dgm:pt>
    <dgm:pt modelId="{6C045207-78E0-4C79-9D87-80DBC9A6DDB1}" type="pres">
      <dgm:prSet presAssocID="{758A19EE-B6D6-40C3-BD3D-8E376F6C2E66}" presName="parentText" presStyleLbl="alignNode1" presStyleIdx="3" presStyleCnt="8">
        <dgm:presLayoutVars>
          <dgm:chMax val="1"/>
          <dgm:bulletEnabled val="1"/>
        </dgm:presLayoutVars>
      </dgm:prSet>
      <dgm:spPr/>
      <dgm:t>
        <a:bodyPr/>
        <a:lstStyle/>
        <a:p>
          <a:endParaRPr lang="fr-FR"/>
        </a:p>
      </dgm:t>
    </dgm:pt>
    <dgm:pt modelId="{060CF8D2-49ED-468A-94F3-1224908EC535}" type="pres">
      <dgm:prSet presAssocID="{758A19EE-B6D6-40C3-BD3D-8E376F6C2E66}" presName="descendantText" presStyleLbl="alignAcc1" presStyleIdx="3" presStyleCnt="8">
        <dgm:presLayoutVars>
          <dgm:bulletEnabled val="1"/>
        </dgm:presLayoutVars>
      </dgm:prSet>
      <dgm:spPr/>
      <dgm:t>
        <a:bodyPr/>
        <a:lstStyle/>
        <a:p>
          <a:endParaRPr lang="fr-FR"/>
        </a:p>
      </dgm:t>
    </dgm:pt>
    <dgm:pt modelId="{58E65EE3-0FD7-44BE-A5B9-6EFDB57D128A}" type="pres">
      <dgm:prSet presAssocID="{CC31321B-E7F1-421B-9BA2-23EA012807C3}" presName="sp" presStyleCnt="0"/>
      <dgm:spPr/>
    </dgm:pt>
    <dgm:pt modelId="{64ACEF05-A3F1-487E-9514-DA7F70AB778C}" type="pres">
      <dgm:prSet presAssocID="{8ACEEB0C-7E8C-4480-9094-6C9F09876D54}" presName="composite" presStyleCnt="0"/>
      <dgm:spPr/>
    </dgm:pt>
    <dgm:pt modelId="{38D3EC43-770E-4B07-B1FC-7405A55737CA}" type="pres">
      <dgm:prSet presAssocID="{8ACEEB0C-7E8C-4480-9094-6C9F09876D54}" presName="parentText" presStyleLbl="alignNode1" presStyleIdx="4" presStyleCnt="8">
        <dgm:presLayoutVars>
          <dgm:chMax val="1"/>
          <dgm:bulletEnabled val="1"/>
        </dgm:presLayoutVars>
      </dgm:prSet>
      <dgm:spPr/>
      <dgm:t>
        <a:bodyPr/>
        <a:lstStyle/>
        <a:p>
          <a:endParaRPr lang="fr-FR"/>
        </a:p>
      </dgm:t>
    </dgm:pt>
    <dgm:pt modelId="{197E15B4-3E6A-4EE8-834A-C0881D0FA4A4}" type="pres">
      <dgm:prSet presAssocID="{8ACEEB0C-7E8C-4480-9094-6C9F09876D54}" presName="descendantText" presStyleLbl="alignAcc1" presStyleIdx="4" presStyleCnt="8">
        <dgm:presLayoutVars>
          <dgm:bulletEnabled val="1"/>
        </dgm:presLayoutVars>
      </dgm:prSet>
      <dgm:spPr/>
      <dgm:t>
        <a:bodyPr/>
        <a:lstStyle/>
        <a:p>
          <a:endParaRPr lang="fr-FR"/>
        </a:p>
      </dgm:t>
    </dgm:pt>
    <dgm:pt modelId="{FE1C757D-9BD6-483A-A5D4-DA46989A57F1}" type="pres">
      <dgm:prSet presAssocID="{37B3C837-1A00-4B21-9174-AE0EC7683BC9}" presName="sp" presStyleCnt="0"/>
      <dgm:spPr/>
    </dgm:pt>
    <dgm:pt modelId="{8BAB4CA8-AC75-4732-8A1D-634E2C9C2968}" type="pres">
      <dgm:prSet presAssocID="{340EF592-3716-40B5-83F5-E0FE3860BB0D}" presName="composite" presStyleCnt="0"/>
      <dgm:spPr/>
    </dgm:pt>
    <dgm:pt modelId="{8EC799CF-AEC2-490C-8970-604B290F6EAF}" type="pres">
      <dgm:prSet presAssocID="{340EF592-3716-40B5-83F5-E0FE3860BB0D}" presName="parentText" presStyleLbl="alignNode1" presStyleIdx="5" presStyleCnt="8">
        <dgm:presLayoutVars>
          <dgm:chMax val="1"/>
          <dgm:bulletEnabled val="1"/>
        </dgm:presLayoutVars>
      </dgm:prSet>
      <dgm:spPr/>
      <dgm:t>
        <a:bodyPr/>
        <a:lstStyle/>
        <a:p>
          <a:endParaRPr lang="fr-FR"/>
        </a:p>
      </dgm:t>
    </dgm:pt>
    <dgm:pt modelId="{A148C4A7-4D34-4BD5-88B4-9D5C32DEFB20}" type="pres">
      <dgm:prSet presAssocID="{340EF592-3716-40B5-83F5-E0FE3860BB0D}" presName="descendantText" presStyleLbl="alignAcc1" presStyleIdx="5" presStyleCnt="8">
        <dgm:presLayoutVars>
          <dgm:bulletEnabled val="1"/>
        </dgm:presLayoutVars>
      </dgm:prSet>
      <dgm:spPr/>
      <dgm:t>
        <a:bodyPr/>
        <a:lstStyle/>
        <a:p>
          <a:endParaRPr lang="fr-FR"/>
        </a:p>
      </dgm:t>
    </dgm:pt>
    <dgm:pt modelId="{4CAEDBEC-8D45-4726-9EB5-D3B4E74C8995}" type="pres">
      <dgm:prSet presAssocID="{808E121E-BCBF-4CA4-9E22-00454DE2118B}" presName="sp" presStyleCnt="0"/>
      <dgm:spPr/>
    </dgm:pt>
    <dgm:pt modelId="{3B0622D3-5B2B-4836-9237-899EAB749E7D}" type="pres">
      <dgm:prSet presAssocID="{2A2B5DFD-EC7D-43AF-AE1F-8522378144C6}" presName="composite" presStyleCnt="0"/>
      <dgm:spPr/>
    </dgm:pt>
    <dgm:pt modelId="{3D722D94-6780-4942-BCFC-CA88EEB914AD}" type="pres">
      <dgm:prSet presAssocID="{2A2B5DFD-EC7D-43AF-AE1F-8522378144C6}" presName="parentText" presStyleLbl="alignNode1" presStyleIdx="6" presStyleCnt="8">
        <dgm:presLayoutVars>
          <dgm:chMax val="1"/>
          <dgm:bulletEnabled val="1"/>
        </dgm:presLayoutVars>
      </dgm:prSet>
      <dgm:spPr/>
      <dgm:t>
        <a:bodyPr/>
        <a:lstStyle/>
        <a:p>
          <a:endParaRPr lang="fr-FR"/>
        </a:p>
      </dgm:t>
    </dgm:pt>
    <dgm:pt modelId="{8162B356-FB60-4663-A2CB-E456B00E4904}" type="pres">
      <dgm:prSet presAssocID="{2A2B5DFD-EC7D-43AF-AE1F-8522378144C6}" presName="descendantText" presStyleLbl="alignAcc1" presStyleIdx="6" presStyleCnt="8">
        <dgm:presLayoutVars>
          <dgm:bulletEnabled val="1"/>
        </dgm:presLayoutVars>
      </dgm:prSet>
      <dgm:spPr/>
      <dgm:t>
        <a:bodyPr/>
        <a:lstStyle/>
        <a:p>
          <a:endParaRPr lang="fr-FR"/>
        </a:p>
      </dgm:t>
    </dgm:pt>
    <dgm:pt modelId="{6146AAEF-EBA0-4A20-BE1D-D244A819D7F8}" type="pres">
      <dgm:prSet presAssocID="{413009E1-5982-428C-80C5-E25D4EB3CC7E}" presName="sp" presStyleCnt="0"/>
      <dgm:spPr/>
    </dgm:pt>
    <dgm:pt modelId="{7C740FC2-6B2A-4B49-BBBE-F871D8EF0DEA}" type="pres">
      <dgm:prSet presAssocID="{D91697D6-C21D-4A30-8C85-9E7A40D650DA}" presName="composite" presStyleCnt="0"/>
      <dgm:spPr/>
    </dgm:pt>
    <dgm:pt modelId="{F1211C51-D08D-4BEE-9D02-A6F5D7C508CD}" type="pres">
      <dgm:prSet presAssocID="{D91697D6-C21D-4A30-8C85-9E7A40D650DA}" presName="parentText" presStyleLbl="alignNode1" presStyleIdx="7" presStyleCnt="8">
        <dgm:presLayoutVars>
          <dgm:chMax val="1"/>
          <dgm:bulletEnabled val="1"/>
        </dgm:presLayoutVars>
      </dgm:prSet>
      <dgm:spPr/>
      <dgm:t>
        <a:bodyPr/>
        <a:lstStyle/>
        <a:p>
          <a:endParaRPr lang="fr-FR"/>
        </a:p>
      </dgm:t>
    </dgm:pt>
    <dgm:pt modelId="{1FF58D72-09E4-43F5-8D90-A65BF0860A60}" type="pres">
      <dgm:prSet presAssocID="{D91697D6-C21D-4A30-8C85-9E7A40D650DA}" presName="descendantText" presStyleLbl="alignAcc1" presStyleIdx="7" presStyleCnt="8" custLinFactNeighborX="548" custLinFactNeighborY="-4658">
        <dgm:presLayoutVars>
          <dgm:bulletEnabled val="1"/>
        </dgm:presLayoutVars>
      </dgm:prSet>
      <dgm:spPr/>
      <dgm:t>
        <a:bodyPr/>
        <a:lstStyle/>
        <a:p>
          <a:endParaRPr lang="fr-FR"/>
        </a:p>
      </dgm:t>
    </dgm:pt>
  </dgm:ptLst>
  <dgm:cxnLst>
    <dgm:cxn modelId="{512A48F5-ED69-4BF7-B908-47577A790057}" type="presOf" srcId="{D91697D6-C21D-4A30-8C85-9E7A40D650DA}" destId="{F1211C51-D08D-4BEE-9D02-A6F5D7C508CD}" srcOrd="0" destOrd="0" presId="urn:microsoft.com/office/officeart/2005/8/layout/chevron2"/>
    <dgm:cxn modelId="{40D352E6-CE36-4849-AB37-46FD7DB863ED}" srcId="{F2B283CC-97DC-4F95-89EC-B7A748F23B63}" destId="{A348095B-032C-4F3F-8F32-C77582BE288F}" srcOrd="1" destOrd="0" parTransId="{BCCAD9F7-ECE9-4BEE-86E1-537C765B18D5}" sibTransId="{BB71D594-4714-4590-9DB7-A2236BB76699}"/>
    <dgm:cxn modelId="{4A86C60A-A173-48A3-859D-F1711BB88A1A}" type="presOf" srcId="{2A2B5DFD-EC7D-43AF-AE1F-8522378144C6}" destId="{3D722D94-6780-4942-BCFC-CA88EEB914AD}" srcOrd="0" destOrd="0" presId="urn:microsoft.com/office/officeart/2005/8/layout/chevron2"/>
    <dgm:cxn modelId="{D1A3C252-CFDB-45A0-AA06-3B8C836B341B}" type="presOf" srcId="{14DF1C75-4C57-4CFF-BC2C-4DEADBBF662F}" destId="{ADA8C63B-6266-4D88-8B7E-BD588A18BC78}" srcOrd="0" destOrd="0" presId="urn:microsoft.com/office/officeart/2005/8/layout/chevron2"/>
    <dgm:cxn modelId="{4EA72C85-3F16-4CE2-842F-37571DEDA5D7}" type="presOf" srcId="{B42AAAC2-6B42-4DC5-86DD-A6C75ECBC46D}" destId="{8162B356-FB60-4663-A2CB-E456B00E4904}" srcOrd="0" destOrd="0" presId="urn:microsoft.com/office/officeart/2005/8/layout/chevron2"/>
    <dgm:cxn modelId="{07EFDCA2-3263-4F4D-88F0-1F7A9FF63F0F}" type="presOf" srcId="{F2B283CC-97DC-4F95-89EC-B7A748F23B63}" destId="{D6EDC06C-9233-44FE-BAE3-E9D8938FFA82}" srcOrd="0" destOrd="0" presId="urn:microsoft.com/office/officeart/2005/8/layout/chevron2"/>
    <dgm:cxn modelId="{2C87C2A1-BBFE-44B9-A1B1-D889EDC43944}" type="presOf" srcId="{8E6E7294-651D-46A6-8C7B-75F99DB95CF4}" destId="{060CF8D2-49ED-468A-94F3-1224908EC535}" srcOrd="0" destOrd="0" presId="urn:microsoft.com/office/officeart/2005/8/layout/chevron2"/>
    <dgm:cxn modelId="{9C67DB03-7B74-4631-B7D3-921AE5EA40A3}" type="presOf" srcId="{8ACEEB0C-7E8C-4480-9094-6C9F09876D54}" destId="{38D3EC43-770E-4B07-B1FC-7405A55737CA}" srcOrd="0" destOrd="0" presId="urn:microsoft.com/office/officeart/2005/8/layout/chevron2"/>
    <dgm:cxn modelId="{768D113A-6327-4E94-BCBE-25DF88D955F5}" srcId="{2A2B5DFD-EC7D-43AF-AE1F-8522378144C6}" destId="{B42AAAC2-6B42-4DC5-86DD-A6C75ECBC46D}" srcOrd="0" destOrd="0" parTransId="{F1A8AEB7-CDAF-4595-BA35-7FA2673B5D6F}" sibTransId="{FF11A915-6871-4F8F-B3A3-550E06A37E18}"/>
    <dgm:cxn modelId="{EF98A7BE-CED3-4835-8359-AECCC6DD0A99}" srcId="{24009C5D-ABB8-4570-BF8E-A2ABF6DF9B67}" destId="{7B20FFB7-9044-4B6F-AB3F-F13DD55FCDC7}" srcOrd="0" destOrd="0" parTransId="{0764C98A-8151-4127-A803-0CE10F419A24}" sibTransId="{4DC3EA0B-8C8B-4544-9048-04A2C3040229}"/>
    <dgm:cxn modelId="{08CF6786-DDE3-4068-AEB1-36E214BF36D2}" type="presOf" srcId="{52E41082-98D1-48EB-B22D-C33CE275BCDC}" destId="{1FF58D72-09E4-43F5-8D90-A65BF0860A60}" srcOrd="0" destOrd="0" presId="urn:microsoft.com/office/officeart/2005/8/layout/chevron2"/>
    <dgm:cxn modelId="{AC033B9C-2610-4365-9C87-4D2EA01DC6D1}" srcId="{F2B283CC-97DC-4F95-89EC-B7A748F23B63}" destId="{2A2B5DFD-EC7D-43AF-AE1F-8522378144C6}" srcOrd="6" destOrd="0" parTransId="{C2FD7729-15E5-4634-9685-DE887314F719}" sibTransId="{413009E1-5982-428C-80C5-E25D4EB3CC7E}"/>
    <dgm:cxn modelId="{BEE33D81-1856-4A8B-BD7F-65B788711690}" type="presOf" srcId="{04A96057-EE9A-4464-A48E-0AD1EF0799EC}" destId="{74499088-A7DB-47F3-9402-88D4B00A8A53}" srcOrd="0" destOrd="0" presId="urn:microsoft.com/office/officeart/2005/8/layout/chevron2"/>
    <dgm:cxn modelId="{0480F497-358D-4538-8A8D-F0C3FCDEF44F}" type="presOf" srcId="{340EF592-3716-40B5-83F5-E0FE3860BB0D}" destId="{8EC799CF-AEC2-490C-8970-604B290F6EAF}" srcOrd="0" destOrd="0" presId="urn:microsoft.com/office/officeart/2005/8/layout/chevron2"/>
    <dgm:cxn modelId="{55D0F58C-F36E-4C4F-BF13-6AB62F948FA3}" type="presOf" srcId="{D2E6EA14-A9FA-4FD2-B2C3-493EDCFA9AC7}" destId="{A148C4A7-4D34-4BD5-88B4-9D5C32DEFB20}" srcOrd="0" destOrd="0" presId="urn:microsoft.com/office/officeart/2005/8/layout/chevron2"/>
    <dgm:cxn modelId="{5B557273-F243-4254-AD25-8EA7B7961607}" srcId="{8ACEEB0C-7E8C-4480-9094-6C9F09876D54}" destId="{4F2B7B48-F3A2-4691-9817-B6F1FB637C9E}" srcOrd="0" destOrd="0" parTransId="{9F8F96D4-6941-4C60-A86C-9DC65CB2C809}" sibTransId="{2D369F40-8E7C-4B52-83F9-25555EDC289A}"/>
    <dgm:cxn modelId="{F3B0CAA4-6F02-496D-AA3A-C25000E817AB}" type="presOf" srcId="{4F2B7B48-F3A2-4691-9817-B6F1FB637C9E}" destId="{197E15B4-3E6A-4EE8-834A-C0881D0FA4A4}" srcOrd="0" destOrd="0" presId="urn:microsoft.com/office/officeart/2005/8/layout/chevron2"/>
    <dgm:cxn modelId="{3A02226E-8739-428C-B3C6-6FA26D6A5777}" type="presOf" srcId="{B8E14E60-8144-47ED-830C-EDD04599A474}" destId="{AB203641-712F-4126-A210-DF8B6296B9CF}" srcOrd="0" destOrd="0" presId="urn:microsoft.com/office/officeart/2005/8/layout/chevron2"/>
    <dgm:cxn modelId="{F600B54B-F658-4184-92A6-20FAE932CB8D}" srcId="{758A19EE-B6D6-40C3-BD3D-8E376F6C2E66}" destId="{8E6E7294-651D-46A6-8C7B-75F99DB95CF4}" srcOrd="0" destOrd="0" parTransId="{8462F222-77D4-4D0F-8901-7C383AB4B662}" sibTransId="{E545384A-F202-42A1-8930-14E7E90D587E}"/>
    <dgm:cxn modelId="{1B755EC2-4734-4539-BA33-876B8A10A6B5}" srcId="{D91697D6-C21D-4A30-8C85-9E7A40D650DA}" destId="{52E41082-98D1-48EB-B22D-C33CE275BCDC}" srcOrd="0" destOrd="0" parTransId="{CEA72846-C7B6-42E7-8484-93545B805653}" sibTransId="{1F66E7EE-827F-41E4-B42B-2AFDA9E44A2F}"/>
    <dgm:cxn modelId="{04E619B4-D08B-4F97-ADD0-DEC68EE19545}" srcId="{F2B283CC-97DC-4F95-89EC-B7A748F23B63}" destId="{8ACEEB0C-7E8C-4480-9094-6C9F09876D54}" srcOrd="4" destOrd="0" parTransId="{1B64E8F3-3B84-49E4-BC25-779DE856C580}" sibTransId="{37B3C837-1A00-4B21-9174-AE0EC7683BC9}"/>
    <dgm:cxn modelId="{60B1FAF0-FCE2-4644-8B87-77906BB19F1A}" srcId="{340EF592-3716-40B5-83F5-E0FE3860BB0D}" destId="{D2E6EA14-A9FA-4FD2-B2C3-493EDCFA9AC7}" srcOrd="0" destOrd="0" parTransId="{7D5142B3-B4C0-41B4-B179-596B3650D77F}" sibTransId="{55B5E24E-6EEC-495B-B1B4-FB0AE8BA0C71}"/>
    <dgm:cxn modelId="{F6706CB9-D8A3-41BE-ABAD-379A61F5CA38}" srcId="{14DF1C75-4C57-4CFF-BC2C-4DEADBBF662F}" destId="{B8E14E60-8144-47ED-830C-EDD04599A474}" srcOrd="0" destOrd="0" parTransId="{3C3CF12F-0933-407C-8C90-FEEF7FEA359F}" sibTransId="{763828C5-C1AB-4E0C-8A6D-9C01C4BF8115}"/>
    <dgm:cxn modelId="{9745AC15-A247-40BA-A90E-375D4E907C8E}" srcId="{F2B283CC-97DC-4F95-89EC-B7A748F23B63}" destId="{24009C5D-ABB8-4570-BF8E-A2ABF6DF9B67}" srcOrd="2" destOrd="0" parTransId="{41A19EAB-AC31-48B8-8543-A7603DD2DFF9}" sibTransId="{AB360AA7-F983-4CA5-9E95-DB6406D18E9E}"/>
    <dgm:cxn modelId="{BF516EBF-BCA7-40F0-A191-BA437E15961C}" srcId="{A348095B-032C-4F3F-8F32-C77582BE288F}" destId="{04A96057-EE9A-4464-A48E-0AD1EF0799EC}" srcOrd="0" destOrd="0" parTransId="{D085D199-35B7-4BAC-BA5C-2AF17D8FA1D0}" sibTransId="{DEC7ADB2-0050-4510-B93B-21D39A5C1D5B}"/>
    <dgm:cxn modelId="{596B5E2F-DAC6-499B-9B3F-CB2A9122FE80}" srcId="{F2B283CC-97DC-4F95-89EC-B7A748F23B63}" destId="{14DF1C75-4C57-4CFF-BC2C-4DEADBBF662F}" srcOrd="0" destOrd="0" parTransId="{C9ED7B9C-4627-4C3F-A464-CA1002B0E306}" sibTransId="{0094D7CC-733B-4CB2-8CBD-542D51491706}"/>
    <dgm:cxn modelId="{7489942D-905F-4077-85E3-848F8D786252}" srcId="{F2B283CC-97DC-4F95-89EC-B7A748F23B63}" destId="{340EF592-3716-40B5-83F5-E0FE3860BB0D}" srcOrd="5" destOrd="0" parTransId="{EA74C929-D08B-434B-972B-BE413168CDA1}" sibTransId="{808E121E-BCBF-4CA4-9E22-00454DE2118B}"/>
    <dgm:cxn modelId="{A4BA86D1-FAA2-4A61-A49E-0B53D957415E}" type="presOf" srcId="{24009C5D-ABB8-4570-BF8E-A2ABF6DF9B67}" destId="{DD4FBC91-DB9C-4E2F-B6BA-E169CE4CA9AE}" srcOrd="0" destOrd="0" presId="urn:microsoft.com/office/officeart/2005/8/layout/chevron2"/>
    <dgm:cxn modelId="{576AAE8E-90DD-46B3-9DE2-06E70A61261A}" type="presOf" srcId="{A348095B-032C-4F3F-8F32-C77582BE288F}" destId="{469FB7A7-EA85-4E53-8C5C-F74302239437}" srcOrd="0" destOrd="0" presId="urn:microsoft.com/office/officeart/2005/8/layout/chevron2"/>
    <dgm:cxn modelId="{565CC7E9-5942-4506-BACA-EBA76F9DF7FA}" srcId="{F2B283CC-97DC-4F95-89EC-B7A748F23B63}" destId="{758A19EE-B6D6-40C3-BD3D-8E376F6C2E66}" srcOrd="3" destOrd="0" parTransId="{B52D567D-DA4A-4C7E-93F1-A5C61D879527}" sibTransId="{CC31321B-E7F1-421B-9BA2-23EA012807C3}"/>
    <dgm:cxn modelId="{3E913812-3590-4C3E-A41B-AAD8E54BA6F8}" srcId="{F2B283CC-97DC-4F95-89EC-B7A748F23B63}" destId="{D91697D6-C21D-4A30-8C85-9E7A40D650DA}" srcOrd="7" destOrd="0" parTransId="{6FD8715C-E967-42E3-82C8-C2C696921D16}" sibTransId="{1EFE3BA6-2CF1-4747-B6CC-ADF30FF814D4}"/>
    <dgm:cxn modelId="{D17E3302-6554-40D0-9CE8-DC1EDE927BB8}" type="presOf" srcId="{758A19EE-B6D6-40C3-BD3D-8E376F6C2E66}" destId="{6C045207-78E0-4C79-9D87-80DBC9A6DDB1}" srcOrd="0" destOrd="0" presId="urn:microsoft.com/office/officeart/2005/8/layout/chevron2"/>
    <dgm:cxn modelId="{A4AE3A26-EF79-4480-BF03-85D0C4CAB0D3}" type="presOf" srcId="{7B20FFB7-9044-4B6F-AB3F-F13DD55FCDC7}" destId="{C2FC8ED8-9221-4D71-B0DB-A437BE8CF149}" srcOrd="0" destOrd="0" presId="urn:microsoft.com/office/officeart/2005/8/layout/chevron2"/>
    <dgm:cxn modelId="{92C3FFB9-9904-4B82-9871-4298E88480F2}" type="presParOf" srcId="{D6EDC06C-9233-44FE-BAE3-E9D8938FFA82}" destId="{4442A423-1CA8-4F30-96FE-E08296B6A5F8}" srcOrd="0" destOrd="0" presId="urn:microsoft.com/office/officeart/2005/8/layout/chevron2"/>
    <dgm:cxn modelId="{EE9104FE-05D6-4421-A08B-CDF6544049C2}" type="presParOf" srcId="{4442A423-1CA8-4F30-96FE-E08296B6A5F8}" destId="{ADA8C63B-6266-4D88-8B7E-BD588A18BC78}" srcOrd="0" destOrd="0" presId="urn:microsoft.com/office/officeart/2005/8/layout/chevron2"/>
    <dgm:cxn modelId="{EFD8724F-85DA-407D-B0E5-46110483776F}" type="presParOf" srcId="{4442A423-1CA8-4F30-96FE-E08296B6A5F8}" destId="{AB203641-712F-4126-A210-DF8B6296B9CF}" srcOrd="1" destOrd="0" presId="urn:microsoft.com/office/officeart/2005/8/layout/chevron2"/>
    <dgm:cxn modelId="{5316631B-8B9F-41B7-B1CB-E682C15FBB6E}" type="presParOf" srcId="{D6EDC06C-9233-44FE-BAE3-E9D8938FFA82}" destId="{A2B83F64-4640-473B-A1E7-67B910E33B41}" srcOrd="1" destOrd="0" presId="urn:microsoft.com/office/officeart/2005/8/layout/chevron2"/>
    <dgm:cxn modelId="{16AE14AA-8B8D-49EF-97E2-468C69A7C81C}" type="presParOf" srcId="{D6EDC06C-9233-44FE-BAE3-E9D8938FFA82}" destId="{C9344823-40C7-41A2-BA72-9B017DCFCA08}" srcOrd="2" destOrd="0" presId="urn:microsoft.com/office/officeart/2005/8/layout/chevron2"/>
    <dgm:cxn modelId="{CEFC649E-EA04-406E-876B-096BF517AF3A}" type="presParOf" srcId="{C9344823-40C7-41A2-BA72-9B017DCFCA08}" destId="{469FB7A7-EA85-4E53-8C5C-F74302239437}" srcOrd="0" destOrd="0" presId="urn:microsoft.com/office/officeart/2005/8/layout/chevron2"/>
    <dgm:cxn modelId="{4CD45648-7897-41AD-B3F7-1ADE35291112}" type="presParOf" srcId="{C9344823-40C7-41A2-BA72-9B017DCFCA08}" destId="{74499088-A7DB-47F3-9402-88D4B00A8A53}" srcOrd="1" destOrd="0" presId="urn:microsoft.com/office/officeart/2005/8/layout/chevron2"/>
    <dgm:cxn modelId="{F9E1CE61-290D-4D3F-8BC9-84F431CDA59A}" type="presParOf" srcId="{D6EDC06C-9233-44FE-BAE3-E9D8938FFA82}" destId="{45281411-6535-4F1B-B7DB-C2AD427D1C45}" srcOrd="3" destOrd="0" presId="urn:microsoft.com/office/officeart/2005/8/layout/chevron2"/>
    <dgm:cxn modelId="{A6437D67-2C50-46EB-B075-5555335E7B5B}" type="presParOf" srcId="{D6EDC06C-9233-44FE-BAE3-E9D8938FFA82}" destId="{08F81FF7-8844-48D2-A3F5-FB3F8812B512}" srcOrd="4" destOrd="0" presId="urn:microsoft.com/office/officeart/2005/8/layout/chevron2"/>
    <dgm:cxn modelId="{7047C1A6-5F72-49E2-A97F-8B9839F30B8E}" type="presParOf" srcId="{08F81FF7-8844-48D2-A3F5-FB3F8812B512}" destId="{DD4FBC91-DB9C-4E2F-B6BA-E169CE4CA9AE}" srcOrd="0" destOrd="0" presId="urn:microsoft.com/office/officeart/2005/8/layout/chevron2"/>
    <dgm:cxn modelId="{F12B4FB8-BE9E-4012-9D5C-92A9B50ACE03}" type="presParOf" srcId="{08F81FF7-8844-48D2-A3F5-FB3F8812B512}" destId="{C2FC8ED8-9221-4D71-B0DB-A437BE8CF149}" srcOrd="1" destOrd="0" presId="urn:microsoft.com/office/officeart/2005/8/layout/chevron2"/>
    <dgm:cxn modelId="{B176F954-EF33-4F93-AA74-19A7DA18308C}" type="presParOf" srcId="{D6EDC06C-9233-44FE-BAE3-E9D8938FFA82}" destId="{95480B93-7BF1-492D-A251-D614947708F4}" srcOrd="5" destOrd="0" presId="urn:microsoft.com/office/officeart/2005/8/layout/chevron2"/>
    <dgm:cxn modelId="{AB0713DC-DDE8-4F66-AC76-A9F5C6BE7249}" type="presParOf" srcId="{D6EDC06C-9233-44FE-BAE3-E9D8938FFA82}" destId="{7B210D7B-7BC7-48E3-8C71-49FB47623E02}" srcOrd="6" destOrd="0" presId="urn:microsoft.com/office/officeart/2005/8/layout/chevron2"/>
    <dgm:cxn modelId="{00440497-7794-4EB2-AEFB-0A43CCF37110}" type="presParOf" srcId="{7B210D7B-7BC7-48E3-8C71-49FB47623E02}" destId="{6C045207-78E0-4C79-9D87-80DBC9A6DDB1}" srcOrd="0" destOrd="0" presId="urn:microsoft.com/office/officeart/2005/8/layout/chevron2"/>
    <dgm:cxn modelId="{FD6CADA5-0033-43A3-A46D-6D3F16322164}" type="presParOf" srcId="{7B210D7B-7BC7-48E3-8C71-49FB47623E02}" destId="{060CF8D2-49ED-468A-94F3-1224908EC535}" srcOrd="1" destOrd="0" presId="urn:microsoft.com/office/officeart/2005/8/layout/chevron2"/>
    <dgm:cxn modelId="{D99F5A43-195C-4320-BB31-71B827B03AC8}" type="presParOf" srcId="{D6EDC06C-9233-44FE-BAE3-E9D8938FFA82}" destId="{58E65EE3-0FD7-44BE-A5B9-6EFDB57D128A}" srcOrd="7" destOrd="0" presId="urn:microsoft.com/office/officeart/2005/8/layout/chevron2"/>
    <dgm:cxn modelId="{01E96E5D-647C-424B-90F8-7A8E283304BE}" type="presParOf" srcId="{D6EDC06C-9233-44FE-BAE3-E9D8938FFA82}" destId="{64ACEF05-A3F1-487E-9514-DA7F70AB778C}" srcOrd="8" destOrd="0" presId="urn:microsoft.com/office/officeart/2005/8/layout/chevron2"/>
    <dgm:cxn modelId="{A70CA064-CD41-48A7-8EAB-26DE5F1FFCF0}" type="presParOf" srcId="{64ACEF05-A3F1-487E-9514-DA7F70AB778C}" destId="{38D3EC43-770E-4B07-B1FC-7405A55737CA}" srcOrd="0" destOrd="0" presId="urn:microsoft.com/office/officeart/2005/8/layout/chevron2"/>
    <dgm:cxn modelId="{1029F2CD-A2FD-43F4-8557-0BEEED063B5C}" type="presParOf" srcId="{64ACEF05-A3F1-487E-9514-DA7F70AB778C}" destId="{197E15B4-3E6A-4EE8-834A-C0881D0FA4A4}" srcOrd="1" destOrd="0" presId="urn:microsoft.com/office/officeart/2005/8/layout/chevron2"/>
    <dgm:cxn modelId="{5903244B-C766-4E18-9F45-0BF385660575}" type="presParOf" srcId="{D6EDC06C-9233-44FE-BAE3-E9D8938FFA82}" destId="{FE1C757D-9BD6-483A-A5D4-DA46989A57F1}" srcOrd="9" destOrd="0" presId="urn:microsoft.com/office/officeart/2005/8/layout/chevron2"/>
    <dgm:cxn modelId="{63E3C806-614A-4E35-B16A-23C29E2C2120}" type="presParOf" srcId="{D6EDC06C-9233-44FE-BAE3-E9D8938FFA82}" destId="{8BAB4CA8-AC75-4732-8A1D-634E2C9C2968}" srcOrd="10" destOrd="0" presId="urn:microsoft.com/office/officeart/2005/8/layout/chevron2"/>
    <dgm:cxn modelId="{BDBB3EF2-AD00-45E7-8629-7AC50A6B96D2}" type="presParOf" srcId="{8BAB4CA8-AC75-4732-8A1D-634E2C9C2968}" destId="{8EC799CF-AEC2-490C-8970-604B290F6EAF}" srcOrd="0" destOrd="0" presId="urn:microsoft.com/office/officeart/2005/8/layout/chevron2"/>
    <dgm:cxn modelId="{4241204A-980F-4DF1-92DF-71C74A6701D5}" type="presParOf" srcId="{8BAB4CA8-AC75-4732-8A1D-634E2C9C2968}" destId="{A148C4A7-4D34-4BD5-88B4-9D5C32DEFB20}" srcOrd="1" destOrd="0" presId="urn:microsoft.com/office/officeart/2005/8/layout/chevron2"/>
    <dgm:cxn modelId="{37ED53BB-A8FB-4AE1-8F62-455B801C5C01}" type="presParOf" srcId="{D6EDC06C-9233-44FE-BAE3-E9D8938FFA82}" destId="{4CAEDBEC-8D45-4726-9EB5-D3B4E74C8995}" srcOrd="11" destOrd="0" presId="urn:microsoft.com/office/officeart/2005/8/layout/chevron2"/>
    <dgm:cxn modelId="{96AFE93C-6903-4F54-8F6E-BD4EF4342B59}" type="presParOf" srcId="{D6EDC06C-9233-44FE-BAE3-E9D8938FFA82}" destId="{3B0622D3-5B2B-4836-9237-899EAB749E7D}" srcOrd="12" destOrd="0" presId="urn:microsoft.com/office/officeart/2005/8/layout/chevron2"/>
    <dgm:cxn modelId="{F84E2875-A292-433A-B2EA-A62F5CE83EF3}" type="presParOf" srcId="{3B0622D3-5B2B-4836-9237-899EAB749E7D}" destId="{3D722D94-6780-4942-BCFC-CA88EEB914AD}" srcOrd="0" destOrd="0" presId="urn:microsoft.com/office/officeart/2005/8/layout/chevron2"/>
    <dgm:cxn modelId="{F63C842C-0673-4097-980A-4FCCB95E6F19}" type="presParOf" srcId="{3B0622D3-5B2B-4836-9237-899EAB749E7D}" destId="{8162B356-FB60-4663-A2CB-E456B00E4904}" srcOrd="1" destOrd="0" presId="urn:microsoft.com/office/officeart/2005/8/layout/chevron2"/>
    <dgm:cxn modelId="{77ADC8D9-C270-4833-ADB8-D9419F0FF2EF}" type="presParOf" srcId="{D6EDC06C-9233-44FE-BAE3-E9D8938FFA82}" destId="{6146AAEF-EBA0-4A20-BE1D-D244A819D7F8}" srcOrd="13" destOrd="0" presId="urn:microsoft.com/office/officeart/2005/8/layout/chevron2"/>
    <dgm:cxn modelId="{83EAD8C4-A864-4307-B5CB-FCA67DCE6CDD}" type="presParOf" srcId="{D6EDC06C-9233-44FE-BAE3-E9D8938FFA82}" destId="{7C740FC2-6B2A-4B49-BBBE-F871D8EF0DEA}" srcOrd="14" destOrd="0" presId="urn:microsoft.com/office/officeart/2005/8/layout/chevron2"/>
    <dgm:cxn modelId="{DB1CCE48-34A1-48FE-AD72-EF4C635D7174}" type="presParOf" srcId="{7C740FC2-6B2A-4B49-BBBE-F871D8EF0DEA}" destId="{F1211C51-D08D-4BEE-9D02-A6F5D7C508CD}" srcOrd="0" destOrd="0" presId="urn:microsoft.com/office/officeart/2005/8/layout/chevron2"/>
    <dgm:cxn modelId="{BA2C5C44-B3B9-4EEE-BF90-032740C6FE50}" type="presParOf" srcId="{7C740FC2-6B2A-4B49-BBBE-F871D8EF0DEA}" destId="{1FF58D72-09E4-43F5-8D90-A65BF0860A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8C63B-6266-4D88-8B7E-BD588A18BC78}">
      <dsp:nvSpPr>
        <dsp:cNvPr id="0" name=""/>
        <dsp:cNvSpPr/>
      </dsp:nvSpPr>
      <dsp:spPr>
        <a:xfrm rot="5400000">
          <a:off x="7722621" y="89466"/>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rtl="0">
            <a:lnSpc>
              <a:spcPct val="100000"/>
            </a:lnSpc>
            <a:spcBef>
              <a:spcPct val="0"/>
            </a:spcBef>
            <a:spcAft>
              <a:spcPts val="0"/>
            </a:spcAft>
          </a:pPr>
          <a:endParaRPr lang="fr-FR" sz="2400" b="1" kern="1200" dirty="0" smtClean="0">
            <a:latin typeface="Times New Roman" pitchFamily="18" charset="0"/>
            <a:cs typeface="Times New Roman" pitchFamily="18" charset="0"/>
          </a:endParaRPr>
        </a:p>
      </dsp:txBody>
      <dsp:txXfrm rot="-5400000">
        <a:off x="7812088" y="208755"/>
        <a:ext cx="417512" cy="178933"/>
      </dsp:txXfrm>
    </dsp:sp>
    <dsp:sp modelId="{AB203641-712F-4126-A210-DF8B6296B9CF}">
      <dsp:nvSpPr>
        <dsp:cNvPr id="0" name=""/>
        <dsp:cNvSpPr/>
      </dsp:nvSpPr>
      <dsp:spPr>
        <a:xfrm rot="16200000">
          <a:off x="3712199" y="-3708581"/>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المقدمة .</a:t>
          </a:r>
          <a:endParaRPr lang="fr-FR" sz="2400" b="1" kern="1200" cap="all" dirty="0">
            <a:ln w="0"/>
            <a:solidFill>
              <a:sysClr val="windowText" lastClr="000000"/>
            </a:solidFill>
            <a:effectLst>
              <a:reflection blurRad="12700" stA="50000" endPos="50000" dist="5000" dir="5400000" sy="-100000" rotWithShape="0"/>
            </a:effectLst>
            <a:cs typeface="AL-Mohanad" pitchFamily="2" charset="-78"/>
          </a:endParaRPr>
        </a:p>
      </dsp:txBody>
      <dsp:txXfrm rot="5400000">
        <a:off x="18926" y="22542"/>
        <a:ext cx="7793162" cy="349839"/>
      </dsp:txXfrm>
    </dsp:sp>
    <dsp:sp modelId="{469FB7A7-EA85-4E53-8C5C-F74302239437}">
      <dsp:nvSpPr>
        <dsp:cNvPr id="0" name=""/>
        <dsp:cNvSpPr/>
      </dsp:nvSpPr>
      <dsp:spPr>
        <a:xfrm rot="5400000">
          <a:off x="7722621" y="614404"/>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rtl="0">
            <a:lnSpc>
              <a:spcPct val="100000"/>
            </a:lnSpc>
            <a:spcBef>
              <a:spcPct val="0"/>
            </a:spcBef>
            <a:spcAft>
              <a:spcPts val="0"/>
            </a:spcAft>
          </a:pPr>
          <a:endParaRPr lang="fr-FR" sz="2400" b="1" kern="1200" dirty="0" smtClean="0">
            <a:latin typeface="Times New Roman" pitchFamily="18" charset="0"/>
            <a:cs typeface="Times New Roman" pitchFamily="18" charset="0"/>
          </a:endParaRPr>
        </a:p>
      </dsp:txBody>
      <dsp:txXfrm rot="-5400000">
        <a:off x="7812088" y="733693"/>
        <a:ext cx="417512" cy="178933"/>
      </dsp:txXfrm>
    </dsp:sp>
    <dsp:sp modelId="{74499088-A7DB-47F3-9402-88D4B00A8A53}">
      <dsp:nvSpPr>
        <dsp:cNvPr id="0" name=""/>
        <dsp:cNvSpPr/>
      </dsp:nvSpPr>
      <dsp:spPr>
        <a:xfrm rot="16200000">
          <a:off x="3745166" y="-3166632"/>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مـــاهية التهريب. </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51893" y="564491"/>
        <a:ext cx="7793162" cy="349839"/>
      </dsp:txXfrm>
    </dsp:sp>
    <dsp:sp modelId="{DD4FBC91-DB9C-4E2F-B6BA-E169CE4CA9AE}">
      <dsp:nvSpPr>
        <dsp:cNvPr id="0" name=""/>
        <dsp:cNvSpPr/>
      </dsp:nvSpPr>
      <dsp:spPr>
        <a:xfrm rot="5400000">
          <a:off x="7722621" y="1135724"/>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rtl="0">
            <a:lnSpc>
              <a:spcPct val="100000"/>
            </a:lnSpc>
            <a:spcBef>
              <a:spcPct val="0"/>
            </a:spcBef>
            <a:spcAft>
              <a:spcPts val="0"/>
            </a:spcAft>
          </a:pPr>
          <a:endParaRPr lang="fr-FR" sz="2400" b="1" kern="1200" dirty="0">
            <a:latin typeface="Times New Roman" pitchFamily="18" charset="0"/>
            <a:cs typeface="Times New Roman" pitchFamily="18" charset="0"/>
          </a:endParaRPr>
        </a:p>
      </dsp:txBody>
      <dsp:txXfrm rot="-5400000">
        <a:off x="7812088" y="1255013"/>
        <a:ext cx="417512" cy="178933"/>
      </dsp:txXfrm>
    </dsp:sp>
    <dsp:sp modelId="{C2FC8ED8-9221-4D71-B0DB-A437BE8CF149}">
      <dsp:nvSpPr>
        <dsp:cNvPr id="0" name=""/>
        <dsp:cNvSpPr/>
      </dsp:nvSpPr>
      <dsp:spPr>
        <a:xfrm rot="16200000">
          <a:off x="3712199" y="-2622446"/>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محل التهريب .</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18926" y="1108677"/>
        <a:ext cx="7793162" cy="349839"/>
      </dsp:txXfrm>
    </dsp:sp>
    <dsp:sp modelId="{6C045207-78E0-4C79-9D87-80DBC9A6DDB1}">
      <dsp:nvSpPr>
        <dsp:cNvPr id="0" name=""/>
        <dsp:cNvSpPr/>
      </dsp:nvSpPr>
      <dsp:spPr>
        <a:xfrm rot="5400000">
          <a:off x="7722621" y="1657044"/>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rtl="0">
            <a:lnSpc>
              <a:spcPct val="100000"/>
            </a:lnSpc>
            <a:spcBef>
              <a:spcPct val="0"/>
            </a:spcBef>
            <a:spcAft>
              <a:spcPts val="0"/>
            </a:spcAft>
          </a:pPr>
          <a:endParaRPr lang="fr-FR" sz="2400" b="1" kern="1200" dirty="0">
            <a:cs typeface="+mj-cs"/>
          </a:endParaRPr>
        </a:p>
      </dsp:txBody>
      <dsp:txXfrm rot="-5400000">
        <a:off x="7812088" y="1776333"/>
        <a:ext cx="417512" cy="178933"/>
      </dsp:txXfrm>
    </dsp:sp>
    <dsp:sp modelId="{060CF8D2-49ED-468A-94F3-1224908EC535}">
      <dsp:nvSpPr>
        <dsp:cNvPr id="0" name=""/>
        <dsp:cNvSpPr/>
      </dsp:nvSpPr>
      <dsp:spPr>
        <a:xfrm rot="16200000">
          <a:off x="3712199" y="-2144620"/>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النطاق المكاني للتهريب. </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18926" y="1586503"/>
        <a:ext cx="7793162" cy="349839"/>
      </dsp:txXfrm>
    </dsp:sp>
    <dsp:sp modelId="{38D3EC43-770E-4B07-B1FC-7405A55737CA}">
      <dsp:nvSpPr>
        <dsp:cNvPr id="0" name=""/>
        <dsp:cNvSpPr/>
      </dsp:nvSpPr>
      <dsp:spPr>
        <a:xfrm rot="5400000">
          <a:off x="7722621" y="2178364"/>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ts val="0"/>
            </a:spcAft>
          </a:pPr>
          <a:endParaRPr lang="fr-FR" sz="2400" b="1" kern="1200" dirty="0" smtClean="0">
            <a:cs typeface="+mj-cs"/>
          </a:endParaRPr>
        </a:p>
      </dsp:txBody>
      <dsp:txXfrm rot="-5400000">
        <a:off x="7812088" y="2297653"/>
        <a:ext cx="417512" cy="178933"/>
      </dsp:txXfrm>
    </dsp:sp>
    <dsp:sp modelId="{197E15B4-3E6A-4EE8-834A-C0881D0FA4A4}">
      <dsp:nvSpPr>
        <dsp:cNvPr id="0" name=""/>
        <dsp:cNvSpPr/>
      </dsp:nvSpPr>
      <dsp:spPr>
        <a:xfrm rot="16200000">
          <a:off x="3712199" y="-1623300"/>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أنواعه التهريب .  </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18926" y="2107823"/>
        <a:ext cx="7793162" cy="349839"/>
      </dsp:txXfrm>
    </dsp:sp>
    <dsp:sp modelId="{8EC799CF-AEC2-490C-8970-604B290F6EAF}">
      <dsp:nvSpPr>
        <dsp:cNvPr id="0" name=""/>
        <dsp:cNvSpPr/>
      </dsp:nvSpPr>
      <dsp:spPr>
        <a:xfrm rot="5400000">
          <a:off x="7722621" y="2699685"/>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ts val="0"/>
            </a:spcAft>
          </a:pPr>
          <a:endParaRPr lang="fr-FR" sz="2400" b="1" kern="1200" dirty="0" smtClean="0">
            <a:cs typeface="+mj-cs"/>
          </a:endParaRPr>
        </a:p>
      </dsp:txBody>
      <dsp:txXfrm rot="-5400000">
        <a:off x="7812088" y="2818974"/>
        <a:ext cx="417512" cy="178933"/>
      </dsp:txXfrm>
    </dsp:sp>
    <dsp:sp modelId="{A148C4A7-4D34-4BD5-88B4-9D5C32DEFB20}">
      <dsp:nvSpPr>
        <dsp:cNvPr id="0" name=""/>
        <dsp:cNvSpPr/>
      </dsp:nvSpPr>
      <dsp:spPr>
        <a:xfrm rot="16200000">
          <a:off x="3712199" y="-1101980"/>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التهريب الفعلي.  </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18926" y="2629143"/>
        <a:ext cx="7793162" cy="349839"/>
      </dsp:txXfrm>
    </dsp:sp>
    <dsp:sp modelId="{3D722D94-6780-4942-BCFC-CA88EEB914AD}">
      <dsp:nvSpPr>
        <dsp:cNvPr id="0" name=""/>
        <dsp:cNvSpPr/>
      </dsp:nvSpPr>
      <dsp:spPr>
        <a:xfrm rot="5400000">
          <a:off x="7722621" y="3221005"/>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ts val="0"/>
            </a:spcAft>
          </a:pPr>
          <a:endParaRPr lang="fr-FR" sz="2400" b="1" kern="1200" dirty="0" smtClean="0">
            <a:cs typeface="+mj-cs"/>
          </a:endParaRPr>
        </a:p>
      </dsp:txBody>
      <dsp:txXfrm rot="-5400000">
        <a:off x="7812088" y="3340294"/>
        <a:ext cx="417512" cy="178933"/>
      </dsp:txXfrm>
    </dsp:sp>
    <dsp:sp modelId="{8162B356-FB60-4663-A2CB-E456B00E4904}">
      <dsp:nvSpPr>
        <dsp:cNvPr id="0" name=""/>
        <dsp:cNvSpPr/>
      </dsp:nvSpPr>
      <dsp:spPr>
        <a:xfrm rot="16200000">
          <a:off x="3712199" y="-580660"/>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التهريب الحكمي.</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18926" y="3150463"/>
        <a:ext cx="7793162" cy="349839"/>
      </dsp:txXfrm>
    </dsp:sp>
    <dsp:sp modelId="{F1211C51-D08D-4BEE-9D02-A6F5D7C508CD}">
      <dsp:nvSpPr>
        <dsp:cNvPr id="0" name=""/>
        <dsp:cNvSpPr/>
      </dsp:nvSpPr>
      <dsp:spPr>
        <a:xfrm rot="5400000">
          <a:off x="7722621" y="3742325"/>
          <a:ext cx="596445" cy="41751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ts val="0"/>
            </a:spcAft>
          </a:pPr>
          <a:endParaRPr lang="fr-FR" sz="2400" b="1" kern="1200" dirty="0" smtClean="0">
            <a:cs typeface="+mj-cs"/>
          </a:endParaRPr>
        </a:p>
      </dsp:txBody>
      <dsp:txXfrm rot="-5400000">
        <a:off x="7812088" y="3861614"/>
        <a:ext cx="417512" cy="178933"/>
      </dsp:txXfrm>
    </dsp:sp>
    <dsp:sp modelId="{1FF58D72-09E4-43F5-8D90-A65BF0860A60}">
      <dsp:nvSpPr>
        <dsp:cNvPr id="0" name=""/>
        <dsp:cNvSpPr/>
      </dsp:nvSpPr>
      <dsp:spPr>
        <a:xfrm rot="16200000">
          <a:off x="3755009" y="-77399"/>
          <a:ext cx="387689" cy="781208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100000"/>
            </a:lnSpc>
            <a:spcBef>
              <a:spcPct val="0"/>
            </a:spcBef>
            <a:spcAft>
              <a:spcPts val="0"/>
            </a:spcAft>
            <a:buChar char="••"/>
          </a:pPr>
          <a:r>
            <a:rPr lang="ar-DZ" sz="2400" kern="1200" dirty="0" smtClean="0"/>
            <a:t>الخـاتمة .</a:t>
          </a:r>
          <a:endParaRPr lang="fr-FR" sz="2400" b="1" kern="1200" cap="all" dirty="0" smtClean="0">
            <a:ln w="0"/>
            <a:solidFill>
              <a:sysClr val="windowText" lastClr="000000"/>
            </a:solidFill>
            <a:effectLst>
              <a:reflection blurRad="12700" stA="50000" endPos="50000" dist="5000" dir="5400000" sy="-100000" rotWithShape="0"/>
            </a:effectLst>
            <a:cs typeface="AL-Mohanad" pitchFamily="2" charset="-78"/>
          </a:endParaRPr>
        </a:p>
      </dsp:txBody>
      <dsp:txXfrm rot="5400000">
        <a:off x="61736" y="3653724"/>
        <a:ext cx="7793162" cy="3498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A8102-3E25-4EC5-9316-E76424FFB2B9}" type="datetimeFigureOut">
              <a:rPr lang="fr-FR" smtClean="0"/>
              <a:pPr/>
              <a:t>14/02/2024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46276-A894-4038-BF61-6BDD7481D665}" type="slidenum">
              <a:rPr lang="fr-FR" smtClean="0"/>
              <a:pPr/>
              <a:t>‹N°›</a:t>
            </a:fld>
            <a:endParaRPr lang="fr-FR"/>
          </a:p>
        </p:txBody>
      </p:sp>
    </p:spTree>
    <p:extLst>
      <p:ext uri="{BB962C8B-B14F-4D97-AF65-F5344CB8AC3E}">
        <p14:creationId xmlns:p14="http://schemas.microsoft.com/office/powerpoint/2010/main" val="327993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A96B08-99AF-4E68-9E77-04AF6FCEF042}" type="slidenum">
              <a:rPr lang="fr-FR" smtClean="0"/>
              <a:pPr/>
              <a:t>1</a:t>
            </a:fld>
            <a:endParaRPr lang="fr-FR" dirty="0"/>
          </a:p>
        </p:txBody>
      </p:sp>
    </p:spTree>
    <p:extLst>
      <p:ext uri="{BB962C8B-B14F-4D97-AF65-F5344CB8AC3E}">
        <p14:creationId xmlns:p14="http://schemas.microsoft.com/office/powerpoint/2010/main" val="5920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14/02/2024</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r"/>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Pr_sentation_Microsoft_PowerPoint_97-20031.pp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ID-Constantine\Bureau\Rapport 2008 IDD Constantine\DOUANES ALGERIENNES\DOUANES ALGERIENNES_fichiers\Accueil_fichiers\arr_p2.jpg"/>
          <p:cNvPicPr>
            <a:picLocks noChangeAspect="1" noChangeArrowheads="1"/>
          </p:cNvPicPr>
          <p:nvPr/>
        </p:nvPicPr>
        <p:blipFill>
          <a:blip r:embed="rId3"/>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p:cNvPicPr/>
          <p:nvPr/>
        </p:nvPicPr>
        <p:blipFill>
          <a:blip r:embed="rId4"/>
          <a:srcRect/>
          <a:stretch>
            <a:fillRect/>
          </a:stretch>
        </p:blipFill>
        <p:spPr bwMode="auto">
          <a:xfrm>
            <a:off x="1214414" y="642918"/>
            <a:ext cx="6858048" cy="3143272"/>
          </a:xfrm>
          <a:prstGeom prst="rect">
            <a:avLst/>
          </a:prstGeom>
          <a:noFill/>
          <a:ln w="9525">
            <a:noFill/>
            <a:miter lim="800000"/>
            <a:headEnd/>
            <a:tailEnd/>
          </a:ln>
        </p:spPr>
      </p:pic>
      <p:pic>
        <p:nvPicPr>
          <p:cNvPr id="4" name="Picture 4" descr="C:\Documents and Settings\Administrateur\Bureau\MoussaAliane\DOUANES ALGERIENNES_fichiers\image002.jpg"/>
          <p:cNvPicPr>
            <a:picLocks noChangeAspect="1" noChangeArrowheads="1"/>
          </p:cNvPicPr>
          <p:nvPr/>
        </p:nvPicPr>
        <p:blipFill>
          <a:blip r:embed="rId5"/>
          <a:srcRect/>
          <a:stretch>
            <a:fillRect/>
          </a:stretch>
        </p:blipFill>
        <p:spPr bwMode="auto">
          <a:xfrm>
            <a:off x="642910" y="6357957"/>
            <a:ext cx="7715304" cy="540045"/>
          </a:xfrm>
          <a:prstGeom prst="rect">
            <a:avLst/>
          </a:prstGeom>
          <a:noFill/>
        </p:spPr>
      </p:pic>
      <p:pic>
        <p:nvPicPr>
          <p:cNvPr id="7" name="Image 6"/>
          <p:cNvPicPr/>
          <p:nvPr/>
        </p:nvPicPr>
        <p:blipFill>
          <a:blip r:embed="rId4"/>
          <a:srcRect/>
          <a:stretch>
            <a:fillRect/>
          </a:stretch>
        </p:blipFill>
        <p:spPr bwMode="auto">
          <a:xfrm>
            <a:off x="142844" y="0"/>
            <a:ext cx="1000132" cy="785818"/>
          </a:xfrm>
          <a:prstGeom prst="rect">
            <a:avLst/>
          </a:prstGeom>
          <a:noFill/>
          <a:ln w="9525">
            <a:noFill/>
            <a:miter lim="800000"/>
            <a:headEnd/>
            <a:tailEnd/>
          </a:ln>
        </p:spPr>
      </p:pic>
      <p:pic>
        <p:nvPicPr>
          <p:cNvPr id="9" name="Picture 2" descr="C:\Users\ALIANE Moussa\Desktop\Cartable de l'Inspecteur\DOUANES ALGERIENNES_fichiers\Titre_fichiers\fanion.gif"/>
          <p:cNvPicPr>
            <a:picLocks noChangeAspect="1" noChangeArrowheads="1" noCrop="1"/>
          </p:cNvPicPr>
          <p:nvPr/>
        </p:nvPicPr>
        <p:blipFill>
          <a:blip r:embed="rId6"/>
          <a:srcRect/>
          <a:stretch>
            <a:fillRect/>
          </a:stretch>
        </p:blipFill>
        <p:spPr bwMode="auto">
          <a:xfrm>
            <a:off x="7572396" y="0"/>
            <a:ext cx="1252540" cy="619125"/>
          </a:xfrm>
          <a:prstGeom prst="rect">
            <a:avLst/>
          </a:prstGeom>
          <a:noFill/>
        </p:spPr>
      </p:pic>
      <p:pic>
        <p:nvPicPr>
          <p:cNvPr id="10" name="Picture 4"/>
          <p:cNvPicPr>
            <a:picLocks noChangeAspect="1" noChangeArrowheads="1"/>
          </p:cNvPicPr>
          <p:nvPr/>
        </p:nvPicPr>
        <p:blipFill>
          <a:blip r:embed="rId7"/>
          <a:srcRect/>
          <a:stretch>
            <a:fillRect/>
          </a:stretch>
        </p:blipFill>
        <p:spPr bwMode="auto">
          <a:xfrm>
            <a:off x="3071802" y="1214422"/>
            <a:ext cx="3214710" cy="15716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Espace réservé du numéro de diapositive 11"/>
          <p:cNvSpPr>
            <a:spLocks noGrp="1"/>
          </p:cNvSpPr>
          <p:nvPr>
            <p:ph type="sldNum" sz="quarter" idx="12"/>
          </p:nvPr>
        </p:nvSpPr>
        <p:spPr>
          <a:xfrm>
            <a:off x="6553200" y="6356350"/>
            <a:ext cx="1876452" cy="365125"/>
          </a:xfrm>
        </p:spPr>
        <p:txBody>
          <a:bodyPr/>
          <a:lstStyle/>
          <a:p>
            <a:fld id="{CF4668DC-857F-487D-BFFA-8C0CA5037977}" type="slidenum">
              <a:rPr lang="fr-BE" smtClean="0"/>
              <a:pPr/>
              <a:t>1</a:t>
            </a:fld>
            <a:endParaRPr lang="fr-BE"/>
          </a:p>
        </p:txBody>
      </p:sp>
      <p:sp>
        <p:nvSpPr>
          <p:cNvPr id="11" name="Parchemin horizontal 10"/>
          <p:cNvSpPr/>
          <p:nvPr/>
        </p:nvSpPr>
        <p:spPr>
          <a:xfrm>
            <a:off x="500002" y="3000372"/>
            <a:ext cx="8643998" cy="2928958"/>
          </a:xfrm>
          <a:prstGeom prst="horizontalScroll">
            <a:avLst>
              <a:gd name="adj" fmla="val 250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ar-DZ" sz="4400" b="1" i="1" dirty="0" smtClean="0"/>
          </a:p>
        </p:txBody>
      </p:sp>
      <p:sp>
        <p:nvSpPr>
          <p:cNvPr id="13" name="Rectangle à coins arrondis 12"/>
          <p:cNvSpPr/>
          <p:nvPr/>
        </p:nvSpPr>
        <p:spPr>
          <a:xfrm>
            <a:off x="5500694" y="5214950"/>
            <a:ext cx="3643306" cy="1000132"/>
          </a:xfrm>
          <a:prstGeom prst="wedgeRoundRectCallout">
            <a:avLst>
              <a:gd name="adj1" fmla="val -2609"/>
              <a:gd name="adj2" fmla="val 625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smtClean="0"/>
              <a:t>من إعداد </a:t>
            </a:r>
            <a:r>
              <a:rPr lang="ar-DZ" b="1" dirty="0" err="1" smtClean="0"/>
              <a:t>و</a:t>
            </a:r>
            <a:r>
              <a:rPr lang="ar-DZ" b="1" dirty="0" smtClean="0"/>
              <a:t> تقديم</a:t>
            </a:r>
          </a:p>
          <a:p>
            <a:pPr algn="ctr"/>
            <a:r>
              <a:rPr lang="ar-DZ" b="1" dirty="0" smtClean="0"/>
              <a:t>المفتش العميد: طيبي  يوسف</a:t>
            </a:r>
          </a:p>
          <a:p>
            <a:pPr algn="ctr"/>
            <a:r>
              <a:rPr lang="ar-DZ" b="1" dirty="0" smtClean="0"/>
              <a:t>رئيس المكتب </a:t>
            </a:r>
            <a:r>
              <a:rPr lang="ar-DZ" b="1" dirty="0" err="1" smtClean="0"/>
              <a:t>الجهوي</a:t>
            </a:r>
            <a:r>
              <a:rPr lang="ar-DZ" b="1" dirty="0" smtClean="0"/>
              <a:t> للمتابعات القضائية.</a:t>
            </a:r>
            <a:endParaRPr lang="fr-FR" b="1" dirty="0"/>
          </a:p>
        </p:txBody>
      </p:sp>
      <p:sp>
        <p:nvSpPr>
          <p:cNvPr id="15" name="ZoneTexte 14"/>
          <p:cNvSpPr txBox="1"/>
          <p:nvPr/>
        </p:nvSpPr>
        <p:spPr>
          <a:xfrm>
            <a:off x="1785918" y="142852"/>
            <a:ext cx="5357850" cy="369332"/>
          </a:xfrm>
          <a:prstGeom prst="rect">
            <a:avLst/>
          </a:prstGeom>
          <a:noFill/>
        </p:spPr>
        <p:txBody>
          <a:bodyPr wrap="square" rtlCol="0">
            <a:spAutoFit/>
          </a:bodyPr>
          <a:lstStyle/>
          <a:p>
            <a:pPr algn="ctr"/>
            <a:r>
              <a:rPr lang="ar-DZ" dirty="0" smtClean="0">
                <a:solidFill>
                  <a:schemeClr val="bg1"/>
                </a:solidFill>
              </a:rPr>
              <a:t>الجمهورية الجزائرية الديمقراطية الشعبية</a:t>
            </a:r>
            <a:endParaRPr lang="fr-FR" dirty="0">
              <a:solidFill>
                <a:schemeClr val="bg1"/>
              </a:solidFill>
            </a:endParaRPr>
          </a:p>
        </p:txBody>
      </p:sp>
      <p:sp>
        <p:nvSpPr>
          <p:cNvPr id="16" name="ZoneTexte 15"/>
          <p:cNvSpPr txBox="1"/>
          <p:nvPr/>
        </p:nvSpPr>
        <p:spPr>
          <a:xfrm>
            <a:off x="6643702" y="928670"/>
            <a:ext cx="2500298" cy="738664"/>
          </a:xfrm>
          <a:prstGeom prst="rect">
            <a:avLst/>
          </a:prstGeom>
          <a:noFill/>
        </p:spPr>
        <p:txBody>
          <a:bodyPr wrap="square" rtlCol="0">
            <a:spAutoFit/>
          </a:bodyPr>
          <a:lstStyle/>
          <a:p>
            <a:pPr algn="r" rtl="1"/>
            <a:r>
              <a:rPr lang="ar-SA" sz="1400" b="1" dirty="0" smtClean="0">
                <a:solidFill>
                  <a:schemeClr val="bg1"/>
                </a:solidFill>
              </a:rPr>
              <a:t>المديرية العامة للجمارك</a:t>
            </a:r>
            <a:endParaRPr lang="ar-DZ" sz="1400" b="1" dirty="0" smtClean="0">
              <a:solidFill>
                <a:schemeClr val="bg1"/>
              </a:solidFill>
            </a:endParaRPr>
          </a:p>
          <a:p>
            <a:pPr algn="r" rtl="1"/>
            <a:r>
              <a:rPr lang="ar-SA" sz="1400" b="1" dirty="0" smtClean="0">
                <a:solidFill>
                  <a:schemeClr val="bg1"/>
                </a:solidFill>
              </a:rPr>
              <a:t>المديرية </a:t>
            </a:r>
            <a:r>
              <a:rPr lang="ar-SA" sz="1400" b="1" dirty="0" err="1" smtClean="0">
                <a:solidFill>
                  <a:schemeClr val="bg1"/>
                </a:solidFill>
              </a:rPr>
              <a:t>الجهوية</a:t>
            </a:r>
            <a:r>
              <a:rPr lang="ar-SA" sz="1400" b="1" dirty="0" smtClean="0">
                <a:solidFill>
                  <a:schemeClr val="bg1"/>
                </a:solidFill>
              </a:rPr>
              <a:t> </a:t>
            </a:r>
            <a:r>
              <a:rPr lang="ar-DZ" sz="1400" b="1" dirty="0" smtClean="0">
                <a:solidFill>
                  <a:schemeClr val="bg1"/>
                </a:solidFill>
              </a:rPr>
              <a:t>للجمارك </a:t>
            </a:r>
            <a:r>
              <a:rPr lang="ar-SA" sz="1400" b="1" dirty="0" err="1" smtClean="0">
                <a:solidFill>
                  <a:schemeClr val="bg1"/>
                </a:solidFill>
              </a:rPr>
              <a:t>سطي</a:t>
            </a:r>
            <a:r>
              <a:rPr lang="ar-DZ" sz="1400" b="1" dirty="0" smtClean="0">
                <a:solidFill>
                  <a:schemeClr val="bg1"/>
                </a:solidFill>
              </a:rPr>
              <a:t>ف</a:t>
            </a:r>
          </a:p>
          <a:p>
            <a:pPr algn="r"/>
            <a:endParaRPr lang="fr-FR" sz="1400" dirty="0">
              <a:solidFill>
                <a:schemeClr val="bg1"/>
              </a:solidFill>
            </a:endParaRPr>
          </a:p>
        </p:txBody>
      </p:sp>
      <p:sp>
        <p:nvSpPr>
          <p:cNvPr id="18" name="ZoneTexte 17"/>
          <p:cNvSpPr txBox="1"/>
          <p:nvPr/>
        </p:nvSpPr>
        <p:spPr>
          <a:xfrm>
            <a:off x="0" y="857232"/>
            <a:ext cx="3000364" cy="523220"/>
          </a:xfrm>
          <a:prstGeom prst="rect">
            <a:avLst/>
          </a:prstGeom>
          <a:noFill/>
        </p:spPr>
        <p:txBody>
          <a:bodyPr wrap="square" rtlCol="0">
            <a:spAutoFit/>
          </a:bodyPr>
          <a:lstStyle/>
          <a:p>
            <a:r>
              <a:rPr lang="fr-FR" sz="1400" b="1" dirty="0" smtClean="0">
                <a:solidFill>
                  <a:schemeClr val="bg1"/>
                </a:solidFill>
              </a:rPr>
              <a:t>Direction Générale Des Douanes</a:t>
            </a:r>
            <a:endParaRPr lang="ar-DZ" sz="1400" b="1" dirty="0" smtClean="0">
              <a:solidFill>
                <a:schemeClr val="bg1"/>
              </a:solidFill>
            </a:endParaRPr>
          </a:p>
          <a:p>
            <a:r>
              <a:rPr lang="fr-FR" sz="1400" b="1" dirty="0" smtClean="0">
                <a:solidFill>
                  <a:schemeClr val="bg1"/>
                </a:solidFill>
              </a:rPr>
              <a:t>Direction Régionale des douanes</a:t>
            </a:r>
            <a:endParaRPr lang="fr-FR" sz="1400" dirty="0">
              <a:solidFill>
                <a:schemeClr val="bg1"/>
              </a:solidFill>
            </a:endParaRPr>
          </a:p>
        </p:txBody>
      </p:sp>
      <p:sp>
        <p:nvSpPr>
          <p:cNvPr id="17" name="WordArt 11"/>
          <p:cNvSpPr>
            <a:spLocks noChangeArrowheads="1" noChangeShapeType="1" noTextEdit="1"/>
          </p:cNvSpPr>
          <p:nvPr/>
        </p:nvSpPr>
        <p:spPr bwMode="auto">
          <a:xfrm>
            <a:off x="1357290" y="3714752"/>
            <a:ext cx="7143800" cy="1500198"/>
          </a:xfrm>
          <a:prstGeom prst="rect">
            <a:avLst/>
          </a:prstGeom>
        </p:spPr>
        <p:txBody>
          <a:bodyPr wrap="none" fromWordArt="1">
            <a:prstTxWarp prst="textPlain">
              <a:avLst>
                <a:gd name="adj" fmla="val 50000"/>
              </a:avLst>
            </a:prstTxWarp>
          </a:bodyPr>
          <a:lstStyle/>
          <a:p>
            <a:pPr rtl="1"/>
            <a:r>
              <a:rPr lang="ar-DZ" sz="3600" kern="10" dirty="0">
                <a:ln w="9525">
                  <a:solidFill>
                    <a:srgbClr val="000000"/>
                  </a:solidFill>
                  <a:round/>
                  <a:headEnd/>
                  <a:tailEnd/>
                </a:ln>
                <a:gradFill rotWithShape="1">
                  <a:gsLst>
                    <a:gs pos="0">
                      <a:srgbClr val="FFE701"/>
                    </a:gs>
                    <a:gs pos="100000">
                      <a:srgbClr val="FE3E02"/>
                    </a:gs>
                  </a:gsLst>
                  <a:lin ang="5400000" scaled="1"/>
                </a:gradFill>
                <a:latin typeface="Arial"/>
                <a:cs typeface="Arial"/>
              </a:rPr>
              <a:t>جريمة التهريب </a:t>
            </a:r>
            <a:r>
              <a:rPr lang="ar-DZ" sz="3600" kern="10" dirty="0" smtClean="0">
                <a:ln w="9525">
                  <a:solidFill>
                    <a:srgbClr val="000000"/>
                  </a:solidFill>
                  <a:round/>
                  <a:headEnd/>
                  <a:tailEnd/>
                </a:ln>
                <a:gradFill rotWithShape="1">
                  <a:gsLst>
                    <a:gs pos="0">
                      <a:srgbClr val="FFE701"/>
                    </a:gs>
                    <a:gs pos="100000">
                      <a:srgbClr val="FE3E02"/>
                    </a:gs>
                  </a:gsLst>
                  <a:lin ang="5400000" scaled="1"/>
                </a:gradFill>
                <a:latin typeface="Arial"/>
                <a:cs typeface="Arial"/>
              </a:rPr>
              <a:t>(الفعلي والحكمي)</a:t>
            </a:r>
            <a:endParaRPr lang="fr-FR" sz="3600" kern="10" dirty="0">
              <a:ln w="9525">
                <a:solidFill>
                  <a:srgbClr val="000000"/>
                </a:solidFill>
                <a:round/>
                <a:headEnd/>
                <a:tailEnd/>
              </a:ln>
              <a:gradFill rotWithShape="1">
                <a:gsLst>
                  <a:gs pos="0">
                    <a:srgbClr val="FFE701"/>
                  </a:gs>
                  <a:gs pos="100000">
                    <a:srgbClr val="FE3E02"/>
                  </a:gs>
                </a:gsLst>
                <a:lin ang="5400000" scaled="1"/>
              </a:gradFill>
              <a:latin typeface="Arial"/>
              <a:cs typeface="Aria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467368"/>
          </a:xfrm>
        </p:spPr>
        <p:txBody>
          <a:bodyPr>
            <a:normAutofit fontScale="92500" lnSpcReduction="20000"/>
          </a:bodyPr>
          <a:lstStyle/>
          <a:p>
            <a:pPr marL="342900" indent="-342900" algn="r" rtl="1">
              <a:buNone/>
            </a:pPr>
            <a:r>
              <a:rPr lang="ar-DZ" b="1" u="sng" dirty="0" smtClean="0"/>
              <a:t>النطاق المكاني للتهريب:</a:t>
            </a:r>
          </a:p>
          <a:p>
            <a:pPr marL="342900" indent="-342900" algn="r" rtl="1">
              <a:buNone/>
            </a:pPr>
            <a:endParaRPr lang="ar-DZ" u="sng" dirty="0" smtClean="0"/>
          </a:p>
          <a:p>
            <a:pPr marL="342900" indent="-342900" algn="r" rtl="1">
              <a:buNone/>
            </a:pPr>
            <a:r>
              <a:rPr lang="ar-DZ" dirty="0" smtClean="0"/>
              <a:t>    نصت المادة28 من  قانون الجمارك " تمارس إدارة الجمارك عملها في ســـائر الإقليم. وفق الشروط المحددة في هذا القانون وتنظم منطقة خاصة للمراقبة على طول الحدود البحرية والبرية وتشكل هذه المنطقة النطاق الجمركي ".</a:t>
            </a:r>
          </a:p>
          <a:p>
            <a:pPr marL="342900" indent="-342900" algn="r" rtl="1">
              <a:buNone/>
            </a:pPr>
            <a:endParaRPr lang="ar-DZ" dirty="0" smtClean="0"/>
          </a:p>
          <a:p>
            <a:pPr marL="342900" indent="-342900" algn="r" rtl="1">
              <a:buNone/>
            </a:pPr>
            <a:r>
              <a:rPr lang="ar-DZ" dirty="0" smtClean="0">
                <a:effectLst>
                  <a:outerShdw blurRad="38100" dist="38100" dir="2700000" algn="tl">
                    <a:srgbClr val="000000">
                      <a:alpha val="43137"/>
                    </a:srgbClr>
                  </a:outerShdw>
                </a:effectLst>
                <a:latin typeface="Verdana" pitchFamily="34" charset="0"/>
              </a:rPr>
              <a:t>-  </a:t>
            </a:r>
            <a:r>
              <a:rPr lang="ar-DZ" b="1" dirty="0" smtClean="0">
                <a:effectLst>
                  <a:outerShdw blurRad="38100" dist="38100" dir="2700000" algn="tl">
                    <a:srgbClr val="000000">
                      <a:alpha val="43137"/>
                    </a:srgbClr>
                  </a:outerShdw>
                </a:effectLst>
                <a:latin typeface="Verdana" pitchFamily="34" charset="0"/>
              </a:rPr>
              <a:t>الإقليم الجمركي: </a:t>
            </a:r>
            <a:r>
              <a:rPr lang="ar-DZ" dirty="0" smtClean="0">
                <a:latin typeface="Verdana" pitchFamily="34" charset="0"/>
              </a:rPr>
              <a:t>عرفت المادة الأولى من قانون الجمارك الإقليم الجمركي على أنه الإقليم الوطني, والمياه الداخلية, والميـــاه الإقليـــمية والمنطقة المتـــاخمة </a:t>
            </a:r>
            <a:r>
              <a:rPr lang="ar-DZ" dirty="0" err="1" smtClean="0">
                <a:latin typeface="Verdana" pitchFamily="34" charset="0"/>
              </a:rPr>
              <a:t>و</a:t>
            </a:r>
            <a:r>
              <a:rPr lang="ar-DZ" dirty="0" smtClean="0">
                <a:latin typeface="Verdana" pitchFamily="34" charset="0"/>
              </a:rPr>
              <a:t> الفضـــــاء الجوي الذي يعلوها، </a:t>
            </a:r>
            <a:r>
              <a:rPr lang="ar-DZ" dirty="0" err="1" smtClean="0">
                <a:latin typeface="Verdana" pitchFamily="34" charset="0"/>
              </a:rPr>
              <a:t>و</a:t>
            </a:r>
            <a:r>
              <a:rPr lang="ar-DZ" dirty="0" smtClean="0">
                <a:latin typeface="Verdana" pitchFamily="34" charset="0"/>
              </a:rPr>
              <a:t> هو بذلك اشمل </a:t>
            </a:r>
            <a:r>
              <a:rPr lang="ar-DZ" dirty="0" err="1" smtClean="0">
                <a:latin typeface="Verdana" pitchFamily="34" charset="0"/>
              </a:rPr>
              <a:t>و</a:t>
            </a:r>
            <a:r>
              <a:rPr lang="ar-DZ" dirty="0" smtClean="0">
                <a:latin typeface="Verdana" pitchFamily="34" charset="0"/>
              </a:rPr>
              <a:t> أوسع من الإقليم الوطني باعتباره يضم المنطقة البحرية </a:t>
            </a:r>
            <a:r>
              <a:rPr lang="ar-DZ" dirty="0" err="1" smtClean="0">
                <a:latin typeface="Verdana" pitchFamily="34" charset="0"/>
              </a:rPr>
              <a:t>و</a:t>
            </a:r>
            <a:r>
              <a:rPr lang="ar-DZ" dirty="0" smtClean="0">
                <a:latin typeface="Verdana" pitchFamily="34" charset="0"/>
              </a:rPr>
              <a:t> البرية </a:t>
            </a:r>
            <a:r>
              <a:rPr lang="ar-DZ" dirty="0" err="1" smtClean="0">
                <a:latin typeface="Verdana" pitchFamily="34" charset="0"/>
              </a:rPr>
              <a:t>و</a:t>
            </a:r>
            <a:r>
              <a:rPr lang="ar-DZ" dirty="0" smtClean="0">
                <a:latin typeface="Verdana" pitchFamily="34" charset="0"/>
              </a:rPr>
              <a:t> الفضاء الجوي الذي يعلوها.</a:t>
            </a:r>
          </a:p>
          <a:p>
            <a:pPr marL="342900" indent="-342900" algn="r" rtl="1">
              <a:buFontTx/>
              <a:buChar char="-"/>
            </a:pPr>
            <a:endParaRPr lang="ar-DZ" dirty="0" smtClean="0"/>
          </a:p>
          <a:p>
            <a:pPr marL="342900" indent="-342900" algn="r">
              <a:buNone/>
            </a:pPr>
            <a:r>
              <a:rPr lang="ar-DZ" dirty="0" smtClean="0">
                <a:effectLst>
                  <a:outerShdw blurRad="38100" dist="38100" dir="2700000" algn="tl">
                    <a:srgbClr val="000000"/>
                  </a:outerShdw>
                </a:effectLst>
                <a:latin typeface="Verdana" pitchFamily="34" charset="0"/>
              </a:rPr>
              <a:t>- المنطقة البرية: </a:t>
            </a:r>
            <a:r>
              <a:rPr lang="ar-DZ" dirty="0" smtClean="0">
                <a:latin typeface="Verdana" pitchFamily="34" charset="0"/>
              </a:rPr>
              <a:t>أو الإقليم الجمركي الداخلي </a:t>
            </a:r>
            <a:r>
              <a:rPr lang="ar-DZ" dirty="0" err="1" smtClean="0">
                <a:latin typeface="Verdana" pitchFamily="34" charset="0"/>
              </a:rPr>
              <a:t>و</a:t>
            </a:r>
            <a:r>
              <a:rPr lang="ar-DZ" dirty="0" smtClean="0">
                <a:latin typeface="Verdana" pitchFamily="34" charset="0"/>
              </a:rPr>
              <a:t> تشمل كامل التراب الوطني.</a:t>
            </a:r>
            <a:br>
              <a:rPr lang="ar-DZ" dirty="0" smtClean="0">
                <a:latin typeface="Verdana" pitchFamily="34" charset="0"/>
              </a:rPr>
            </a:br>
            <a:r>
              <a:rPr lang="ar-DZ" b="1" dirty="0" smtClean="0">
                <a:latin typeface="Verdana" pitchFamily="34" charset="0"/>
              </a:rPr>
              <a:t>- الفضاء الجوي: </a:t>
            </a:r>
            <a:r>
              <a:rPr lang="ar-DZ" dirty="0" smtClean="0">
                <a:latin typeface="Verdana" pitchFamily="34" charset="0"/>
              </a:rPr>
              <a:t>وهو الفضاء الذي يعلو الإقلــــــــيم الجمركي أي الإقــليم الوطني </a:t>
            </a:r>
            <a:r>
              <a:rPr lang="ar-DZ" dirty="0" err="1" smtClean="0">
                <a:latin typeface="Verdana" pitchFamily="34" charset="0"/>
              </a:rPr>
              <a:t>و</a:t>
            </a:r>
            <a:r>
              <a:rPr lang="ar-DZ" dirty="0" smtClean="0">
                <a:latin typeface="Verdana" pitchFamily="34" charset="0"/>
              </a:rPr>
              <a:t> المنطقة البحرية</a:t>
            </a:r>
            <a:r>
              <a:rPr lang="ar-DZ" sz="2800" dirty="0" smtClean="0">
                <a:latin typeface="Verdana" pitchFamily="34" charset="0"/>
              </a:rPr>
              <a:t>.</a:t>
            </a:r>
            <a:br>
              <a:rPr lang="ar-DZ" sz="2800" dirty="0" smtClean="0">
                <a:latin typeface="Verdana" pitchFamily="34" charset="0"/>
              </a:rPr>
            </a:br>
            <a:endParaRPr lang="ar-DZ" dirty="0" smtClean="0"/>
          </a:p>
          <a:p>
            <a:pPr marL="342900" indent="-342900" algn="r"/>
            <a:endParaRPr lang="fr-FR" dirty="0"/>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439556"/>
          </a:xfrm>
        </p:spPr>
        <p:txBody>
          <a:bodyPr>
            <a:normAutofit fontScale="90000"/>
          </a:bodyPr>
          <a:lstStyle/>
          <a:p>
            <a:pPr algn="r"/>
            <a:r>
              <a:rPr lang="ar-DZ" sz="2700" b="1" dirty="0" smtClean="0">
                <a:effectLst>
                  <a:outerShdw blurRad="38100" dist="38100" dir="2700000" algn="tl">
                    <a:srgbClr val="000000"/>
                  </a:outerShdw>
                </a:effectLst>
              </a:rPr>
              <a:t>- النطاق الجمركي: </a:t>
            </a:r>
            <a:r>
              <a:rPr lang="ar-DZ" sz="2700" dirty="0" smtClean="0">
                <a:effectLst>
                  <a:outerShdw blurRad="38100" dist="38100" dir="2700000" algn="tl">
                    <a:srgbClr val="000000"/>
                  </a:outerShdw>
                </a:effectLst>
              </a:rPr>
              <a:t>عرفته المادة 29 من </a:t>
            </a:r>
            <a:r>
              <a:rPr lang="ar-DZ" sz="2700" dirty="0" err="1" smtClean="0">
                <a:effectLst>
                  <a:outerShdw blurRad="38100" dist="38100" dir="2700000" algn="tl">
                    <a:srgbClr val="000000"/>
                  </a:outerShdw>
                </a:effectLst>
              </a:rPr>
              <a:t>ق</a:t>
            </a:r>
            <a:r>
              <a:rPr lang="ar-DZ" sz="2700" dirty="0" smtClean="0">
                <a:effectLst>
                  <a:outerShdw blurRad="38100" dist="38100" dir="2700000" algn="tl">
                    <a:srgbClr val="000000"/>
                  </a:outerShdw>
                </a:effectLst>
              </a:rPr>
              <a:t>.ج على أنه منطقة خاصة لمراقبة نقل وحيازة البضائع على جانب وطول الحدود البرية والبحرية  ويشمل المنطقة البحرية والمنطقة البرية، ويحدد رسمه بقرار من وزير المالية  (المادة 30 من </a:t>
            </a:r>
            <a:r>
              <a:rPr lang="ar-DZ" sz="2700" dirty="0" err="1" smtClean="0">
                <a:effectLst>
                  <a:outerShdw blurRad="38100" dist="38100" dir="2700000" algn="tl">
                    <a:srgbClr val="000000"/>
                  </a:outerShdw>
                </a:effectLst>
              </a:rPr>
              <a:t>ق</a:t>
            </a:r>
            <a:r>
              <a:rPr lang="ar-DZ" sz="2700" dirty="0" smtClean="0">
                <a:effectLst>
                  <a:outerShdw blurRad="38100" dist="38100" dir="2700000" algn="tl">
                    <a:srgbClr val="000000"/>
                  </a:outerShdw>
                </a:effectLst>
              </a:rPr>
              <a:t>.ج) وتمديده بقرار وزاري مشترك بين الوزراء المكلفين بالمالية </a:t>
            </a:r>
            <a:r>
              <a:rPr lang="ar-DZ" sz="2700" dirty="0" err="1" smtClean="0">
                <a:effectLst>
                  <a:outerShdw blurRad="38100" dist="38100" dir="2700000" algn="tl">
                    <a:srgbClr val="000000"/>
                  </a:outerShdw>
                </a:effectLst>
              </a:rPr>
              <a:t>و</a:t>
            </a:r>
            <a:r>
              <a:rPr lang="ar-DZ" sz="2700" dirty="0" smtClean="0">
                <a:effectLst>
                  <a:outerShdw blurRad="38100" dist="38100" dir="2700000" algn="tl">
                    <a:srgbClr val="000000"/>
                  </a:outerShdw>
                </a:effectLst>
              </a:rPr>
              <a:t> الدفاع الوطني </a:t>
            </a:r>
            <a:r>
              <a:rPr lang="ar-DZ" sz="2700" dirty="0" err="1" smtClean="0">
                <a:effectLst>
                  <a:outerShdw blurRad="38100" dist="38100" dir="2700000" algn="tl">
                    <a:srgbClr val="000000"/>
                  </a:outerShdw>
                </a:effectLst>
              </a:rPr>
              <a:t>و</a:t>
            </a:r>
            <a:r>
              <a:rPr lang="ar-DZ" sz="2700" dirty="0" smtClean="0">
                <a:effectLst>
                  <a:outerShdw blurRad="38100" dist="38100" dir="2700000" algn="tl">
                    <a:srgbClr val="000000"/>
                  </a:outerShdw>
                </a:effectLst>
              </a:rPr>
              <a:t> الداخلية وتقاس المسافات على خط مستقيم الذي يسمى بالشعاع الجمركي.</a:t>
            </a:r>
            <a:br>
              <a:rPr lang="ar-DZ" sz="2700" dirty="0" smtClean="0">
                <a:effectLst>
                  <a:outerShdw blurRad="38100" dist="38100" dir="2700000" algn="tl">
                    <a:srgbClr val="000000"/>
                  </a:outerShdw>
                </a:effectLst>
              </a:rPr>
            </a:br>
            <a:r>
              <a:rPr lang="ar-DZ" sz="2700" dirty="0" smtClean="0">
                <a:effectLst>
                  <a:outerShdw blurRad="38100" dist="38100" dir="2700000" algn="tl">
                    <a:srgbClr val="000000"/>
                  </a:outerShdw>
                </a:effectLst>
              </a:rPr>
              <a:t/>
            </a:r>
            <a:br>
              <a:rPr lang="ar-DZ" sz="2700" dirty="0" smtClean="0">
                <a:effectLst>
                  <a:outerShdw blurRad="38100" dist="38100" dir="2700000" algn="tl">
                    <a:srgbClr val="000000"/>
                  </a:outerShdw>
                </a:effectLst>
              </a:rPr>
            </a:br>
            <a:r>
              <a:rPr lang="ar-DZ" sz="2700" b="1" dirty="0" smtClean="0">
                <a:effectLst>
                  <a:outerShdw blurRad="38100" dist="38100" dir="2700000" algn="tl">
                    <a:srgbClr val="000000"/>
                  </a:outerShdw>
                </a:effectLst>
                <a:latin typeface="Verdana" pitchFamily="34" charset="0"/>
              </a:rPr>
              <a:t> - المنطقة البحرية:  </a:t>
            </a:r>
            <a:r>
              <a:rPr lang="ar-DZ" sz="2700" dirty="0" smtClean="0">
                <a:effectLst>
                  <a:outerShdw blurRad="38100" dist="38100" dir="2700000" algn="tl">
                    <a:srgbClr val="000000"/>
                  </a:outerShdw>
                </a:effectLst>
                <a:latin typeface="Verdana" pitchFamily="34" charset="0"/>
              </a:rPr>
              <a:t>محددة بموجب الأمر(80/76)المؤرخ في 76/10/23المعدل والمتمم المتضمن القانون البحري والمحددة ب24 ميل وتشمل  ما يلي: </a:t>
            </a:r>
            <a:br>
              <a:rPr lang="ar-DZ" sz="2700" dirty="0" smtClean="0">
                <a:effectLst>
                  <a:outerShdw blurRad="38100" dist="38100" dir="2700000" algn="tl">
                    <a:srgbClr val="000000"/>
                  </a:outerShdw>
                </a:effectLst>
                <a:latin typeface="Verdana" pitchFamily="34" charset="0"/>
              </a:rPr>
            </a:br>
            <a:r>
              <a:rPr lang="ar-DZ" sz="2700" dirty="0" smtClean="0">
                <a:effectLst>
                  <a:outerShdw blurRad="38100" dist="38100" dir="2700000" algn="tl">
                    <a:srgbClr val="000000"/>
                  </a:outerShdw>
                </a:effectLst>
                <a:latin typeface="Verdana" pitchFamily="34" charset="0"/>
              </a:rPr>
              <a:t>- المياه الداخلية: تقع بين خط الشاطئ حسب ما هو معمول </a:t>
            </a:r>
            <a:r>
              <a:rPr lang="ar-DZ" sz="2700" dirty="0" err="1" smtClean="0">
                <a:effectLst>
                  <a:outerShdw blurRad="38100" dist="38100" dir="2700000" algn="tl">
                    <a:srgbClr val="000000"/>
                  </a:outerShdw>
                </a:effectLst>
                <a:latin typeface="Verdana" pitchFamily="34" charset="0"/>
              </a:rPr>
              <a:t>به</a:t>
            </a:r>
            <a:r>
              <a:rPr lang="ar-DZ" sz="2700" dirty="0" smtClean="0">
                <a:effectLst>
                  <a:outerShdw blurRad="38100" dist="38100" dir="2700000" algn="tl">
                    <a:srgbClr val="000000"/>
                  </a:outerShdw>
                </a:effectLst>
                <a:latin typeface="Verdana" pitchFamily="34" charset="0"/>
              </a:rPr>
              <a:t> في الاتفاقات </a:t>
            </a:r>
            <a:r>
              <a:rPr lang="ar-DZ" sz="2700" dirty="0" err="1" smtClean="0">
                <a:effectLst>
                  <a:outerShdw blurRad="38100" dist="38100" dir="2700000" algn="tl">
                    <a:srgbClr val="000000"/>
                  </a:outerShdw>
                </a:effectLst>
                <a:latin typeface="Verdana" pitchFamily="34" charset="0"/>
              </a:rPr>
              <a:t>و</a:t>
            </a:r>
            <a:r>
              <a:rPr lang="ar-DZ" sz="2700" dirty="0" smtClean="0">
                <a:effectLst>
                  <a:outerShdw blurRad="38100" dist="38100" dir="2700000" algn="tl">
                    <a:srgbClr val="000000"/>
                  </a:outerShdw>
                </a:effectLst>
                <a:latin typeface="Verdana" pitchFamily="34" charset="0"/>
              </a:rPr>
              <a:t> الأعراف الدولية وتشمل على وجه الخصوص المراسي </a:t>
            </a:r>
            <a:r>
              <a:rPr lang="ar-DZ" sz="2700" dirty="0" err="1" smtClean="0">
                <a:effectLst>
                  <a:outerShdw blurRad="38100" dist="38100" dir="2700000" algn="tl">
                    <a:srgbClr val="000000"/>
                  </a:outerShdw>
                </a:effectLst>
                <a:latin typeface="Verdana" pitchFamily="34" charset="0"/>
              </a:rPr>
              <a:t>و</a:t>
            </a:r>
            <a:r>
              <a:rPr lang="ar-DZ" sz="2700" dirty="0" smtClean="0">
                <a:effectLst>
                  <a:outerShdw blurRad="38100" dist="38100" dir="2700000" algn="tl">
                    <a:srgbClr val="000000"/>
                  </a:outerShdw>
                </a:effectLst>
                <a:latin typeface="Verdana" pitchFamily="34" charset="0"/>
              </a:rPr>
              <a:t> الموانئ </a:t>
            </a:r>
            <a:r>
              <a:rPr lang="ar-DZ" sz="2700" dirty="0" err="1" smtClean="0">
                <a:effectLst>
                  <a:outerShdw blurRad="38100" dist="38100" dir="2700000" algn="tl">
                    <a:srgbClr val="000000"/>
                  </a:outerShdw>
                </a:effectLst>
                <a:latin typeface="Verdana" pitchFamily="34" charset="0"/>
              </a:rPr>
              <a:t>و</a:t>
            </a:r>
            <a:r>
              <a:rPr lang="ar-DZ" sz="2700" dirty="0" smtClean="0">
                <a:effectLst>
                  <a:outerShdw blurRad="38100" dist="38100" dir="2700000" algn="tl">
                    <a:srgbClr val="000000"/>
                  </a:outerShdw>
                </a:effectLst>
                <a:latin typeface="Verdana" pitchFamily="34" charset="0"/>
              </a:rPr>
              <a:t> أراضي الانحشار والمستنقعات المالحة التي تبقى في اتصال مع البحر.</a:t>
            </a:r>
            <a:br>
              <a:rPr lang="ar-DZ" sz="2700" dirty="0" smtClean="0">
                <a:effectLst>
                  <a:outerShdw blurRad="38100" dist="38100" dir="2700000" algn="tl">
                    <a:srgbClr val="000000"/>
                  </a:outerShdw>
                </a:effectLst>
                <a:latin typeface="Verdana" pitchFamily="34" charset="0"/>
              </a:rPr>
            </a:br>
            <a:r>
              <a:rPr lang="ar-DZ" sz="2700" dirty="0" smtClean="0">
                <a:effectLst>
                  <a:outerShdw blurRad="38100" dist="38100" dir="2700000" algn="tl">
                    <a:srgbClr val="000000"/>
                  </a:outerShdw>
                </a:effectLst>
                <a:latin typeface="Verdana" pitchFamily="34" charset="0"/>
              </a:rPr>
              <a:t>- المياه الإقليمية: حددها المرسوم رقم 63-403 المؤرخ في 63/10/12المعدل والمتمم </a:t>
            </a:r>
            <a:r>
              <a:rPr lang="ar-DZ" sz="2700" dirty="0" err="1" smtClean="0">
                <a:effectLst>
                  <a:outerShdw blurRad="38100" dist="38100" dir="2700000" algn="tl">
                    <a:srgbClr val="000000"/>
                  </a:outerShdw>
                </a:effectLst>
                <a:latin typeface="Verdana" pitchFamily="34" charset="0"/>
              </a:rPr>
              <a:t>بـ</a:t>
            </a:r>
            <a:r>
              <a:rPr lang="ar-DZ" sz="2700" dirty="0" smtClean="0">
                <a:effectLst>
                  <a:outerShdw blurRad="38100" dist="38100" dir="2700000" algn="tl">
                    <a:srgbClr val="000000"/>
                  </a:outerShdw>
                </a:effectLst>
                <a:latin typeface="Verdana" pitchFamily="34" charset="0"/>
              </a:rPr>
              <a:t> 12 ميل بحري يبدأ من الشاطئ في الساحل إلى الخط القاعدي للبحر الإقليمي في عرض البحر(1ميل بحري = 1.852كلم)</a:t>
            </a:r>
            <a:br>
              <a:rPr lang="ar-DZ" sz="2700" dirty="0" smtClean="0">
                <a:effectLst>
                  <a:outerShdw blurRad="38100" dist="38100" dir="2700000" algn="tl">
                    <a:srgbClr val="000000"/>
                  </a:outerShdw>
                </a:effectLst>
                <a:latin typeface="Verdana" pitchFamily="34" charset="0"/>
              </a:rPr>
            </a:br>
            <a:r>
              <a:rPr lang="ar-DZ" sz="2700" dirty="0" smtClean="0">
                <a:effectLst>
                  <a:outerShdw blurRad="38100" dist="38100" dir="2700000" algn="tl">
                    <a:srgbClr val="000000"/>
                  </a:outerShdw>
                </a:effectLst>
                <a:latin typeface="Verdana" pitchFamily="34" charset="0"/>
              </a:rPr>
              <a:t>-المنطقة المتاخمة للمياه الإقليمية: منطقة تقع وراء البحر الإقليمي في اتجاه عرض البحر،و تقدر ب12 ميل.</a:t>
            </a:r>
            <a:endParaRPr lang="fr-FR" sz="2700" dirty="0"/>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5786478"/>
          </a:xfrm>
        </p:spPr>
        <p:txBody>
          <a:bodyPr>
            <a:noAutofit/>
          </a:bodyPr>
          <a:lstStyle/>
          <a:p>
            <a:pPr marL="342900" indent="-342900"/>
            <a:r>
              <a:rPr lang="ar-DZ" sz="2000" dirty="0" smtClean="0">
                <a:effectLst>
                  <a:outerShdw blurRad="38100" dist="38100" dir="2700000" algn="tl">
                    <a:srgbClr val="000000"/>
                  </a:outerShdw>
                </a:effectLst>
                <a:latin typeface="Verdana" pitchFamily="34" charset="0"/>
              </a:rPr>
              <a:t>ا</a:t>
            </a:r>
            <a:endParaRPr lang="fr-FR" sz="2000" dirty="0"/>
          </a:p>
        </p:txBody>
      </p:sp>
      <p:sp>
        <p:nvSpPr>
          <p:cNvPr id="4" name="Rectangle 3"/>
          <p:cNvSpPr/>
          <p:nvPr/>
        </p:nvSpPr>
        <p:spPr>
          <a:xfrm>
            <a:off x="928662" y="857232"/>
            <a:ext cx="7643866" cy="8679299"/>
          </a:xfrm>
          <a:prstGeom prst="rect">
            <a:avLst/>
          </a:prstGeom>
        </p:spPr>
        <p:txBody>
          <a:bodyPr wrap="square">
            <a:spAutoFit/>
          </a:bodyPr>
          <a:lstStyle/>
          <a:p>
            <a:pPr algn="r"/>
            <a:r>
              <a:rPr lang="ar-DZ" sz="2400" dirty="0" smtClean="0"/>
              <a:t>يمكن تمديد مسافة النطاق الجمركي من 30 إلى غاية 60 كلم وهذا تسهيــــــلا لقمع الغش ومكافحة التهريب وفي ولايات الجنوب </a:t>
            </a:r>
            <a:r>
              <a:rPr lang="ar-DZ" sz="2400" dirty="0" err="1" smtClean="0"/>
              <a:t>تندوف</a:t>
            </a:r>
            <a:r>
              <a:rPr lang="ar-DZ" sz="2400" dirty="0" smtClean="0"/>
              <a:t> </a:t>
            </a:r>
            <a:r>
              <a:rPr lang="ar-DZ" sz="2400" dirty="0" err="1" smtClean="0"/>
              <a:t>وأدرار</a:t>
            </a:r>
            <a:r>
              <a:rPr lang="ar-DZ" sz="2400" dirty="0" smtClean="0"/>
              <a:t> </a:t>
            </a:r>
            <a:r>
              <a:rPr lang="ar-DZ" sz="2400" dirty="0" err="1" smtClean="0"/>
              <a:t>وتمنراست</a:t>
            </a:r>
            <a:r>
              <a:rPr lang="ar-DZ" sz="2400" dirty="0" smtClean="0"/>
              <a:t> و </a:t>
            </a:r>
            <a:r>
              <a:rPr lang="ar-DZ" sz="2400" dirty="0" err="1" smtClean="0"/>
              <a:t>إليزي</a:t>
            </a:r>
            <a:r>
              <a:rPr lang="ar-DZ" sz="2400" dirty="0" smtClean="0"/>
              <a:t> إلى غاية 400 كلم ( تقاس المسافـــات على خط مستقيم </a:t>
            </a:r>
            <a:r>
              <a:rPr lang="ar-DZ" sz="2400" dirty="0" err="1" smtClean="0"/>
              <a:t>و</a:t>
            </a:r>
            <a:r>
              <a:rPr lang="ar-DZ" sz="2400" dirty="0" smtClean="0"/>
              <a:t> يحدد رسم النطاق بموجب قرار من وزير المالية </a:t>
            </a:r>
            <a:r>
              <a:rPr lang="ar-DZ" sz="2400" dirty="0" err="1" smtClean="0"/>
              <a:t>و</a:t>
            </a:r>
            <a:r>
              <a:rPr lang="ar-DZ" sz="2400" dirty="0" smtClean="0"/>
              <a:t> تمديد النطاق بموجب قــرار وزاري مشترك بين الدفاع </a:t>
            </a:r>
            <a:r>
              <a:rPr lang="ar-DZ" sz="2400" dirty="0" err="1" smtClean="0"/>
              <a:t>و</a:t>
            </a:r>
            <a:r>
              <a:rPr lang="ar-DZ" sz="2400" dirty="0" smtClean="0"/>
              <a:t> المالية والداخلية).</a:t>
            </a:r>
          </a:p>
          <a:p>
            <a:pPr algn="r"/>
            <a:endParaRPr lang="ar-DZ" sz="2400" dirty="0" smtClean="0"/>
          </a:p>
          <a:p>
            <a:pPr algn="r"/>
            <a:r>
              <a:rPr lang="ar-DZ" sz="2400" dirty="0" smtClean="0"/>
              <a:t>وقد أورده المشرع في المادة الثانية (الفقرة *ه*) من الأمر رقـــــم 05-06 المتعلق بمكافحة التهريب المعدل والمتمم على أنه" منطقة خاصة للمراقبة </a:t>
            </a:r>
          </a:p>
          <a:p>
            <a:pPr algn="r"/>
            <a:r>
              <a:rPr lang="ar-DZ" sz="2400" dirty="0" smtClean="0"/>
              <a:t>على طول الحدود البحرية </a:t>
            </a:r>
            <a:r>
              <a:rPr lang="ar-DZ" sz="2400" dirty="0" err="1" smtClean="0"/>
              <a:t>و</a:t>
            </a:r>
            <a:r>
              <a:rPr lang="ar-DZ" sz="2400" dirty="0" smtClean="0"/>
              <a:t> البرية طبقا لقانون الجمارك".</a:t>
            </a:r>
          </a:p>
          <a:p>
            <a:pPr algn="r"/>
            <a:endParaRPr lang="ar-DZ" sz="2400" dirty="0" smtClean="0"/>
          </a:p>
          <a:p>
            <a:pPr algn="r"/>
            <a:r>
              <a:rPr lang="ar-DZ" sz="2400" dirty="0" smtClean="0"/>
              <a:t>إن المناطق الواقعة بالجوار الأقرب للحدود البرية هي المناطق الموجودة في نطاق يمتد إلى غاية 15 كلم على خط مستقيم انطلاقا من الحدود البرية، </a:t>
            </a:r>
            <a:r>
              <a:rPr lang="ar-DZ" sz="2400" dirty="0" err="1" smtClean="0"/>
              <a:t>و</a:t>
            </a:r>
            <a:r>
              <a:rPr lang="ar-DZ" sz="2400" dirty="0" smtClean="0"/>
              <a:t> يؤهل الولاة المختصين إقليميا لتحديد هذه القوائم وهذا بموجب نص المادة 02 من المرسوم التنفيذي رقم 18-300 المؤرخ في 2018/11/26 المعدل والمتمم المتعلق بتنقل بعض البضائع في المنطقة البرية من النطاق الجمركي.</a:t>
            </a: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a:p>
            <a:endParaRPr lang="ar-DZ" dirty="0" smtClean="0">
              <a:effectLst>
                <a:outerShdw blurRad="38100" dist="38100" dir="2700000" algn="tl">
                  <a:srgbClr val="000000"/>
                </a:outerShdw>
              </a:effectLst>
            </a:endParaRP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4"/>
          <p:cNvGraphicFramePr>
            <a:graphicFrameLocks noGrp="1" noChangeAspect="1"/>
          </p:cNvGraphicFramePr>
          <p:nvPr>
            <p:ph idx="1"/>
          </p:nvPr>
        </p:nvGraphicFramePr>
        <p:xfrm>
          <a:off x="357158" y="214290"/>
          <a:ext cx="8383587" cy="6286500"/>
        </p:xfrm>
        <a:graphic>
          <a:graphicData uri="http://schemas.openxmlformats.org/presentationml/2006/ole">
            <mc:AlternateContent xmlns:mc="http://schemas.openxmlformats.org/markup-compatibility/2006">
              <mc:Choice xmlns:v="urn:schemas-microsoft-com:vml" Requires="v">
                <p:oleObj spid="_x0000_s55299" name="Présentation" r:id="rId4" imgW="3839054" imgH="2878861" progId="PowerPoint.Show.8">
                  <p:embed/>
                </p:oleObj>
              </mc:Choice>
              <mc:Fallback>
                <p:oleObj name="Présentation" r:id="rId4" imgW="3839054" imgH="2878861"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214290"/>
                        <a:ext cx="8383587"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fontScale="92500"/>
          </a:bodyPr>
          <a:lstStyle/>
          <a:p>
            <a:pPr algn="r">
              <a:buNone/>
            </a:pPr>
            <a:r>
              <a:rPr lang="ar-DZ" u="sng" dirty="0" smtClean="0"/>
              <a:t>-أنواع التهريب:</a:t>
            </a:r>
          </a:p>
          <a:p>
            <a:pPr algn="r">
              <a:buNone/>
            </a:pPr>
            <a:r>
              <a:rPr lang="ar-DZ" dirty="0" smtClean="0"/>
              <a:t>على ضوء أحكام قانون الجمارك وكذلك الأمر رقم 06/05 المتعلق بمكافحة التهريب المعدل والمتمم </a:t>
            </a:r>
            <a:r>
              <a:rPr lang="ar-DZ" dirty="0" err="1" smtClean="0"/>
              <a:t>و</a:t>
            </a:r>
            <a:r>
              <a:rPr lang="ar-DZ" dirty="0" smtClean="0"/>
              <a:t> مــــــــا درج عليه الفقه، فإن التهريب يتجلى في صورتين، فعلي وحكمي.</a:t>
            </a:r>
            <a:endParaRPr lang="ar-DZ" u="sng" dirty="0" smtClean="0"/>
          </a:p>
          <a:p>
            <a:pPr algn="r">
              <a:buNone/>
            </a:pPr>
            <a:r>
              <a:rPr lang="ar-DZ" u="sng" dirty="0" smtClean="0"/>
              <a:t>-التهريب الفعلي</a:t>
            </a:r>
            <a:r>
              <a:rPr lang="ar-DZ" dirty="0" smtClean="0"/>
              <a:t>:</a:t>
            </a:r>
          </a:p>
          <a:p>
            <a:pPr algn="r">
              <a:buNone/>
            </a:pPr>
            <a:r>
              <a:rPr lang="ar-DZ" dirty="0" smtClean="0"/>
              <a:t>ويظهر ذلك في صورة السلوك المادي للمهرب، المتمثل في استيراد و تصدير البضائع خارج المكاتب الجمركية وهذا ما أقرته المادة 324 من قانون </a:t>
            </a:r>
            <a:r>
              <a:rPr lang="ar-DZ" sz="2400" dirty="0" smtClean="0"/>
              <a:t>الجمارك</a:t>
            </a:r>
            <a:r>
              <a:rPr lang="ar-DZ" dirty="0" smtClean="0"/>
              <a:t>، أو ما يعبر عنه في التشريع الجمركي المصري بالدائرة الجمركية.</a:t>
            </a:r>
          </a:p>
          <a:p>
            <a:pPr algn="r" rtl="1">
              <a:buNone/>
            </a:pPr>
            <a:r>
              <a:rPr lang="ar-DZ" dirty="0" smtClean="0"/>
              <a:t>ويكون كذلك فعليا بتفريغ </a:t>
            </a:r>
            <a:r>
              <a:rPr lang="ar-DZ" dirty="0" err="1" smtClean="0"/>
              <a:t>و</a:t>
            </a:r>
            <a:r>
              <a:rPr lang="ar-DZ" dirty="0" smtClean="0"/>
              <a:t> شحن البضائع غشا(المواد51مكرر، 58، 64 من </a:t>
            </a:r>
            <a:r>
              <a:rPr lang="ar-DZ" dirty="0" err="1" smtClean="0"/>
              <a:t>ق</a:t>
            </a:r>
            <a:r>
              <a:rPr lang="ar-DZ" dirty="0" smtClean="0"/>
              <a:t>.ج ...). </a:t>
            </a:r>
          </a:p>
          <a:p>
            <a:pPr algn="r" rtl="1">
              <a:buNone/>
            </a:pPr>
            <a:r>
              <a:rPr lang="ar-DZ" dirty="0" smtClean="0"/>
              <a:t>الإنقاص من البضائع التي تكون تحت نظام العبور الجمركي، التي تم ترحيلها إلى </a:t>
            </a:r>
          </a:p>
          <a:p>
            <a:pPr algn="r" rtl="1">
              <a:buNone/>
            </a:pPr>
            <a:r>
              <a:rPr lang="ar-DZ" dirty="0" smtClean="0"/>
              <a:t>فئة الجنح الجمركية واعتبرت جنحة جمركية من الدرجة الأولى طبـــــــقا لأحكام </a:t>
            </a:r>
          </a:p>
          <a:p>
            <a:pPr algn="r" rtl="1">
              <a:buNone/>
            </a:pPr>
            <a:r>
              <a:rPr lang="ar-DZ" dirty="0" smtClean="0"/>
              <a:t>المادة 325 الفقرة (أ) وهذا بموجب التعديل رقم 17/ 04 المتضمن </a:t>
            </a:r>
            <a:r>
              <a:rPr lang="ar-DZ" dirty="0" err="1" smtClean="0"/>
              <a:t>ق</a:t>
            </a:r>
            <a:r>
              <a:rPr lang="ar-DZ" dirty="0" smtClean="0"/>
              <a:t>.ج.</a:t>
            </a:r>
            <a:endParaRPr lang="fr-FR" dirty="0" smtClean="0"/>
          </a:p>
          <a:p>
            <a:pPr algn="r">
              <a:buNone/>
            </a:pPr>
            <a:endParaRPr lang="ar-DZ" dirty="0" smtClean="0"/>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81682"/>
          </a:xfrm>
        </p:spPr>
        <p:txBody>
          <a:bodyPr>
            <a:normAutofit fontScale="62500" lnSpcReduction="20000"/>
          </a:bodyPr>
          <a:lstStyle/>
          <a:p>
            <a:pPr algn="r">
              <a:buNone/>
            </a:pPr>
            <a:r>
              <a:rPr lang="ar-DZ" sz="3400" b="1" u="sng" dirty="0" smtClean="0"/>
              <a:t>-التهريب الحكمي</a:t>
            </a:r>
            <a:r>
              <a:rPr lang="ar-DZ" sz="3400" b="1" dirty="0" smtClean="0"/>
              <a:t>:</a:t>
            </a:r>
          </a:p>
          <a:p>
            <a:pPr algn="r">
              <a:buNone/>
            </a:pPr>
            <a:r>
              <a:rPr lang="ar-DZ" sz="3400" dirty="0" smtClean="0"/>
              <a:t>الثابت أن التهريب الحكمي </a:t>
            </a:r>
            <a:r>
              <a:rPr lang="ar-DZ" sz="3400" dirty="0" err="1" smtClean="0"/>
              <a:t>هوما</a:t>
            </a:r>
            <a:r>
              <a:rPr lang="ar-DZ" sz="3400" dirty="0" smtClean="0"/>
              <a:t> نزل حكما بموجب نصوص قانونية أوردها المشرع في قانون الجمارك باعتبـاره الشريعة العــــــامة للجــرائم الجمركية وكذلك جـــرائم التهريب المعــــاقب عليها بالأمر رقم 06/05 المتعلق بمكافحة التهريب المعدل والمتمم .</a:t>
            </a:r>
          </a:p>
          <a:p>
            <a:pPr algn="r" rtl="1">
              <a:buNone/>
            </a:pPr>
            <a:r>
              <a:rPr lang="ar-DZ" sz="3400" dirty="0" smtClean="0"/>
              <a:t>   يمكن تصنيف هذه الأعمال إلى مجموعتين:</a:t>
            </a:r>
          </a:p>
          <a:p>
            <a:pPr algn="r" rtl="1"/>
            <a:endParaRPr lang="ar-DZ" sz="3400" dirty="0" smtClean="0"/>
          </a:p>
          <a:p>
            <a:pPr algn="r" rtl="1">
              <a:buNone/>
            </a:pPr>
            <a:r>
              <a:rPr lang="ar-DZ" sz="3400" dirty="0" smtClean="0"/>
              <a:t>	- أعمال التهريب ذات الصلة بالنطاق الجمركي.</a:t>
            </a:r>
          </a:p>
          <a:p>
            <a:pPr algn="r" rtl="1">
              <a:buNone/>
            </a:pPr>
            <a:r>
              <a:rPr lang="ar-DZ" sz="3400" dirty="0" smtClean="0"/>
              <a:t>   - أعمال التهريب ذات صلة بالإقليـــم الجمركي.</a:t>
            </a:r>
          </a:p>
          <a:p>
            <a:pPr algn="r" rtl="1">
              <a:buNone/>
            </a:pPr>
            <a:r>
              <a:rPr lang="ar-DZ" sz="3400" b="1" dirty="0" smtClean="0"/>
              <a:t>أ/ </a:t>
            </a:r>
            <a:r>
              <a:rPr lang="ar-DZ" sz="3400" b="1" dirty="0" err="1" smtClean="0"/>
              <a:t>أ</a:t>
            </a:r>
            <a:r>
              <a:rPr lang="ar-DZ" sz="3400" b="1" dirty="0" smtClean="0"/>
              <a:t>عمال التهريب ذات الصلة بالنطاق الجمركي: </a:t>
            </a:r>
            <a:r>
              <a:rPr lang="ar-DZ" sz="3400" dirty="0" err="1" smtClean="0"/>
              <a:t>و</a:t>
            </a:r>
            <a:r>
              <a:rPr lang="ar-DZ" sz="3400" dirty="0" smtClean="0"/>
              <a:t> تتمثل في:</a:t>
            </a:r>
          </a:p>
          <a:p>
            <a:pPr algn="r" rtl="1">
              <a:buNone/>
            </a:pPr>
            <a:r>
              <a:rPr lang="ar-DZ" sz="3400" dirty="0" smtClean="0"/>
              <a:t>   تنقل البضائع الخاضعة لرخصة التنقل في النطاق الجمركي مخالفة لأحكام المواد 221، 222، 223، 225 </a:t>
            </a:r>
            <a:r>
              <a:rPr lang="ar-DZ" sz="3400" dirty="0" err="1" smtClean="0"/>
              <a:t>و</a:t>
            </a:r>
            <a:r>
              <a:rPr lang="ar-DZ" sz="3400" dirty="0" smtClean="0"/>
              <a:t> من قانون الجمارك	</a:t>
            </a:r>
          </a:p>
          <a:p>
            <a:pPr algn="r" rtl="1">
              <a:buNone/>
            </a:pPr>
            <a:r>
              <a:rPr lang="ar-DZ" sz="3400" dirty="0" smtClean="0"/>
              <a:t>    * تنقل البضائع المحظورة أو الخاضعة لرسم مرتفع في النطاق الجمركي وحيازتها مخالفة لأحكام المادة 225 و225مككرر من قانون الجمارك.</a:t>
            </a:r>
          </a:p>
          <a:p>
            <a:pPr algn="r" rtl="1">
              <a:buNone/>
            </a:pPr>
            <a:r>
              <a:rPr lang="ar-DZ" sz="3400" dirty="0" smtClean="0"/>
              <a:t>   * الحيازة داخل النطاق الجمركي لمخزن معد للاستعمال في التهريب أو وسيلة نقل مهيــأة خصيصا للتهريب طبقا لأحكام المادة 11 من الأمر رقم 05-06 المتعلق بمكافحة التهريب</a:t>
            </a:r>
            <a:r>
              <a:rPr lang="ar-DZ" dirty="0" smtClean="0"/>
              <a:t>.</a:t>
            </a:r>
            <a:endParaRPr lang="fr-FR" dirty="0" smtClean="0"/>
          </a:p>
          <a:p>
            <a:pPr algn="r">
              <a:buNone/>
            </a:pPr>
            <a:endParaRPr lang="ar-DZ" dirty="0" smtClean="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395930"/>
          </a:xfrm>
        </p:spPr>
        <p:txBody>
          <a:bodyPr>
            <a:normAutofit fontScale="92500" lnSpcReduction="10000"/>
          </a:bodyPr>
          <a:lstStyle/>
          <a:p>
            <a:pPr algn="r">
              <a:buNone/>
            </a:pPr>
            <a:r>
              <a:rPr lang="ar-DZ" b="1" dirty="0" smtClean="0"/>
              <a:t>الحالة الأولى: تنقل البضائع الخاضعة لرخصة التنقل في النطاق الجمركي طبقا لأحكام المواد 221، 222، 223، 225 من قانون الجمارك.</a:t>
            </a:r>
            <a:endParaRPr lang="ar-DZ" dirty="0" smtClean="0"/>
          </a:p>
          <a:p>
            <a:pPr algn="r">
              <a:buNone/>
            </a:pPr>
            <a:r>
              <a:rPr lang="ar-DZ" dirty="0" smtClean="0"/>
              <a:t>عملا بأحكام  المادة 220 من قانون الجمارك فإن لا يجوز تنقل بعض البضــائع داخل المنطقة البرية من النطاق الجمركي ما لم تكن مرفقة برخصة مكتوبة من إدارة الجمارك /أو الضرائب </a:t>
            </a:r>
            <a:r>
              <a:rPr lang="ar-DZ" dirty="0" err="1" smtClean="0"/>
              <a:t>و</a:t>
            </a:r>
            <a:r>
              <a:rPr lang="ar-DZ" dirty="0" smtClean="0"/>
              <a:t> التي تسمى " رخصة التنقل".</a:t>
            </a:r>
          </a:p>
          <a:p>
            <a:pPr algn="r">
              <a:buNone/>
            </a:pPr>
            <a:r>
              <a:rPr lang="ar-DZ" dirty="0" smtClean="0"/>
              <a:t> الثابت أن المادة 222 تلزم الناقلين التصريح بهذه البضــائع لدى أقـــرب مكتب  جمركي من مكان الرفع عندما يراد رفعها من المنطقة البرية من النطاق الجمركي لتنتقل فيه أو لتنتقل خارج النطـــاق ضمن عمق الإقليــم الجمركي، إلا إذا منـــــح ترخيص من إدارة الجمارك.</a:t>
            </a:r>
          </a:p>
          <a:p>
            <a:pPr algn="r">
              <a:buNone/>
            </a:pPr>
            <a:r>
              <a:rPr lang="ar-DZ" dirty="0" smtClean="0"/>
              <a:t> أما إذا كانت هذه البضائع قادمة  من داخل الإقليم الجمركي لتدخل للمنطقة البرية من  النطـــاق الجمركــي فتوجب المادة 221 توجيهها  إلى أقرب مكـــتب جمركي أو مصلحة الضرائب الأقرب للتصريح </a:t>
            </a:r>
            <a:r>
              <a:rPr lang="ar-DZ" dirty="0" err="1" smtClean="0"/>
              <a:t>بها</a:t>
            </a:r>
            <a:r>
              <a:rPr lang="ar-DZ" dirty="0" smtClean="0"/>
              <a:t>.  </a:t>
            </a:r>
          </a:p>
          <a:p>
            <a:pPr algn="r">
              <a:buNone/>
            </a:pPr>
            <a:r>
              <a:rPr lang="ar-DZ" dirty="0" smtClean="0"/>
              <a:t>تشدد المادة 225 على الناقلين أن يلتزموا بالتعليمات الواردة في رخص التنقل </a:t>
            </a:r>
            <a:r>
              <a:rPr lang="ar-DZ" dirty="0" err="1" smtClean="0"/>
              <a:t>و</a:t>
            </a:r>
            <a:r>
              <a:rPr lang="ar-DZ" dirty="0" smtClean="0"/>
              <a:t> خاصة فيما يتعلق بالمسلك </a:t>
            </a:r>
            <a:r>
              <a:rPr lang="ar-DZ" dirty="0" err="1" smtClean="0"/>
              <a:t>و</a:t>
            </a:r>
            <a:r>
              <a:rPr lang="ar-DZ" dirty="0" smtClean="0"/>
              <a:t> المدة التي يستغرقها النقل اللذين ينبغي مراعـــاتهما بمنتهى الدقة. </a:t>
            </a:r>
          </a:p>
          <a:p>
            <a:pPr algn="r"/>
            <a:endParaRPr lang="fr-FR"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753120"/>
          </a:xfrm>
        </p:spPr>
        <p:txBody>
          <a:bodyPr>
            <a:normAutofit fontScale="92500"/>
          </a:bodyPr>
          <a:lstStyle/>
          <a:p>
            <a:pPr algn="r">
              <a:buNone/>
            </a:pPr>
            <a:r>
              <a:rPr lang="ar-DZ" sz="2800" dirty="0" smtClean="0"/>
              <a:t>  </a:t>
            </a:r>
            <a:endParaRPr lang="ar-DZ" dirty="0" smtClean="0"/>
          </a:p>
          <a:p>
            <a:pPr algn="r" rtl="1">
              <a:buNone/>
            </a:pPr>
            <a:r>
              <a:rPr lang="ar-DZ" dirty="0" smtClean="0"/>
              <a:t>   تجدر </a:t>
            </a:r>
            <a:r>
              <a:rPr lang="ar-DZ" sz="2400" dirty="0" smtClean="0"/>
              <a:t>الإشـــارة إلى أن صدور المرسوم التــنفيذي رقم 18-300 المـــــــــــؤرخ في 2018/11/26 المعدل والمتمم المتعلق بتنقل بعض البضائع في المنطقة البـرية من النطاق الجمركي، قد تضمن جملة من الإجراءات كانت مدرجة ضمن قرار وزير المالية المتضمن تحديد البضائع خاضعة لرخصة التنقل وكذا الكميات المسموح </a:t>
            </a:r>
            <a:r>
              <a:rPr lang="ar-DZ" sz="2400" dirty="0" err="1" smtClean="0"/>
              <a:t>بها</a:t>
            </a:r>
            <a:r>
              <a:rPr lang="ar-DZ" sz="2400" dirty="0" smtClean="0"/>
              <a:t>.</a:t>
            </a:r>
            <a:r>
              <a:rPr lang="ar-DZ" dirty="0" smtClean="0"/>
              <a:t>	</a:t>
            </a:r>
          </a:p>
          <a:p>
            <a:pPr algn="r" rtl="1">
              <a:buNone/>
            </a:pPr>
            <a:r>
              <a:rPr lang="ar-DZ" dirty="0" smtClean="0"/>
              <a:t>   كما وضح حالات الإعفاء من رخصة التنقل بحيث ترتبط إما بكمية البضاعة أو بمكان ضبطها أو بصفة الأشخاص الحائزين عليها وهي:</a:t>
            </a:r>
          </a:p>
          <a:p>
            <a:pPr algn="r" rtl="1">
              <a:buNone/>
            </a:pPr>
            <a:r>
              <a:rPr lang="ar-DZ" dirty="0" smtClean="0"/>
              <a:t>   - الذي يتم داخل التجمعات السكنية لمكان رفع البضاعة باستثناء المناطق التي تقع بالجوار الأقرب للحدود البرية ،</a:t>
            </a:r>
          </a:p>
          <a:p>
            <a:pPr algn="r" rtl="1">
              <a:buNone/>
            </a:pPr>
            <a:r>
              <a:rPr lang="ar-DZ" dirty="0" smtClean="0"/>
              <a:t>   -الذي يتم داخل المنطقة البرية من النطاق الجمركي على طول الحدود البحرية من الإقليم الجمركي وغير المحاذية للحدود البرية،</a:t>
            </a:r>
          </a:p>
          <a:p>
            <a:pPr algn="r" rtl="1">
              <a:buNone/>
            </a:pPr>
            <a:r>
              <a:rPr lang="ar-DZ" dirty="0" smtClean="0"/>
              <a:t> - البدو الرحل بضعف الكميات المسموح </a:t>
            </a:r>
            <a:r>
              <a:rPr lang="ar-DZ" dirty="0" err="1" smtClean="0"/>
              <a:t>بها</a:t>
            </a:r>
            <a:r>
              <a:rPr lang="ar-DZ" dirty="0" smtClean="0"/>
              <a:t> للناقلين الآخرين، كما هي موضحة في قـــرار وزير المالية المــــؤرخ في 2023/01/18، الصادر في </a:t>
            </a:r>
            <a:r>
              <a:rPr lang="ar-DZ" dirty="0" err="1" smtClean="0"/>
              <a:t>ج</a:t>
            </a:r>
            <a:r>
              <a:rPr lang="ar-DZ" dirty="0" smtClean="0"/>
              <a:t>.ر بتــــاريخ 2023/04/09 والساري المفعول بعد 03أشهر من تاريخ صدوره.</a:t>
            </a:r>
            <a:endParaRPr lang="fr-FR" dirty="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lnSpcReduction="10000"/>
          </a:bodyPr>
          <a:lstStyle/>
          <a:p>
            <a:pPr algn="r" rtl="1">
              <a:buNone/>
            </a:pPr>
            <a:r>
              <a:rPr lang="ar-DZ" sz="2400" b="1" dirty="0" smtClean="0"/>
              <a:t>   رخصة التنقل</a:t>
            </a:r>
            <a:endParaRPr lang="ar-DZ" sz="2400" dirty="0" smtClean="0"/>
          </a:p>
          <a:p>
            <a:pPr algn="r" rtl="1">
              <a:buNone/>
            </a:pPr>
            <a:r>
              <a:rPr lang="ar-DZ" sz="2400" dirty="0" smtClean="0"/>
              <a:t>   على ضوء ما سلف ذكره فإن المادة 220 من قانون الجمارك لا تجيز تنقل بعض البضائع داخل المنطقة البرية من النطـــــاق الجمركي ما لم تكن مرفقة برخصة مكتوبة من إدارة الجمارك أو الضرائب </a:t>
            </a:r>
            <a:r>
              <a:rPr lang="ar-DZ" sz="2400" dirty="0" err="1" smtClean="0"/>
              <a:t>و</a:t>
            </a:r>
            <a:r>
              <a:rPr lang="ar-DZ" sz="2400" dirty="0" smtClean="0"/>
              <a:t> التي تسمى " رخصة التنقل".</a:t>
            </a:r>
          </a:p>
          <a:p>
            <a:pPr algn="r" rtl="1">
              <a:buNone/>
            </a:pPr>
            <a:r>
              <a:rPr lang="ar-DZ" sz="2400" dirty="0" smtClean="0"/>
              <a:t>    والتي هي  وثيقة مكتوبة تسلم من طرف إدارة الجمارك أو الضرائب يرخص بموجبها تنقل البضائع الخاضعة لرخصة التنقل داخل المنطقة البرية من النطاق الجمركي.</a:t>
            </a:r>
          </a:p>
          <a:p>
            <a:pPr algn="r" rtl="1">
              <a:buNone/>
            </a:pPr>
            <a:r>
              <a:rPr lang="ar-DZ" sz="2400" dirty="0" smtClean="0"/>
              <a:t>   وقد أحال قانون الجمارك، بموجب المادة 223 للتنظيم (مقرر يصدره المدير العام للجمارك ) يحدد، شكل، شروط تسليم رخصة التنقل </a:t>
            </a:r>
            <a:r>
              <a:rPr lang="ar-DZ" sz="2400" dirty="0" err="1" smtClean="0"/>
              <a:t>و</a:t>
            </a:r>
            <a:r>
              <a:rPr lang="ar-DZ" sz="2400" dirty="0" smtClean="0"/>
              <a:t> استعمالها.</a:t>
            </a:r>
          </a:p>
          <a:p>
            <a:pPr algn="r" rtl="1">
              <a:buNone/>
            </a:pPr>
            <a:r>
              <a:rPr lang="ar-DZ" sz="2400" dirty="0" smtClean="0"/>
              <a:t>   وتجدر الإشارة هنا أن أحكام المادة 05 من المرسوم التنفيذي رقم 18-300 المــــــــؤرخ في 2018/11/26 المعدل والمتمم المتعلق بتنقل بعض البضائع في المنطقة البرية من النطاق الجمركي، قد أجازت إمكانية حلول التصاريح الجمركية محل رخصة التنقل، شريطة أن تتضمن البيــــانات المقررة في رخصة التنقل وإذ كانت هناك بيانات ناقصة على التصاريح، تدونها مصالح الجمارك بناء على طلب الناقلين.  </a:t>
            </a:r>
            <a:endParaRPr lang="fr-FR" sz="2400" dirty="0" smtClean="0"/>
          </a:p>
          <a:p>
            <a:pPr>
              <a:buNone/>
            </a:pPr>
            <a:endParaRPr lang="fr-FR" dirty="0"/>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a:bodyPr>
          <a:lstStyle/>
          <a:p>
            <a:pPr algn="r" rtl="1">
              <a:buNone/>
            </a:pPr>
            <a:r>
              <a:rPr lang="ar-DZ" dirty="0" smtClean="0"/>
              <a:t>    إن الترتيبات التي حددها </a:t>
            </a:r>
            <a:r>
              <a:rPr lang="ar-DZ" sz="2400" dirty="0" smtClean="0"/>
              <a:t>المقرر المؤرخ في 1999/02/03 المتعلق </a:t>
            </a:r>
            <a:r>
              <a:rPr lang="ar-DZ" sz="2400" dirty="0" err="1" smtClean="0"/>
              <a:t>بكيفيات</a:t>
            </a:r>
            <a:r>
              <a:rPr lang="ar-DZ" sz="2400" dirty="0" smtClean="0"/>
              <a:t> تطبيق المادة 223 من قانون الجمارك لشكل رخص التنقل </a:t>
            </a:r>
            <a:r>
              <a:rPr lang="ar-DZ" sz="2400" dirty="0" err="1" smtClean="0"/>
              <a:t>و</a:t>
            </a:r>
            <a:r>
              <a:rPr lang="ar-DZ" sz="2400" dirty="0" smtClean="0"/>
              <a:t> شروط  تسليمها </a:t>
            </a:r>
            <a:r>
              <a:rPr lang="ar-DZ" sz="2400" dirty="0" err="1" smtClean="0"/>
              <a:t>و</a:t>
            </a:r>
            <a:r>
              <a:rPr lang="ar-DZ" sz="2400" dirty="0" smtClean="0"/>
              <a:t> استعمالها، شدد أن تسلم رخصة التنقل طبقا للنموذج المحدد. </a:t>
            </a:r>
          </a:p>
          <a:p>
            <a:pPr algn="r" rtl="1">
              <a:buNone/>
            </a:pPr>
            <a:r>
              <a:rPr lang="ar-DZ" sz="2400" dirty="0" smtClean="0"/>
              <a:t>   وبينت المادة الثالثة منه " تسلم رخص التنقل للناقلين </a:t>
            </a:r>
            <a:r>
              <a:rPr lang="ar-DZ" sz="2400" dirty="0" err="1" smtClean="0"/>
              <a:t>و</a:t>
            </a:r>
            <a:r>
              <a:rPr lang="ar-DZ" sz="2400" dirty="0" smtClean="0"/>
              <a:t> المــــــــالكين </a:t>
            </a:r>
            <a:r>
              <a:rPr lang="ar-DZ" sz="2400" dirty="0" err="1" smtClean="0"/>
              <a:t>و</a:t>
            </a:r>
            <a:r>
              <a:rPr lang="ar-DZ" sz="2400" dirty="0" smtClean="0"/>
              <a:t> الحائزين البضائع الحساسة للغش التي تمت حيازتها بصفة قانونية:</a:t>
            </a:r>
          </a:p>
          <a:p>
            <a:pPr algn="r" rtl="1">
              <a:buNone/>
            </a:pPr>
            <a:r>
              <a:rPr lang="ar-DZ" sz="2400" dirty="0" smtClean="0"/>
              <a:t>  في مراكز الجمـــــــارك للدخول أو الخروج أو في أقرب مكتب أو مركز للدخول  بالنسبة للبضائع المستوردة.</a:t>
            </a:r>
          </a:p>
          <a:p>
            <a:pPr algn="r" rtl="1">
              <a:buNone/>
            </a:pPr>
            <a:r>
              <a:rPr lang="ar-DZ" sz="2400" dirty="0" smtClean="0"/>
              <a:t> في أقرب مكتب جمركي إلى مكان الرفع للبضائع المرغوب في رفعها داخل النطاق للتنقل فيه أو للتنقل خارجه.</a:t>
            </a:r>
          </a:p>
          <a:p>
            <a:pPr algn="r" rtl="1">
              <a:buNone/>
            </a:pPr>
            <a:r>
              <a:rPr lang="ar-DZ" sz="2400" dirty="0" smtClean="0"/>
              <a:t>  في أقرب مكتب أو مركز جمركي أو مكتب إدارة الضرائب داخل النطاق بالنسبة للإقليم الجمركي."</a:t>
            </a:r>
            <a:endParaRPr lang="fr-FR" sz="2400" dirty="0" smtClean="0"/>
          </a:p>
          <a:p>
            <a:pPr>
              <a:buNone/>
            </a:pPr>
            <a:endParaRPr lang="fr-FR"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roundRect">
            <a:avLst/>
          </a:prstGeom>
          <a:scene3d>
            <a:camera prst="perspectiveRelaxedModerately"/>
            <a:lightRig rig="twoPt" dir="t">
              <a:rot lat="0" lon="0" rev="1800000"/>
            </a:lightRig>
          </a:scene3d>
          <a:sp3d>
            <a:bevelT w="44450" h="31750" prst="coolSlant"/>
          </a:sp3d>
        </p:spPr>
        <p:style>
          <a:lnRef idx="0">
            <a:schemeClr val="accent5"/>
          </a:lnRef>
          <a:fillRef idx="1001">
            <a:schemeClr val="lt2"/>
          </a:fillRef>
          <a:effectRef idx="3">
            <a:schemeClr val="accent5"/>
          </a:effectRef>
          <a:fontRef idx="minor">
            <a:schemeClr val="lt1"/>
          </a:fontRef>
        </p:style>
        <p:txBody>
          <a:bodyPr rtlCol="0" anchor="ctr">
            <a:scene3d>
              <a:camera prst="perspectiveRelaxedModerately"/>
              <a:lightRig rig="contrasting" dir="t">
                <a:rot lat="0" lon="0" rev="4500000"/>
              </a:lightRig>
            </a:scene3d>
            <a:sp3d contourW="6350" prstMaterial="metal">
              <a:bevelT w="127000" h="31750" prst="relaxedInset"/>
              <a:contourClr>
                <a:schemeClr val="accent1">
                  <a:shade val="75000"/>
                </a:schemeClr>
              </a:contourClr>
            </a:sp3d>
          </a:bodyPr>
          <a:lstStyle/>
          <a:p>
            <a:pPr algn="ctr" rtl="1">
              <a:tabLst>
                <a:tab pos="2424113" algn="ctr"/>
              </a:tabLst>
            </a:pPr>
            <a:r>
              <a:rPr lang="ar-DZ" sz="3600" cap="all" dirty="0" smtClean="0">
                <a:ln w="0"/>
                <a:solidFill>
                  <a:sysClr val="windowText" lastClr="000000"/>
                </a:solidFill>
                <a:effectLst>
                  <a:reflection blurRad="12700" stA="50000" endPos="50000" dist="5000" dir="5400000" sy="-100000" rotWithShape="0"/>
                </a:effectLst>
                <a:cs typeface="AL-Mateen" pitchFamily="2" charset="-78"/>
              </a:rPr>
              <a:t>عناصر التدخل.</a:t>
            </a:r>
            <a:endParaRPr lang="fr-FR" sz="3600" cap="all" dirty="0">
              <a:ln w="0"/>
              <a:solidFill>
                <a:sysClr val="windowText" lastClr="000000"/>
              </a:solidFill>
              <a:effectLst>
                <a:reflection blurRad="12700" stA="50000" endPos="50000" dist="5000" dir="5400000" sy="-100000" rotWithShape="0"/>
              </a:effectLst>
              <a:cs typeface="AL-Mateen" pitchFamily="2" charset="-78"/>
            </a:endParaRPr>
          </a:p>
        </p:txBody>
      </p:sp>
      <p:graphicFrame>
        <p:nvGraphicFramePr>
          <p:cNvPr id="5" name="Espace réservé du contenu 4"/>
          <p:cNvGraphicFramePr>
            <a:graphicFrameLocks noGrp="1"/>
          </p:cNvGraphicFramePr>
          <p:nvPr>
            <p:ph idx="1"/>
          </p:nvPr>
        </p:nvGraphicFramePr>
        <p:xfrm>
          <a:off x="457200" y="2071678"/>
          <a:ext cx="8229600" cy="4252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ADA8C63B-6266-4D88-8B7E-BD588A18BC78}"/>
                                            </p:graphicEl>
                                          </p:spTgt>
                                        </p:tgtEl>
                                        <p:attrNameLst>
                                          <p:attrName>style.visibility</p:attrName>
                                        </p:attrNameLst>
                                      </p:cBhvr>
                                      <p:to>
                                        <p:strVal val="visible"/>
                                      </p:to>
                                    </p:set>
                                    <p:animEffect transition="in" filter="wipe(right)">
                                      <p:cBhvr>
                                        <p:cTn id="12" dur="500"/>
                                        <p:tgtEl>
                                          <p:spTgt spid="5">
                                            <p:graphicEl>
                                              <a:dgm id="{ADA8C63B-6266-4D88-8B7E-BD588A18BC7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graphicEl>
                                              <a:dgm id="{AB203641-712F-4126-A210-DF8B6296B9CF}"/>
                                            </p:graphicEl>
                                          </p:spTgt>
                                        </p:tgtEl>
                                        <p:attrNameLst>
                                          <p:attrName>style.visibility</p:attrName>
                                        </p:attrNameLst>
                                      </p:cBhvr>
                                      <p:to>
                                        <p:strVal val="visible"/>
                                      </p:to>
                                    </p:set>
                                    <p:animEffect transition="in" filter="wipe(right)">
                                      <p:cBhvr>
                                        <p:cTn id="17" dur="500"/>
                                        <p:tgtEl>
                                          <p:spTgt spid="5">
                                            <p:graphicEl>
                                              <a:dgm id="{AB203641-712F-4126-A210-DF8B6296B9C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graphicEl>
                                              <a:dgm id="{469FB7A7-EA85-4E53-8C5C-F74302239437}"/>
                                            </p:graphicEl>
                                          </p:spTgt>
                                        </p:tgtEl>
                                        <p:attrNameLst>
                                          <p:attrName>style.visibility</p:attrName>
                                        </p:attrNameLst>
                                      </p:cBhvr>
                                      <p:to>
                                        <p:strVal val="visible"/>
                                      </p:to>
                                    </p:set>
                                    <p:animEffect transition="in" filter="wipe(right)">
                                      <p:cBhvr>
                                        <p:cTn id="22" dur="500"/>
                                        <p:tgtEl>
                                          <p:spTgt spid="5">
                                            <p:graphicEl>
                                              <a:dgm id="{469FB7A7-EA85-4E53-8C5C-F7430223943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graphicEl>
                                              <a:dgm id="{74499088-A7DB-47F3-9402-88D4B00A8A53}"/>
                                            </p:graphicEl>
                                          </p:spTgt>
                                        </p:tgtEl>
                                        <p:attrNameLst>
                                          <p:attrName>style.visibility</p:attrName>
                                        </p:attrNameLst>
                                      </p:cBhvr>
                                      <p:to>
                                        <p:strVal val="visible"/>
                                      </p:to>
                                    </p:set>
                                    <p:animEffect transition="in" filter="wipe(right)">
                                      <p:cBhvr>
                                        <p:cTn id="27" dur="500"/>
                                        <p:tgtEl>
                                          <p:spTgt spid="5">
                                            <p:graphicEl>
                                              <a:dgm id="{74499088-A7DB-47F3-9402-88D4B00A8A5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graphicEl>
                                              <a:dgm id="{DD4FBC91-DB9C-4E2F-B6BA-E169CE4CA9AE}"/>
                                            </p:graphicEl>
                                          </p:spTgt>
                                        </p:tgtEl>
                                        <p:attrNameLst>
                                          <p:attrName>style.visibility</p:attrName>
                                        </p:attrNameLst>
                                      </p:cBhvr>
                                      <p:to>
                                        <p:strVal val="visible"/>
                                      </p:to>
                                    </p:set>
                                    <p:animEffect transition="in" filter="wipe(right)">
                                      <p:cBhvr>
                                        <p:cTn id="32" dur="500"/>
                                        <p:tgtEl>
                                          <p:spTgt spid="5">
                                            <p:graphicEl>
                                              <a:dgm id="{DD4FBC91-DB9C-4E2F-B6BA-E169CE4CA9A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
                                            <p:graphicEl>
                                              <a:dgm id="{C2FC8ED8-9221-4D71-B0DB-A437BE8CF149}"/>
                                            </p:graphicEl>
                                          </p:spTgt>
                                        </p:tgtEl>
                                        <p:attrNameLst>
                                          <p:attrName>style.visibility</p:attrName>
                                        </p:attrNameLst>
                                      </p:cBhvr>
                                      <p:to>
                                        <p:strVal val="visible"/>
                                      </p:to>
                                    </p:set>
                                    <p:animEffect transition="in" filter="wipe(right)">
                                      <p:cBhvr>
                                        <p:cTn id="37" dur="500"/>
                                        <p:tgtEl>
                                          <p:spTgt spid="5">
                                            <p:graphicEl>
                                              <a:dgm id="{C2FC8ED8-9221-4D71-B0DB-A437BE8CF1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
                                            <p:graphicEl>
                                              <a:dgm id="{6C045207-78E0-4C79-9D87-80DBC9A6DDB1}"/>
                                            </p:graphicEl>
                                          </p:spTgt>
                                        </p:tgtEl>
                                        <p:attrNameLst>
                                          <p:attrName>style.visibility</p:attrName>
                                        </p:attrNameLst>
                                      </p:cBhvr>
                                      <p:to>
                                        <p:strVal val="visible"/>
                                      </p:to>
                                    </p:set>
                                    <p:animEffect transition="in" filter="wipe(right)">
                                      <p:cBhvr>
                                        <p:cTn id="42" dur="500"/>
                                        <p:tgtEl>
                                          <p:spTgt spid="5">
                                            <p:graphicEl>
                                              <a:dgm id="{6C045207-78E0-4C79-9D87-80DBC9A6DDB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
                                            <p:graphicEl>
                                              <a:dgm id="{060CF8D2-49ED-468A-94F3-1224908EC535}"/>
                                            </p:graphicEl>
                                          </p:spTgt>
                                        </p:tgtEl>
                                        <p:attrNameLst>
                                          <p:attrName>style.visibility</p:attrName>
                                        </p:attrNameLst>
                                      </p:cBhvr>
                                      <p:to>
                                        <p:strVal val="visible"/>
                                      </p:to>
                                    </p:set>
                                    <p:animEffect transition="in" filter="wipe(right)">
                                      <p:cBhvr>
                                        <p:cTn id="47" dur="500"/>
                                        <p:tgtEl>
                                          <p:spTgt spid="5">
                                            <p:graphicEl>
                                              <a:dgm id="{060CF8D2-49ED-468A-94F3-1224908EC53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38D3EC43-770E-4B07-B1FC-7405A55737CA}"/>
                                            </p:graphicEl>
                                          </p:spTgt>
                                        </p:tgtEl>
                                        <p:attrNameLst>
                                          <p:attrName>style.visibility</p:attrName>
                                        </p:attrNameLst>
                                      </p:cBhvr>
                                      <p:to>
                                        <p:strVal val="visible"/>
                                      </p:to>
                                    </p:set>
                                    <p:animEffect transition="in" filter="wipe(right)">
                                      <p:cBhvr>
                                        <p:cTn id="52" dur="500"/>
                                        <p:tgtEl>
                                          <p:spTgt spid="5">
                                            <p:graphicEl>
                                              <a:dgm id="{38D3EC43-770E-4B07-B1FC-7405A55737C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5">
                                            <p:graphicEl>
                                              <a:dgm id="{197E15B4-3E6A-4EE8-834A-C0881D0FA4A4}"/>
                                            </p:graphicEl>
                                          </p:spTgt>
                                        </p:tgtEl>
                                        <p:attrNameLst>
                                          <p:attrName>style.visibility</p:attrName>
                                        </p:attrNameLst>
                                      </p:cBhvr>
                                      <p:to>
                                        <p:strVal val="visible"/>
                                      </p:to>
                                    </p:set>
                                    <p:animEffect transition="in" filter="wipe(right)">
                                      <p:cBhvr>
                                        <p:cTn id="57" dur="500"/>
                                        <p:tgtEl>
                                          <p:spTgt spid="5">
                                            <p:graphicEl>
                                              <a:dgm id="{197E15B4-3E6A-4EE8-834A-C0881D0FA4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5">
                                            <p:graphicEl>
                                              <a:dgm id="{8EC799CF-AEC2-490C-8970-604B290F6EAF}"/>
                                            </p:graphicEl>
                                          </p:spTgt>
                                        </p:tgtEl>
                                        <p:attrNameLst>
                                          <p:attrName>style.visibility</p:attrName>
                                        </p:attrNameLst>
                                      </p:cBhvr>
                                      <p:to>
                                        <p:strVal val="visible"/>
                                      </p:to>
                                    </p:set>
                                    <p:animEffect transition="in" filter="wipe(right)">
                                      <p:cBhvr>
                                        <p:cTn id="62" dur="500"/>
                                        <p:tgtEl>
                                          <p:spTgt spid="5">
                                            <p:graphicEl>
                                              <a:dgm id="{8EC799CF-AEC2-490C-8970-604B290F6EAF}"/>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5">
                                            <p:graphicEl>
                                              <a:dgm id="{A148C4A7-4D34-4BD5-88B4-9D5C32DEFB20}"/>
                                            </p:graphicEl>
                                          </p:spTgt>
                                        </p:tgtEl>
                                        <p:attrNameLst>
                                          <p:attrName>style.visibility</p:attrName>
                                        </p:attrNameLst>
                                      </p:cBhvr>
                                      <p:to>
                                        <p:strVal val="visible"/>
                                      </p:to>
                                    </p:set>
                                    <p:animEffect transition="in" filter="wipe(right)">
                                      <p:cBhvr>
                                        <p:cTn id="67" dur="500"/>
                                        <p:tgtEl>
                                          <p:spTgt spid="5">
                                            <p:graphicEl>
                                              <a:dgm id="{A148C4A7-4D34-4BD5-88B4-9D5C32DEFB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5">
                                            <p:graphicEl>
                                              <a:dgm id="{3D722D94-6780-4942-BCFC-CA88EEB914AD}"/>
                                            </p:graphicEl>
                                          </p:spTgt>
                                        </p:tgtEl>
                                        <p:attrNameLst>
                                          <p:attrName>style.visibility</p:attrName>
                                        </p:attrNameLst>
                                      </p:cBhvr>
                                      <p:to>
                                        <p:strVal val="visible"/>
                                      </p:to>
                                    </p:set>
                                    <p:animEffect transition="in" filter="wipe(right)">
                                      <p:cBhvr>
                                        <p:cTn id="72" dur="500"/>
                                        <p:tgtEl>
                                          <p:spTgt spid="5">
                                            <p:graphicEl>
                                              <a:dgm id="{3D722D94-6780-4942-BCFC-CA88EEB914A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
                                            <p:graphicEl>
                                              <a:dgm id="{8162B356-FB60-4663-A2CB-E456B00E4904}"/>
                                            </p:graphicEl>
                                          </p:spTgt>
                                        </p:tgtEl>
                                        <p:attrNameLst>
                                          <p:attrName>style.visibility</p:attrName>
                                        </p:attrNameLst>
                                      </p:cBhvr>
                                      <p:to>
                                        <p:strVal val="visible"/>
                                      </p:to>
                                    </p:set>
                                    <p:animEffect transition="in" filter="wipe(right)">
                                      <p:cBhvr>
                                        <p:cTn id="77" dur="500"/>
                                        <p:tgtEl>
                                          <p:spTgt spid="5">
                                            <p:graphicEl>
                                              <a:dgm id="{8162B356-FB60-4663-A2CB-E456B00E4904}"/>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5">
                                            <p:graphicEl>
                                              <a:dgm id="{F1211C51-D08D-4BEE-9D02-A6F5D7C508CD}"/>
                                            </p:graphicEl>
                                          </p:spTgt>
                                        </p:tgtEl>
                                        <p:attrNameLst>
                                          <p:attrName>style.visibility</p:attrName>
                                        </p:attrNameLst>
                                      </p:cBhvr>
                                      <p:to>
                                        <p:strVal val="visible"/>
                                      </p:to>
                                    </p:set>
                                    <p:animEffect transition="in" filter="wipe(right)">
                                      <p:cBhvr>
                                        <p:cTn id="82" dur="500"/>
                                        <p:tgtEl>
                                          <p:spTgt spid="5">
                                            <p:graphicEl>
                                              <a:dgm id="{F1211C51-D08D-4BEE-9D02-A6F5D7C508CD}"/>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5">
                                            <p:graphicEl>
                                              <a:dgm id="{1FF58D72-09E4-43F5-8D90-A65BF0860A60}"/>
                                            </p:graphicEl>
                                          </p:spTgt>
                                        </p:tgtEl>
                                        <p:attrNameLst>
                                          <p:attrName>style.visibility</p:attrName>
                                        </p:attrNameLst>
                                      </p:cBhvr>
                                      <p:to>
                                        <p:strVal val="visible"/>
                                      </p:to>
                                    </p:set>
                                    <p:animEffect transition="in" filter="wipe(right)">
                                      <p:cBhvr>
                                        <p:cTn id="87" dur="500"/>
                                        <p:tgtEl>
                                          <p:spTgt spid="5">
                                            <p:graphicEl>
                                              <a:dgm id="{1FF58D72-09E4-43F5-8D90-A65BF0860A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5857916"/>
          </a:xfrm>
        </p:spPr>
        <p:txBody>
          <a:bodyPr>
            <a:normAutofit/>
          </a:bodyPr>
          <a:lstStyle/>
          <a:p>
            <a:pPr algn="r" rtl="1"/>
            <a:r>
              <a:rPr lang="fr-FR" sz="800" b="1" dirty="0" smtClean="0"/>
              <a:t/>
            </a:r>
            <a:br>
              <a:rPr lang="fr-FR" sz="800" b="1" dirty="0" smtClean="0"/>
            </a:br>
            <a:r>
              <a:rPr lang="ar-DZ" sz="3000" b="1" dirty="0" smtClean="0"/>
              <a:t/>
            </a:r>
            <a:br>
              <a:rPr lang="ar-DZ" sz="3000" b="1" dirty="0" smtClean="0"/>
            </a:br>
            <a:r>
              <a:rPr lang="ar-DZ" sz="3000" b="1" dirty="0" smtClean="0"/>
              <a:t> إن البيانات التي تتضمنها رخصة التنقل تتمثل في:</a:t>
            </a:r>
            <a:br>
              <a:rPr lang="ar-DZ" sz="3000" b="1" dirty="0" smtClean="0"/>
            </a:br>
            <a:r>
              <a:rPr lang="ar-DZ" sz="3000" b="1" dirty="0" smtClean="0"/>
              <a:t>- أسماء </a:t>
            </a:r>
            <a:r>
              <a:rPr lang="ar-DZ" sz="3000" b="1" dirty="0" err="1" smtClean="0"/>
              <a:t>و</a:t>
            </a:r>
            <a:r>
              <a:rPr lang="ar-DZ" sz="3000" b="1" dirty="0" smtClean="0"/>
              <a:t> ألقاب </a:t>
            </a:r>
            <a:r>
              <a:rPr lang="ar-DZ" sz="3000" b="1" dirty="0" err="1" smtClean="0"/>
              <a:t>و</a:t>
            </a:r>
            <a:r>
              <a:rPr lang="ar-DZ" sz="3000" b="1" dirty="0" smtClean="0"/>
              <a:t> رتب </a:t>
            </a:r>
            <a:r>
              <a:rPr lang="ar-DZ" sz="3000" b="1" dirty="0" err="1" smtClean="0"/>
              <a:t>و</a:t>
            </a:r>
            <a:r>
              <a:rPr lang="ar-DZ" sz="3000" b="1" dirty="0" smtClean="0"/>
              <a:t> إقامة الأعوان الموقعين على الرخصة،</a:t>
            </a:r>
            <a:br>
              <a:rPr lang="ar-DZ" sz="3000" b="1" dirty="0" smtClean="0"/>
            </a:br>
            <a:r>
              <a:rPr lang="ar-DZ" sz="3000" b="1" dirty="0" smtClean="0"/>
              <a:t>- </a:t>
            </a:r>
            <a:r>
              <a:rPr lang="ar-DZ" sz="3000" b="1" dirty="0" err="1" smtClean="0"/>
              <a:t>إسم</a:t>
            </a:r>
            <a:r>
              <a:rPr lang="ar-DZ" sz="3000" b="1" dirty="0" smtClean="0"/>
              <a:t> و لقب </a:t>
            </a:r>
            <a:r>
              <a:rPr lang="ar-DZ" sz="3000" b="1" dirty="0" err="1" smtClean="0"/>
              <a:t>و</a:t>
            </a:r>
            <a:r>
              <a:rPr lang="ar-DZ" sz="3000" b="1" dirty="0" smtClean="0"/>
              <a:t> عنوان المرخص له بنقل البضائع،</a:t>
            </a:r>
            <a:br>
              <a:rPr lang="ar-DZ" sz="3000" b="1" dirty="0" smtClean="0"/>
            </a:br>
            <a:r>
              <a:rPr lang="ar-DZ" sz="3000" b="1" dirty="0" smtClean="0"/>
              <a:t>- طبيعة البضائع محل النقل </a:t>
            </a:r>
            <a:r>
              <a:rPr lang="ar-DZ" sz="3000" b="1" dirty="0" err="1" smtClean="0"/>
              <a:t>و</a:t>
            </a:r>
            <a:r>
              <a:rPr lang="ar-DZ" sz="3000" b="1" dirty="0" smtClean="0"/>
              <a:t> عددها </a:t>
            </a:r>
            <a:r>
              <a:rPr lang="ar-DZ" sz="3000" b="1" dirty="0" err="1" smtClean="0"/>
              <a:t>و</a:t>
            </a:r>
            <a:r>
              <a:rPr lang="ar-DZ" sz="3000" b="1" dirty="0" smtClean="0"/>
              <a:t> وزنها،</a:t>
            </a:r>
            <a:br>
              <a:rPr lang="ar-DZ" sz="3000" b="1" dirty="0" smtClean="0"/>
            </a:br>
            <a:r>
              <a:rPr lang="ar-DZ" sz="3000" b="1" dirty="0" smtClean="0"/>
              <a:t>- عنوان  مكان رفع  البضاعة  </a:t>
            </a:r>
            <a:r>
              <a:rPr lang="ar-DZ" sz="3000" b="1" dirty="0" err="1" smtClean="0"/>
              <a:t>و</a:t>
            </a:r>
            <a:r>
              <a:rPr lang="ar-DZ" sz="3000" b="1" dirty="0" smtClean="0"/>
              <a:t> عنوان مكان مقصدها  </a:t>
            </a:r>
            <a:r>
              <a:rPr lang="ar-DZ" sz="3000" b="1" dirty="0" err="1" smtClean="0"/>
              <a:t>و</a:t>
            </a:r>
            <a:r>
              <a:rPr lang="ar-DZ" sz="3000" b="1" dirty="0" smtClean="0"/>
              <a:t> المسلك  الواجب إتباعه </a:t>
            </a:r>
            <a:r>
              <a:rPr lang="ar-DZ" sz="3000" b="1" dirty="0" err="1" smtClean="0"/>
              <a:t>و</a:t>
            </a:r>
            <a:r>
              <a:rPr lang="ar-DZ" sz="3000" b="1" dirty="0" smtClean="0"/>
              <a:t> مدة النقل (عدد الساعات) </a:t>
            </a:r>
            <a:r>
              <a:rPr lang="ar-DZ" sz="3000" b="1" dirty="0" err="1" smtClean="0"/>
              <a:t>و</a:t>
            </a:r>
            <a:r>
              <a:rPr lang="ar-DZ" sz="3000" b="1" dirty="0" smtClean="0"/>
              <a:t> نوع وسيلة النقل المستعملة </a:t>
            </a:r>
            <a:r>
              <a:rPr lang="ar-DZ" sz="3000" b="1" dirty="0" err="1" smtClean="0"/>
              <a:t>و</a:t>
            </a:r>
            <a:r>
              <a:rPr lang="ar-DZ" sz="3000" b="1" dirty="0" smtClean="0"/>
              <a:t> رقمها.</a:t>
            </a:r>
            <a:r>
              <a:rPr lang="ar-DZ" sz="3200" dirty="0" smtClean="0"/>
              <a:t/>
            </a:r>
            <a:br>
              <a:rPr lang="ar-DZ" sz="3200" dirty="0" smtClean="0"/>
            </a:br>
            <a:r>
              <a:rPr lang="ar-DZ" sz="3300" b="1" dirty="0" smtClean="0"/>
              <a:t>   المؤكد أن مما سبق ذكره أن جريمة التهريب يتولد ركنها المادي عند :</a:t>
            </a:r>
            <a:br>
              <a:rPr lang="ar-DZ" sz="3300" b="1" dirty="0" smtClean="0"/>
            </a:br>
            <a:r>
              <a:rPr lang="ar-DZ" sz="3300" b="1" dirty="0" smtClean="0"/>
              <a:t> -التنقل في النطاق الجمركي بدون رخصة التنقل، </a:t>
            </a:r>
            <a:br>
              <a:rPr lang="ar-DZ" sz="3300" b="1" dirty="0" smtClean="0"/>
            </a:br>
            <a:r>
              <a:rPr lang="ar-DZ" sz="3300" b="1" dirty="0" smtClean="0"/>
              <a:t>- عدم الالتزام بالبيانات المذكورة في رخصة التنقل.</a:t>
            </a:r>
            <a:r>
              <a:rPr lang="fr-FR" sz="3000" dirty="0" smtClean="0"/>
              <a:t/>
            </a:r>
            <a:br>
              <a:rPr lang="fr-FR" sz="3000" dirty="0" smtClean="0"/>
            </a:br>
            <a:r>
              <a:rPr lang="ar-DZ" sz="3000" dirty="0" smtClean="0"/>
              <a:t/>
            </a:r>
            <a:br>
              <a:rPr lang="ar-DZ" sz="3000" dirty="0" smtClean="0"/>
            </a:br>
            <a:endParaRPr lang="fr-FR" sz="3000"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395930"/>
          </a:xfrm>
        </p:spPr>
        <p:txBody>
          <a:bodyPr>
            <a:normAutofit lnSpcReduction="10000"/>
          </a:bodyPr>
          <a:lstStyle/>
          <a:p>
            <a:pPr algn="r" rtl="1">
              <a:buNone/>
            </a:pPr>
            <a:r>
              <a:rPr lang="ar-DZ" b="1" u="sng" dirty="0" smtClean="0"/>
              <a:t>التنقل في النطاق الجمركي بدون رخصة التنقل</a:t>
            </a:r>
          </a:p>
          <a:p>
            <a:pPr algn="r" rtl="1"/>
            <a:endParaRPr lang="ar-DZ" dirty="0" smtClean="0"/>
          </a:p>
          <a:p>
            <a:pPr algn="r" rtl="1">
              <a:buNone/>
            </a:pPr>
            <a:r>
              <a:rPr lang="ar-DZ" u="sng" dirty="0" smtClean="0"/>
              <a:t>أولا/ بالنسبة للبضائع الآتية من خارج الإقليم الجمركي</a:t>
            </a:r>
            <a:r>
              <a:rPr lang="ar-DZ" dirty="0" smtClean="0"/>
              <a:t>:</a:t>
            </a:r>
          </a:p>
          <a:p>
            <a:pPr algn="r" rtl="1"/>
            <a:endParaRPr lang="ar-DZ" dirty="0" smtClean="0"/>
          </a:p>
          <a:p>
            <a:pPr algn="r" rtl="1">
              <a:buNone/>
            </a:pPr>
            <a:r>
              <a:rPr lang="ar-DZ" dirty="0" smtClean="0"/>
              <a:t>   بحيث توجب المادة 221 من قانون الجمارك في فقرتها الأولى على ناقلي البضائع الخاضعة لرخصة التنقل الآتية من داخل الإقليم الجمركي، إحضارها إلى أقرب مكتب جمركي للتصريح </a:t>
            </a:r>
            <a:r>
              <a:rPr lang="ar-DZ" dirty="0" err="1" smtClean="0"/>
              <a:t>بها</a:t>
            </a:r>
            <a:r>
              <a:rPr lang="ar-DZ" dirty="0" smtClean="0"/>
              <a:t> عند المنطقة البرية من النطاق الجمركي. كما توجب عليهم فور دخولهم إلى النطاق الجمركي أن يقدموا، عند أول طلب، الوثائق </a:t>
            </a:r>
            <a:r>
              <a:rPr lang="ar-DZ" dirty="0" err="1" smtClean="0"/>
              <a:t>المثبة</a:t>
            </a:r>
            <a:r>
              <a:rPr lang="ar-DZ" dirty="0" smtClean="0"/>
              <a:t> للحيازة القانونية لهذه البضائع.</a:t>
            </a:r>
          </a:p>
          <a:p>
            <a:pPr algn="r" rtl="1">
              <a:buNone/>
            </a:pPr>
            <a:r>
              <a:rPr lang="ar-DZ" dirty="0" smtClean="0"/>
              <a:t>   مما سبق فإن جريمة التهريب تقوم في حالتين:</a:t>
            </a:r>
          </a:p>
          <a:p>
            <a:pPr algn="r" rtl="1">
              <a:buNone/>
            </a:pPr>
            <a:r>
              <a:rPr lang="ar-DZ" dirty="0" smtClean="0"/>
              <a:t>* عند تجاوز أقرب  مكتب الجمارك  دون توفر رخصة التنقل.</a:t>
            </a:r>
          </a:p>
          <a:p>
            <a:pPr algn="r" rtl="1">
              <a:buNone/>
            </a:pPr>
            <a:r>
              <a:rPr lang="ar-DZ" dirty="0" smtClean="0"/>
              <a:t>* عدم قدرة الناقلين، فور دخولهم إلى النطاق الجمركي أن يقدموا، عند أول طلب، الوثائق </a:t>
            </a:r>
            <a:r>
              <a:rPr lang="ar-DZ" dirty="0" err="1" smtClean="0"/>
              <a:t>المثبة</a:t>
            </a:r>
            <a:r>
              <a:rPr lang="ar-DZ" dirty="0" smtClean="0"/>
              <a:t> للحيازة القانونية للبضائع.</a:t>
            </a:r>
            <a:endParaRPr lang="fr-FR" dirty="0" smtClean="0"/>
          </a:p>
          <a:p>
            <a:pPr algn="r">
              <a:buNone/>
            </a:pPr>
            <a:endParaRPr lang="fr-FR" dirty="0"/>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81682"/>
          </a:xfrm>
        </p:spPr>
        <p:txBody>
          <a:bodyPr>
            <a:normAutofit/>
          </a:bodyPr>
          <a:lstStyle/>
          <a:p>
            <a:pPr algn="r" rtl="1">
              <a:buNone/>
            </a:pPr>
            <a:r>
              <a:rPr lang="ar-DZ" u="sng" dirty="0" smtClean="0"/>
              <a:t> ثانيا/ بالنسبة للبضائع التي يراد رفعها من داخل النطاق الجمركي </a:t>
            </a:r>
          </a:p>
          <a:p>
            <a:pPr algn="r" rtl="1">
              <a:buNone/>
            </a:pPr>
            <a:endParaRPr lang="ar-DZ" dirty="0" smtClean="0"/>
          </a:p>
          <a:p>
            <a:pPr algn="r" rtl="1">
              <a:buNone/>
            </a:pPr>
            <a:r>
              <a:rPr lang="ar-DZ" dirty="0" smtClean="0"/>
              <a:t> توجب المادة 222 من قانون الجمارك،التصريح بالبضائع قبل رفعها </a:t>
            </a:r>
            <a:r>
              <a:rPr lang="ar-DZ" dirty="0" err="1" smtClean="0"/>
              <a:t>و</a:t>
            </a:r>
            <a:r>
              <a:rPr lang="ar-DZ" dirty="0" smtClean="0"/>
              <a:t> عليه فإن مخالفة ذلك يعتبر تهريبا إلا إذا  منح ترخيص من إدارة الجمارك. </a:t>
            </a:r>
          </a:p>
          <a:p>
            <a:pPr algn="r" rtl="1">
              <a:buNone/>
            </a:pPr>
            <a:r>
              <a:rPr lang="ar-DZ" b="1" u="sng" dirty="0" smtClean="0"/>
              <a:t>*عدم </a:t>
            </a:r>
            <a:r>
              <a:rPr lang="ar-DZ" b="1" u="sng" dirty="0" err="1" smtClean="0"/>
              <a:t>الإلتزام</a:t>
            </a:r>
            <a:r>
              <a:rPr lang="ar-DZ" b="1" u="sng" dirty="0" smtClean="0"/>
              <a:t> بالبيانات المذكورة في رخصة التنقل.</a:t>
            </a:r>
          </a:p>
          <a:p>
            <a:pPr algn="r" rtl="1"/>
            <a:endParaRPr lang="ar-DZ" dirty="0" smtClean="0"/>
          </a:p>
          <a:p>
            <a:pPr algn="r" rtl="1">
              <a:buNone/>
            </a:pPr>
            <a:r>
              <a:rPr lang="ar-DZ" dirty="0" smtClean="0"/>
              <a:t>  توجب المادة 225 من قانون الجمارك على الناقلين أن يلتزموا بالتعليمات الواردة في رخصة التنقل </a:t>
            </a:r>
            <a:r>
              <a:rPr lang="ar-DZ" dirty="0" err="1" smtClean="0"/>
              <a:t>و</a:t>
            </a:r>
            <a:r>
              <a:rPr lang="ar-DZ" dirty="0" smtClean="0"/>
              <a:t> خاصــــــة فيما يتعلق بالمســــلك </a:t>
            </a:r>
            <a:r>
              <a:rPr lang="ar-DZ" dirty="0" err="1" smtClean="0"/>
              <a:t>و</a:t>
            </a:r>
            <a:r>
              <a:rPr lang="ar-DZ" dirty="0" smtClean="0"/>
              <a:t> المدة التي يستغرقها النقل اللذين ينبغي مراعاتهما بمنتهى الدقة.</a:t>
            </a:r>
          </a:p>
          <a:p>
            <a:pPr algn="r" rtl="1">
              <a:buNone/>
            </a:pPr>
            <a:r>
              <a:rPr lang="ar-DZ" dirty="0" smtClean="0"/>
              <a:t>  تجدر الإشارة هنا إلى أن رخصة التنقل تتعلق </a:t>
            </a:r>
            <a:r>
              <a:rPr lang="ar-DZ" b="1" dirty="0" smtClean="0"/>
              <a:t>بالبضاعة عينها</a:t>
            </a:r>
            <a:r>
              <a:rPr lang="ar-DZ" dirty="0" smtClean="0"/>
              <a:t> </a:t>
            </a:r>
            <a:r>
              <a:rPr lang="ar-DZ" dirty="0" err="1" smtClean="0"/>
              <a:t>و</a:t>
            </a:r>
            <a:r>
              <a:rPr lang="ar-DZ" dirty="0" smtClean="0"/>
              <a:t> لا بضاعة أخرى مماثلة أو مشابهة فمثلا عند نقل الحيوانات فيجب أن يكون مسارها </a:t>
            </a:r>
            <a:r>
              <a:rPr lang="ar-DZ" dirty="0" err="1" smtClean="0"/>
              <a:t>و</a:t>
            </a:r>
            <a:r>
              <a:rPr lang="ar-DZ" dirty="0" smtClean="0"/>
              <a:t> نوعها </a:t>
            </a:r>
            <a:r>
              <a:rPr lang="ar-DZ" dirty="0" err="1" smtClean="0"/>
              <a:t>و</a:t>
            </a:r>
            <a:r>
              <a:rPr lang="ar-DZ" dirty="0" smtClean="0"/>
              <a:t> عددها مطابقا للمسار </a:t>
            </a:r>
            <a:r>
              <a:rPr lang="ar-DZ" dirty="0" err="1" smtClean="0"/>
              <a:t>و</a:t>
            </a:r>
            <a:r>
              <a:rPr lang="ar-DZ" dirty="0" smtClean="0"/>
              <a:t> النوع والعدد المحددين في رخصة التنقل.</a:t>
            </a:r>
            <a:endParaRPr lang="fr-FR" dirty="0" smtClean="0"/>
          </a:p>
          <a:p>
            <a:pPr algn="r" rtl="1">
              <a:buNone/>
            </a:pPr>
            <a:endParaRPr lang="fr-FR" dirty="0" smtClean="0"/>
          </a:p>
          <a:p>
            <a:endParaRPr lang="fr-FR" dirty="0"/>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538806"/>
          </a:xfrm>
        </p:spPr>
        <p:txBody>
          <a:bodyPr>
            <a:normAutofit/>
          </a:bodyPr>
          <a:lstStyle/>
          <a:p>
            <a:pPr algn="r" rtl="1">
              <a:buNone/>
            </a:pPr>
            <a:r>
              <a:rPr lang="ar-DZ" b="1" dirty="0" smtClean="0"/>
              <a:t> الحالة الثانية: تنقل البضائع المحظورة أو الخاضعة لرسم مرتفع في النطاق الجمركي وحيازتها مخالفة لأحكام المادة 225 مكرر من قانون الجمارك</a:t>
            </a:r>
          </a:p>
          <a:p>
            <a:pPr algn="r" rtl="1"/>
            <a:endParaRPr lang="ar-DZ" dirty="0" smtClean="0"/>
          </a:p>
          <a:p>
            <a:pPr algn="r" rtl="1">
              <a:buNone/>
            </a:pPr>
            <a:r>
              <a:rPr lang="ar-DZ" dirty="0" smtClean="0"/>
              <a:t> نصت المادة 225 مكرر من قانون الجمارك، تمنع داخل النطاق الجمركي:</a:t>
            </a:r>
          </a:p>
          <a:p>
            <a:pPr algn="r" rtl="1"/>
            <a:endParaRPr lang="ar-DZ" dirty="0" smtClean="0"/>
          </a:p>
          <a:p>
            <a:pPr algn="r" rtl="1">
              <a:buNone/>
            </a:pPr>
            <a:r>
              <a:rPr lang="ar-DZ" dirty="0" smtClean="0"/>
              <a:t> </a:t>
            </a:r>
            <a:r>
              <a:rPr lang="ar-DZ" b="1" dirty="0" smtClean="0"/>
              <a:t>أولا</a:t>
            </a:r>
            <a:r>
              <a:rPr lang="ar-DZ" dirty="0" smtClean="0"/>
              <a:t>:  حيازة البضائع المحظور استردادها، لأغــــــــراض تجارية، أو تلك الخاضعة لحقوق </a:t>
            </a:r>
            <a:r>
              <a:rPr lang="ar-DZ" dirty="0" err="1" smtClean="0"/>
              <a:t>و</a:t>
            </a:r>
            <a:r>
              <a:rPr lang="ar-DZ" dirty="0" smtClean="0"/>
              <a:t> رسوم مرتفعة </a:t>
            </a:r>
            <a:r>
              <a:rPr lang="ar-DZ" dirty="0" err="1" smtClean="0"/>
              <a:t>و</a:t>
            </a:r>
            <a:r>
              <a:rPr lang="ar-DZ" dirty="0" smtClean="0"/>
              <a:t> كذا نقلها عندما لا يمكن تقديم أية وثيقة مقنعة تثبت الوضعية القانونية لهذه البضائع إزاء التشـريع الجمركي، عند أول طلب من أعوان الجمارك.</a:t>
            </a:r>
          </a:p>
          <a:p>
            <a:pPr algn="r" rtl="1">
              <a:buNone/>
            </a:pPr>
            <a:r>
              <a:rPr lang="ar-DZ" b="1" dirty="0" smtClean="0"/>
              <a:t> ثانيا</a:t>
            </a:r>
            <a:r>
              <a:rPr lang="ar-DZ" dirty="0" smtClean="0"/>
              <a:t>:  حيازة البضائع المحظورة التصدير غير المبررة بالحاجيات العادية للحائز المخصصة لتموينه العائلي، أو المهني </a:t>
            </a:r>
            <a:r>
              <a:rPr lang="ar-DZ" dirty="0" err="1" smtClean="0"/>
              <a:t>و</a:t>
            </a:r>
            <a:r>
              <a:rPr lang="ar-DZ" dirty="0" smtClean="0"/>
              <a:t> المقدرة عند الاقتضاء، حسب الاستعمال المحلي.</a:t>
            </a:r>
            <a:endParaRPr lang="fr-FR" dirty="0" smtClean="0"/>
          </a:p>
          <a:p>
            <a:pPr>
              <a:buNone/>
            </a:pPr>
            <a:endParaRPr lang="fr-FR" dirty="0"/>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324492"/>
          </a:xfrm>
        </p:spPr>
        <p:txBody>
          <a:bodyPr>
            <a:normAutofit fontScale="92500" lnSpcReduction="20000"/>
          </a:bodyPr>
          <a:lstStyle/>
          <a:p>
            <a:pPr algn="r" rtl="1"/>
            <a:endParaRPr lang="fr-FR" b="1" dirty="0" smtClean="0"/>
          </a:p>
          <a:p>
            <a:pPr algn="r" rtl="1"/>
            <a:endParaRPr lang="ar-DZ" sz="800" dirty="0" smtClean="0"/>
          </a:p>
          <a:p>
            <a:pPr algn="r" rtl="1">
              <a:buNone/>
            </a:pPr>
            <a:r>
              <a:rPr lang="ar-DZ" b="1" dirty="0" smtClean="0"/>
              <a:t>  أولا- حيازة البضائع المحظور استردادها، لأغراض تجارية، أو تلك الخاضعة لحقوق </a:t>
            </a:r>
            <a:r>
              <a:rPr lang="ar-DZ" b="1" dirty="0" err="1" smtClean="0"/>
              <a:t>و</a:t>
            </a:r>
            <a:r>
              <a:rPr lang="ar-DZ" b="1" dirty="0" smtClean="0"/>
              <a:t> رسوم مرتفعة </a:t>
            </a:r>
            <a:r>
              <a:rPr lang="ar-DZ" b="1" dirty="0" err="1" smtClean="0"/>
              <a:t>و</a:t>
            </a:r>
            <a:r>
              <a:rPr lang="ar-DZ" b="1" dirty="0" smtClean="0"/>
              <a:t> كذا نقلها عندما لا يمكن تقديم أية وثيقة مقنعة تثبت الوضعية القانونية لهذه البضائع إزاء التشريع الجمركي، عند أول طلب من أعوان الجمارك: </a:t>
            </a:r>
            <a:endParaRPr lang="ar-DZ" b="1" u="sng" dirty="0" smtClean="0"/>
          </a:p>
          <a:p>
            <a:pPr algn="r" rtl="1">
              <a:buNone/>
            </a:pPr>
            <a:r>
              <a:rPr lang="ar-DZ" b="1" dirty="0" smtClean="0"/>
              <a:t>   </a:t>
            </a:r>
            <a:r>
              <a:rPr lang="ar-DZ" dirty="0" smtClean="0"/>
              <a:t>فالأمر يتعلق بنوعين من البضائع: البضائع المحظورة والبضائع الخاضعة لحقوق </a:t>
            </a:r>
            <a:r>
              <a:rPr lang="ar-DZ" dirty="0" err="1" smtClean="0"/>
              <a:t>و</a:t>
            </a:r>
            <a:r>
              <a:rPr lang="ar-DZ" dirty="0" smtClean="0"/>
              <a:t> رسوم مرتفعة</a:t>
            </a:r>
          </a:p>
          <a:p>
            <a:pPr algn="r" rtl="1">
              <a:buNone/>
            </a:pPr>
            <a:r>
              <a:rPr lang="ar-DZ" b="1" dirty="0" smtClean="0"/>
              <a:t>  </a:t>
            </a:r>
            <a:r>
              <a:rPr lang="ar-DZ" b="1" u="sng" dirty="0" smtClean="0"/>
              <a:t>البضائع المحظورة</a:t>
            </a:r>
            <a:endParaRPr lang="ar-DZ" u="sng" dirty="0" smtClean="0"/>
          </a:p>
          <a:p>
            <a:pPr algn="r" rtl="1">
              <a:buNone/>
            </a:pPr>
            <a:r>
              <a:rPr lang="ar-DZ" dirty="0" smtClean="0"/>
              <a:t>   تطرقت لها  المادة 21 من </a:t>
            </a:r>
            <a:r>
              <a:rPr lang="ar-DZ" dirty="0" err="1" smtClean="0"/>
              <a:t>ق</a:t>
            </a:r>
            <a:r>
              <a:rPr lang="ar-DZ" dirty="0" smtClean="0"/>
              <a:t>.ج المعدلة بموجب المادة 124 من </a:t>
            </a:r>
            <a:r>
              <a:rPr lang="ar-DZ" dirty="0" err="1" smtClean="0"/>
              <a:t>ق</a:t>
            </a:r>
            <a:r>
              <a:rPr lang="ar-DZ" dirty="0" smtClean="0"/>
              <a:t>.المالية لسنة2022:</a:t>
            </a:r>
          </a:p>
          <a:p>
            <a:pPr algn="r" rtl="1">
              <a:buNone/>
            </a:pPr>
            <a:r>
              <a:rPr lang="ar-DZ" dirty="0" smtClean="0"/>
              <a:t>1- لتطبيق هذا القانون ، تعد بضائع محظورة حظر مطلقا ، كل البضائع التي يمنع استيرادها أو تصديرها  تحت أي نظام جمركي أو أي شكل كان، استنادا إلى هذا القانون أو القوانين الأخرى ذات الصلة، بأي صفة كانت لاسيما التي تمس (النظام العام ....،بحماية الثروات ذات القيمة التاريخية ...النباتية والحيوانية، البضائع المحصور استيرادها أو تصديرها لهيئات مخولة قانونا.</a:t>
            </a:r>
          </a:p>
          <a:p>
            <a:pPr>
              <a:buNone/>
            </a:pPr>
            <a:endParaRPr lang="fr-FR" dirty="0"/>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fontScale="77500" lnSpcReduction="20000"/>
          </a:bodyPr>
          <a:lstStyle/>
          <a:p>
            <a:pPr algn="r">
              <a:buNone/>
            </a:pPr>
            <a:r>
              <a:rPr lang="ar-DZ" b="1" dirty="0" smtClean="0"/>
              <a:t> 2- تعتبر البضاعة المستوردة أو المعدة للتصدير محظورة حظرا نسبيا عندما :</a:t>
            </a:r>
          </a:p>
          <a:p>
            <a:pPr algn="r">
              <a:buNone/>
            </a:pPr>
            <a:r>
              <a:rPr lang="ar-DZ" b="1" dirty="0" smtClean="0"/>
              <a:t>أ</a:t>
            </a:r>
            <a:r>
              <a:rPr lang="ar-DZ" dirty="0" smtClean="0"/>
              <a:t>-لا يسمح بالاستيراد أو التصدير إلا بتقديم رخصة أو شهادة أو إتمام إجراءات خاصة، إذا تبين خلال عملية المراقبة ما يأتي :</a:t>
            </a:r>
          </a:p>
          <a:p>
            <a:pPr algn="r">
              <a:buNone/>
            </a:pPr>
            <a:r>
              <a:rPr lang="ar-DZ" dirty="0" smtClean="0"/>
              <a:t>- إن لم تكن مصحوبة بسند أو ترخيص أو شهادة قانونية،</a:t>
            </a:r>
          </a:p>
          <a:p>
            <a:pPr algn="r">
              <a:buFontTx/>
              <a:buChar char="-"/>
            </a:pPr>
            <a:r>
              <a:rPr lang="ar-DZ" dirty="0" smtClean="0"/>
              <a:t>إن كانت مقدمة عن طريق رخصة أو شهادة غير قابلة للتطبيق.</a:t>
            </a:r>
          </a:p>
          <a:p>
            <a:pPr algn="r">
              <a:buNone/>
            </a:pPr>
            <a:r>
              <a:rPr lang="ar-DZ" b="1" dirty="0" smtClean="0"/>
              <a:t>ب</a:t>
            </a:r>
            <a:r>
              <a:rPr lang="ar-DZ" dirty="0" smtClean="0"/>
              <a:t>-لا يسمح بجمركة البضائع إلا بتقديم رخصة أو شهادة أو إتمام إجراءات خاصة، إذا تبين خلال عملية الفحص ما يأتي :</a:t>
            </a:r>
          </a:p>
          <a:p>
            <a:pPr algn="r">
              <a:buNone/>
            </a:pPr>
            <a:r>
              <a:rPr lang="ar-DZ" dirty="0" smtClean="0"/>
              <a:t>- إن لم تكن مصحوبة بسند أو ترخيص أو شهادة قانونية،</a:t>
            </a:r>
          </a:p>
          <a:p>
            <a:pPr algn="r">
              <a:buFontTx/>
              <a:buChar char="-"/>
            </a:pPr>
            <a:r>
              <a:rPr lang="ar-DZ" dirty="0" smtClean="0"/>
              <a:t>إن كانت مقدمة عن طريق رخصة أو شهادة غير قابلة للتطبيق.</a:t>
            </a:r>
          </a:p>
          <a:p>
            <a:pPr algn="r">
              <a:buFontTx/>
              <a:buChar char="-"/>
            </a:pPr>
            <a:endParaRPr lang="ar-DZ" dirty="0" smtClean="0"/>
          </a:p>
          <a:p>
            <a:pPr algn="r">
              <a:buFontTx/>
              <a:buChar char="-"/>
            </a:pPr>
            <a:r>
              <a:rPr lang="ar-DZ" dirty="0" smtClean="0"/>
              <a:t>3- لا يمكن بأي حال من الأحوال، أن تكون الرخص </a:t>
            </a:r>
            <a:r>
              <a:rPr lang="ar-DZ" dirty="0" err="1" smtClean="0"/>
              <a:t>و</a:t>
            </a:r>
            <a:r>
              <a:rPr lang="ar-DZ" dirty="0" smtClean="0"/>
              <a:t> الشهادات المشار إليها في الفقرة 2 من المادة موضوع إعارة أو تنازل مجاني أو بمقابل، </a:t>
            </a:r>
            <a:r>
              <a:rPr lang="ar-DZ" dirty="0" err="1" smtClean="0"/>
              <a:t>و</a:t>
            </a:r>
            <a:r>
              <a:rPr lang="ar-DZ" dirty="0" smtClean="0"/>
              <a:t> بصفة عامة ، لا تكون موضوع أية معاملة للمستفيدين الذين منحت لهم اسميا.(المرسوم 92- 126 المؤرخ في 1992/03/29 المحدد </a:t>
            </a:r>
            <a:r>
              <a:rPr lang="ar-DZ" dirty="0" err="1" smtClean="0"/>
              <a:t>لكيفيات</a:t>
            </a:r>
            <a:r>
              <a:rPr lang="ar-DZ" dirty="0" smtClean="0"/>
              <a:t> تطبيق هذه المادة)</a:t>
            </a:r>
          </a:p>
          <a:p>
            <a:pPr algn="r" rtl="1">
              <a:buNone/>
            </a:pPr>
            <a:r>
              <a:rPr lang="ar-DZ" b="1" u="sng" dirty="0" smtClean="0"/>
              <a:t>البضائع الخاضعة لحقوق </a:t>
            </a:r>
            <a:r>
              <a:rPr lang="ar-DZ" b="1" u="sng" dirty="0" err="1" smtClean="0"/>
              <a:t>و</a:t>
            </a:r>
            <a:r>
              <a:rPr lang="ar-DZ" b="1" u="sng" dirty="0" smtClean="0"/>
              <a:t> رسوم مرتفعة</a:t>
            </a:r>
          </a:p>
          <a:p>
            <a:pPr algn="r" rtl="1">
              <a:buNone/>
            </a:pPr>
            <a:r>
              <a:rPr lang="ar-DZ" dirty="0" smtClean="0"/>
              <a:t>قد عرفتها  المادة 5 من قانون الجمارك في فقرتها "ز" حيث نصت:"البضائع المرتفعة الرسوم :البضائع الخاضعة للحقوق </a:t>
            </a:r>
            <a:r>
              <a:rPr lang="ar-DZ" dirty="0" err="1" smtClean="0"/>
              <a:t>و</a:t>
            </a:r>
            <a:r>
              <a:rPr lang="ar-DZ" dirty="0" smtClean="0"/>
              <a:t> الرسوم التي تتجاوز نسبتها الإجمالية 60 </a:t>
            </a:r>
            <a:r>
              <a:rPr lang="fr-FR" dirty="0" smtClean="0"/>
              <a:t>%</a:t>
            </a:r>
            <a:r>
              <a:rPr lang="ar-DZ" dirty="0" smtClean="0"/>
              <a:t> ".</a:t>
            </a:r>
            <a:endParaRPr lang="en-US" b="1" dirty="0" smtClean="0"/>
          </a:p>
          <a:p>
            <a:pPr algn="r" rtl="1">
              <a:buNone/>
            </a:pPr>
            <a:r>
              <a:rPr lang="ar-DZ" dirty="0" smtClean="0"/>
              <a:t> بحيث يتجسد التهريب في هذه الحالة في صورتين : الحيازة لأغراض تجارية </a:t>
            </a:r>
            <a:r>
              <a:rPr lang="ar-DZ" dirty="0" err="1" smtClean="0"/>
              <a:t>و</a:t>
            </a:r>
            <a:r>
              <a:rPr lang="ar-DZ" dirty="0" smtClean="0"/>
              <a:t> النقل بدون مستندات قانونية</a:t>
            </a:r>
            <a:r>
              <a:rPr lang="fr-FR" dirty="0" smtClean="0"/>
              <a:t>. </a:t>
            </a:r>
          </a:p>
          <a:p>
            <a:pPr algn="r">
              <a:buFontTx/>
              <a:buChar char="-"/>
            </a:pPr>
            <a:endParaRPr lang="ar-DZ" dirty="0" smtClean="0"/>
          </a:p>
          <a:p>
            <a:pPr algn="r">
              <a:buFontTx/>
              <a:buChar char="-"/>
            </a:pPr>
            <a:endParaRPr lang="fr-FR" dirty="0"/>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967434"/>
          </a:xfrm>
        </p:spPr>
        <p:txBody>
          <a:bodyPr/>
          <a:lstStyle/>
          <a:p>
            <a:pPr algn="r" rtl="1">
              <a:buNone/>
            </a:pPr>
            <a:endParaRPr lang="ar-DZ" b="1" dirty="0" smtClean="0"/>
          </a:p>
          <a:p>
            <a:pPr algn="r" rtl="1">
              <a:buNone/>
            </a:pPr>
            <a:r>
              <a:rPr lang="ar-DZ" b="1" dirty="0" smtClean="0"/>
              <a:t>  ثانيا- حيازة البضائع المحظورة التصدير غير المبررة بالحاجيات العادية للحائز المخصصة لتموينه العائلي، أو المهني </a:t>
            </a:r>
            <a:r>
              <a:rPr lang="ar-DZ" b="1" dirty="0" err="1" smtClean="0"/>
              <a:t>و</a:t>
            </a:r>
            <a:r>
              <a:rPr lang="ar-DZ" b="1" dirty="0" smtClean="0"/>
              <a:t> المقدرة، عند الاقتضاء، حسب الاستعمال المحلي :</a:t>
            </a:r>
          </a:p>
          <a:p>
            <a:pPr algn="r" rtl="1">
              <a:buNone/>
            </a:pPr>
            <a:r>
              <a:rPr lang="ar-DZ" dirty="0" smtClean="0"/>
              <a:t>  الأمر هنا يتعلق بالبضائع المحظورة عند التصدير، بحيث تكون حيازة هذه البضائع بكميات غير مبررة بالاحتياجات العادية للحائز تهريبا.</a:t>
            </a:r>
          </a:p>
          <a:p>
            <a:pPr algn="r" rtl="1">
              <a:buNone/>
            </a:pPr>
            <a:r>
              <a:rPr lang="ar-DZ" dirty="0" smtClean="0"/>
              <a:t>   بالرجوع للمادة 225 مكرر نجدها تضع مؤشرات واضحة للكميات التي يجب أن تتجاوز لتكون الحيازة تهريبا بحيث </a:t>
            </a:r>
            <a:r>
              <a:rPr lang="ar-DZ" dirty="0" err="1" smtClean="0"/>
              <a:t>تنص</a:t>
            </a:r>
            <a:r>
              <a:rPr lang="ar-DZ" dirty="0" smtClean="0"/>
              <a:t> في فقرتها </a:t>
            </a:r>
            <a:r>
              <a:rPr lang="ar-DZ" dirty="0" err="1" smtClean="0"/>
              <a:t>ب</a:t>
            </a:r>
            <a:r>
              <a:rPr lang="ar-DZ" dirty="0" smtClean="0"/>
              <a:t>- حيازة البضائع المحظورة التصدير غير المبررة بالحـــــــاجيات العادية للحائز المخصصة لتموينه العائلي، أو المهني </a:t>
            </a:r>
            <a:r>
              <a:rPr lang="ar-DZ" dirty="0" err="1" smtClean="0"/>
              <a:t>و</a:t>
            </a:r>
            <a:r>
              <a:rPr lang="ar-DZ" dirty="0" smtClean="0"/>
              <a:t> المقدرة، عند الاقتضاء، حسب الاستعمال المحلي.</a:t>
            </a:r>
          </a:p>
          <a:p>
            <a:pPr>
              <a:buNone/>
            </a:pPr>
            <a:endParaRPr lang="fr-FR" dirty="0"/>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753120"/>
          </a:xfrm>
        </p:spPr>
        <p:txBody>
          <a:bodyPr>
            <a:normAutofit fontScale="85000" lnSpcReduction="10000"/>
          </a:bodyPr>
          <a:lstStyle/>
          <a:p>
            <a:pPr algn="r" rtl="1">
              <a:buNone/>
            </a:pPr>
            <a:r>
              <a:rPr lang="ar-DZ" b="1" dirty="0" smtClean="0"/>
              <a:t> ب/ أعمال التهريب ذات الصلة بالإقليم الجمركي:</a:t>
            </a:r>
            <a:endParaRPr lang="ar-DZ" dirty="0" smtClean="0"/>
          </a:p>
          <a:p>
            <a:pPr algn="r">
              <a:buNone/>
            </a:pPr>
            <a:r>
              <a:rPr lang="ar-DZ" dirty="0" smtClean="0"/>
              <a:t>إن أعمال التهريب ذات الصلة بالإقليم الجمركي تظهر في صورتين: تنقل البضائع الحساسة القابلة للتهريب </a:t>
            </a:r>
            <a:r>
              <a:rPr lang="ar-DZ" dirty="0" err="1" smtClean="0"/>
              <a:t>و</a:t>
            </a:r>
            <a:r>
              <a:rPr lang="ar-DZ" dirty="0" smtClean="0"/>
              <a:t> حيازتها بدون وثائق تثبت وضعيتها القانونية.</a:t>
            </a:r>
          </a:p>
          <a:p>
            <a:pPr algn="r" rtl="1">
              <a:buNone/>
            </a:pPr>
            <a:r>
              <a:rPr lang="ar-DZ" sz="2900" b="1" dirty="0" smtClean="0"/>
              <a:t>تنقل </a:t>
            </a:r>
            <a:r>
              <a:rPr lang="ar-DZ" b="1" dirty="0" smtClean="0"/>
              <a:t>البضائع الحساسة القابلة للتهريب دون إرفاقها بالوثائق المثبت لوضعيتها القانونية</a:t>
            </a:r>
            <a:endParaRPr lang="ar-DZ" dirty="0" smtClean="0"/>
          </a:p>
          <a:p>
            <a:pPr algn="r" rtl="1">
              <a:buNone/>
            </a:pPr>
            <a:r>
              <a:rPr lang="ar-DZ" dirty="0" smtClean="0"/>
              <a:t>	ألزمت المادة 226 من قانون الجمارك تنقل البضائع التي تهرب أكثر من غيرها عبر سائر الإقليم الجمركي (البضائع الحساسة للغش) إلى تقديم وثائق تثبت حالتها القانونية إزاء القوانين </a:t>
            </a:r>
            <a:r>
              <a:rPr lang="ar-DZ" dirty="0" err="1" smtClean="0"/>
              <a:t>و</a:t>
            </a:r>
            <a:r>
              <a:rPr lang="ar-DZ" dirty="0" smtClean="0"/>
              <a:t> الأنظمة التي تكلف إدارة الجمارك بتطبيقها.</a:t>
            </a:r>
          </a:p>
          <a:p>
            <a:pPr algn="r">
              <a:buNone/>
            </a:pPr>
            <a:r>
              <a:rPr lang="ar-DZ" dirty="0" smtClean="0"/>
              <a:t>كما نصت نفس المادة على أنه يقصد بالوثائق </a:t>
            </a:r>
            <a:r>
              <a:rPr lang="ar-DZ" dirty="0" err="1" smtClean="0"/>
              <a:t>المثبة</a:t>
            </a:r>
            <a:r>
              <a:rPr lang="ar-DZ" dirty="0" smtClean="0"/>
              <a:t> ما يأتي:</a:t>
            </a:r>
          </a:p>
          <a:p>
            <a:pPr algn="r" rtl="1">
              <a:buNone/>
            </a:pPr>
            <a:r>
              <a:rPr lang="ar-DZ" dirty="0" smtClean="0"/>
              <a:t>	"- إما إيصالات جمركية أو وثائق جمركية أخرى تثبت أن البضائع استوردت بصفة قانونية أو يمكن لها المكوث داخل الإقليم الجمركي،</a:t>
            </a:r>
          </a:p>
          <a:p>
            <a:pPr algn="r" rtl="1">
              <a:buNone/>
            </a:pPr>
            <a:r>
              <a:rPr lang="ar-DZ" dirty="0" smtClean="0"/>
              <a:t>  - </a:t>
            </a:r>
            <a:r>
              <a:rPr lang="ar-DZ" dirty="0" err="1" smtClean="0"/>
              <a:t>و</a:t>
            </a:r>
            <a:r>
              <a:rPr lang="ar-DZ" dirty="0" smtClean="0"/>
              <a:t> إما فواتير شراء أو سندات تسليم أو أية وثيقة أخرى تثبت أن البضائع قد جنيت أو صنعت أو أنتجت في الجزائر أو أنها اكتسبت، بطريقة أخرى، المنشأ الجزائري".</a:t>
            </a:r>
          </a:p>
          <a:p>
            <a:pPr algn="r">
              <a:buNone/>
            </a:pPr>
            <a:r>
              <a:rPr lang="ar-DZ" dirty="0" smtClean="0"/>
              <a:t>بحيث يعد تنقل هذا الصنف من البضائع عبر سائر الإقليم الجمركي تهريبا إذا كانت البضاعة غير مرفقة بإحدى الوثائق المذكورة أعلاه </a:t>
            </a:r>
            <a:r>
              <a:rPr lang="ar-DZ" dirty="0" err="1" smtClean="0"/>
              <a:t>و</a:t>
            </a:r>
            <a:r>
              <a:rPr lang="ar-DZ" dirty="0" smtClean="0"/>
              <a:t> كذلك الحال إذا كانت الوثائق المقدمة مزورة أو غير صحيحة أو غير وافية أو لا تنطبق على هذه البضائع.</a:t>
            </a:r>
          </a:p>
          <a:p>
            <a:pPr algn="r" rtl="1">
              <a:buNone/>
            </a:pPr>
            <a:r>
              <a:rPr lang="ar-DZ" dirty="0" smtClean="0"/>
              <a:t>	كما يعد تنقل هذه البضائع تهريبا إذا لم يثبت المنشأ الجزائري.</a:t>
            </a:r>
            <a:endParaRPr lang="fr-FR" dirty="0" smtClean="0"/>
          </a:p>
          <a:p>
            <a:pPr algn="r">
              <a:buNone/>
            </a:pPr>
            <a:endParaRPr lang="fr-FR"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fontScale="85000" lnSpcReduction="10000"/>
          </a:bodyPr>
          <a:lstStyle/>
          <a:p>
            <a:pPr rtl="1">
              <a:buNone/>
            </a:pPr>
            <a:r>
              <a:rPr lang="ar-DZ" b="1" dirty="0" smtClean="0"/>
              <a:t> </a:t>
            </a:r>
            <a:endParaRPr lang="fr-FR" dirty="0" smtClean="0"/>
          </a:p>
          <a:p>
            <a:pPr lvl="0" algn="r" rtl="1">
              <a:buNone/>
            </a:pPr>
            <a:r>
              <a:rPr lang="ar-DZ" dirty="0" smtClean="0"/>
              <a:t>   لقد كان للمحكمة العليا دور بارز في توسيع مفهوم البضائع الحساسة للتهريب، الخاضعة للقرار الوزاري المشترك المؤرخ في 1994/11/30 وذلك  بتوضيح  العناصر قانونية الخاضعة لأحكام المادة 226 من </a:t>
            </a:r>
            <a:r>
              <a:rPr lang="ar-DZ" dirty="0" err="1" smtClean="0"/>
              <a:t>ق</a:t>
            </a:r>
            <a:r>
              <a:rPr lang="ar-DZ" dirty="0" smtClean="0"/>
              <a:t>.ج.</a:t>
            </a:r>
            <a:endParaRPr lang="fr-FR" dirty="0" smtClean="0"/>
          </a:p>
          <a:p>
            <a:pPr algn="just" rtl="1">
              <a:buNone/>
            </a:pPr>
            <a:r>
              <a:rPr lang="ar-DZ" dirty="0" smtClean="0"/>
              <a:t>   الدفع المثار*بدعوى أن المدعي متابع على أساس المادة 226 والمادة 228من قانون الجمارك ،التي يتعين مراعاة المواد التي يحوزها بحيث تكون ضمن قرار الممنوعات، والحال أن المتهم يحوز مادة الطماطم ومصابيح لا يشملها القرار الوزاري المؤرخ في 1994/11/30، الذي يحدد قائمة البضائع الحساسة القابلة للتهريب وبتالي فإن هناك سوء تطبيق لأحكام المادتين السالفتين الذكر مما يتعين نقض القرار.</a:t>
            </a:r>
            <a:endParaRPr lang="fr-FR" dirty="0" smtClean="0"/>
          </a:p>
          <a:p>
            <a:pPr algn="just" rtl="1">
              <a:buNone/>
            </a:pPr>
            <a:r>
              <a:rPr lang="ar-DZ" dirty="0" smtClean="0"/>
              <a:t>    حيث أن ما ينعاه الطاعن على القرار غير سديد، ذلك أن نص المادة 226 من قانون الجمارك تشترط لقيام جريمة التهريب ، عند توفر الشروط التالية: أن تكون البضائع من صنف البضائع التي تهرب أكثر من غيرها، وأن يكون الجاني يحوزها لأغراض تجارية وأن يقوم بنقلها عبر الإقليم الجمركي وأن يعجز عن تقديم وثائق تثبت حيازته لهذه البضائع التي هي من صنع أجنبي ومنه فالوجه المثار في غير محله.*</a:t>
            </a:r>
            <a:endParaRPr lang="fr-FR" dirty="0" smtClean="0"/>
          </a:p>
          <a:p>
            <a:pPr algn="just" rtl="1">
              <a:buNone/>
            </a:pPr>
            <a:r>
              <a:rPr lang="ar-DZ" dirty="0" smtClean="0"/>
              <a:t>   القرار رقم:484829 المؤرخ في:2010/07/29 (المحكمة العليا </a:t>
            </a:r>
            <a:r>
              <a:rPr lang="ar-DZ" dirty="0" err="1" smtClean="0"/>
              <a:t>غ</a:t>
            </a:r>
            <a:r>
              <a:rPr lang="ar-DZ" dirty="0" smtClean="0"/>
              <a:t>.ج.م .ق03 قضية بن عيسى </a:t>
            </a:r>
            <a:r>
              <a:rPr lang="ar-DZ" dirty="0" err="1" smtClean="0"/>
              <a:t>م</a:t>
            </a:r>
            <a:r>
              <a:rPr lang="ar-DZ" dirty="0" smtClean="0"/>
              <a:t>).</a:t>
            </a:r>
            <a:endParaRPr lang="fr-FR" dirty="0" smtClean="0"/>
          </a:p>
          <a:p>
            <a:pPr>
              <a:buNone/>
            </a:pPr>
            <a:endParaRPr lang="fr-FR"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4357718"/>
          </a:xfrm>
        </p:spPr>
        <p:txBody>
          <a:bodyPr>
            <a:normAutofit/>
          </a:bodyPr>
          <a:lstStyle/>
          <a:p>
            <a:pPr algn="r"/>
            <a:r>
              <a:rPr lang="ar-DZ" sz="2400" dirty="0" smtClean="0"/>
              <a:t>"</a:t>
            </a:r>
            <a:r>
              <a:rPr lang="ar-SA" sz="2400" b="1" dirty="0" smtClean="0"/>
              <a:t>و خلافا لأسباب الحكم المؤيدة </a:t>
            </a:r>
            <a:r>
              <a:rPr lang="ar-DZ" sz="2400" b="1" dirty="0" smtClean="0"/>
              <a:t>ل</a:t>
            </a:r>
            <a:r>
              <a:rPr lang="ar-SA" sz="2400" b="1" dirty="0" smtClean="0"/>
              <a:t>حكم </a:t>
            </a:r>
            <a:r>
              <a:rPr lang="ar-SA" sz="2400" b="1" dirty="0" err="1" smtClean="0"/>
              <a:t>ال</a:t>
            </a:r>
            <a:r>
              <a:rPr lang="ar-DZ" sz="2400" b="1" dirty="0" smtClean="0"/>
              <a:t>محكمة بموجب قرار المجلس القضائي فان تقديم وثائق تثبت البضاعة الحساسة للغش، يمكن أن يتم في كـــــــــــــل وقت من الدعوى حسب المادة 226 من قانون الجمارك المعدل في 2003 وليس عند أول طلب".</a:t>
            </a:r>
            <a:r>
              <a:rPr lang="fr-FR" sz="2400" b="1" dirty="0" smtClean="0"/>
              <a:t/>
            </a:r>
            <a:br>
              <a:rPr lang="fr-FR" sz="2400" b="1" dirty="0" smtClean="0"/>
            </a:br>
            <a:r>
              <a:rPr lang="ar-SA" sz="2400" b="1" dirty="0" smtClean="0"/>
              <a:t>القرار رقم 444293 المحكمة العليا </a:t>
            </a:r>
            <a:r>
              <a:rPr lang="ar-SA" sz="2400" b="1" dirty="0" err="1" smtClean="0"/>
              <a:t>غ</a:t>
            </a:r>
            <a:r>
              <a:rPr lang="ar-SA" sz="2400" b="1" dirty="0" smtClean="0"/>
              <a:t> .ج .م </a:t>
            </a:r>
            <a:r>
              <a:rPr lang="ar-DZ" sz="2400" b="1" dirty="0" smtClean="0"/>
              <a:t>.</a:t>
            </a:r>
            <a:r>
              <a:rPr lang="ar-SA" sz="2400" b="1" dirty="0" smtClean="0"/>
              <a:t>ق 3 بتاريخ </a:t>
            </a:r>
            <a:r>
              <a:rPr lang="ar-DZ" sz="2400" b="1" dirty="0" smtClean="0"/>
              <a:t>2010/11/25</a:t>
            </a:r>
            <a:r>
              <a:rPr lang="ar-SA" sz="2400" b="1" dirty="0" smtClean="0"/>
              <a:t> قضية </a:t>
            </a:r>
            <a:r>
              <a:rPr lang="ar-SA" sz="2400" b="1" dirty="0" err="1" smtClean="0"/>
              <a:t>داودي</a:t>
            </a:r>
            <a:r>
              <a:rPr lang="ar-DZ" sz="2400" b="1" dirty="0" smtClean="0"/>
              <a:t>.</a:t>
            </a:r>
            <a:r>
              <a:rPr lang="ar-SA" sz="2400" b="1" dirty="0" smtClean="0"/>
              <a:t>ا </a:t>
            </a:r>
            <a:r>
              <a:rPr lang="ar-DZ" sz="2400" b="1" dirty="0" smtClean="0"/>
              <a:t>. </a:t>
            </a:r>
            <a:br>
              <a:rPr lang="ar-DZ" sz="2400" b="1" dirty="0" smtClean="0"/>
            </a:br>
            <a:r>
              <a:rPr lang="fr-FR" sz="2400" b="1" dirty="0" smtClean="0"/>
              <a:t/>
            </a:r>
            <a:br>
              <a:rPr lang="fr-FR" sz="2400" b="1" dirty="0" smtClean="0"/>
            </a:br>
            <a:r>
              <a:rPr lang="ar-DZ" sz="2400" b="1" dirty="0" smtClean="0"/>
              <a:t>”حيث أنه وفي قضية الحال، مادام أن الطاعن اشترى وسيلة نقل من أصل أجنبـــي تم ترقيمها دون القيام مسبقا بالإجراءات، فإنه يعتبر مسئولا عن الغش في نظر القانون الجمركي،وذلك بصرف النظر عن علمه أو عدم علمه بتقديم وسيلة نقل أجنبية(جرار) بالجزائر دون القيام مسبقا بالإجــــــــــــــراءات المنصوص عليها في التنظيم المعمول </a:t>
            </a:r>
            <a:r>
              <a:rPr lang="ar-DZ" sz="2400" b="1" dirty="0" err="1" smtClean="0"/>
              <a:t>به</a:t>
            </a:r>
            <a:r>
              <a:rPr lang="ar-DZ" sz="2400" b="1" dirty="0" smtClean="0"/>
              <a:t> ”.</a:t>
            </a:r>
            <a:r>
              <a:rPr lang="fr-FR" sz="2400" b="1" dirty="0" smtClean="0"/>
              <a:t/>
            </a:r>
            <a:br>
              <a:rPr lang="fr-FR" sz="2400" b="1" dirty="0" smtClean="0"/>
            </a:br>
            <a:r>
              <a:rPr lang="ar-DZ" sz="2400" b="1" dirty="0" smtClean="0"/>
              <a:t>قرار رقم:566027 مؤرخ في:2012/11/06(غ.ج.م.ق03)قضية </a:t>
            </a:r>
            <a:r>
              <a:rPr lang="ar-DZ" sz="2400" b="1" dirty="0" err="1" smtClean="0"/>
              <a:t>قلاب</a:t>
            </a:r>
            <a:r>
              <a:rPr lang="ar-DZ" sz="2400" b="1" dirty="0" smtClean="0"/>
              <a:t> ذ."</a:t>
            </a:r>
            <a:endParaRPr lang="fr-FR" sz="2400" b="1" dirty="0"/>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buNone/>
            </a:pPr>
            <a:r>
              <a:rPr lang="ar-DZ" dirty="0" smtClean="0"/>
              <a:t> </a:t>
            </a:r>
            <a:endParaRPr lang="fr-FR" dirty="0"/>
          </a:p>
        </p:txBody>
      </p:sp>
      <p:sp>
        <p:nvSpPr>
          <p:cNvPr id="4" name="Rectangle à coins arrondis 3"/>
          <p:cNvSpPr/>
          <p:nvPr/>
        </p:nvSpPr>
        <p:spPr>
          <a:xfrm>
            <a:off x="0" y="0"/>
            <a:ext cx="9429784" cy="6643710"/>
          </a:xfrm>
          <a:prstGeom prst="roundRect">
            <a:avLst>
              <a:gd name="adj" fmla="val 48061"/>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a:r>
              <a:rPr lang="ar-DZ" sz="2400" b="1" dirty="0" smtClean="0"/>
              <a:t>المقدمة</a:t>
            </a:r>
          </a:p>
          <a:p>
            <a:pPr algn="r"/>
            <a:r>
              <a:rPr lang="ar-DZ" sz="2400" dirty="0" smtClean="0">
                <a:solidFill>
                  <a:schemeClr val="tx1"/>
                </a:solidFill>
                <a:latin typeface="Arial" pitchFamily="34" charset="0"/>
              </a:rPr>
              <a:t>لقد عزز القانون رقم:17/ 04 المؤرخ في:16/ 02/ 2017 المعدل والمتمم لقانون الجمـــــــارك رقم: 79/ 07 المؤرخ في: 21/ 07/ 1979 المتضمن قانون الجمارك </a:t>
            </a:r>
            <a:r>
              <a:rPr lang="ar-DZ" sz="2400" dirty="0" smtClean="0"/>
              <a:t>الدور المنوط بمصالح الجمـــارك للممارسة مهامهما المدرجة في المادة 03 منه </a:t>
            </a:r>
            <a:r>
              <a:rPr lang="ar-DZ" sz="2400" dirty="0" err="1" smtClean="0"/>
              <a:t>و</a:t>
            </a:r>
            <a:r>
              <a:rPr lang="ar-DZ" sz="2400" dirty="0" smtClean="0"/>
              <a:t> في طليعة ذلك مكافحة التهريب .</a:t>
            </a:r>
          </a:p>
          <a:p>
            <a:pPr algn="r"/>
            <a:r>
              <a:rPr lang="ar-DZ" sz="2400" dirty="0" smtClean="0"/>
              <a:t>هذه الجريمة الناخرة للاقتصـــــــــاد الوطني </a:t>
            </a:r>
            <a:r>
              <a:rPr lang="ar-DZ" sz="2400" dirty="0" err="1" smtClean="0"/>
              <a:t>و</a:t>
            </a:r>
            <a:r>
              <a:rPr lang="ar-DZ" sz="2400" dirty="0" smtClean="0"/>
              <a:t> الآفة المدمرة  للبنية الأساسية للمجتمع، المشوهة لمنظومة القيم والأخــــــــــــــــــلاق، أضــــراره تجاوزت حدود المجموعة الوطنية، فأصبح له بعد دولي في يد العصابــــات الإجرامية والمنظمات الإرهابية، مما حذا بــــــالدولة الجزائرية لوضع الآليات القانونية </a:t>
            </a:r>
            <a:r>
              <a:rPr lang="ar-DZ" sz="2400" dirty="0" err="1" smtClean="0"/>
              <a:t>والإمدادية</a:t>
            </a:r>
            <a:r>
              <a:rPr lang="ar-DZ" sz="2400" dirty="0" smtClean="0"/>
              <a:t> للحد منه ومكافحته على مستوى كل الأصعدة</a:t>
            </a:r>
            <a:r>
              <a:rPr lang="ar-DZ" sz="2400" dirty="0" smtClean="0">
                <a:solidFill>
                  <a:schemeClr val="tx1"/>
                </a:solidFill>
                <a:latin typeface="Arial" pitchFamily="34" charset="0"/>
                <a:cs typeface="+mj-cs"/>
              </a:rPr>
              <a:t>.</a:t>
            </a:r>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lstStyle/>
          <a:p>
            <a:pPr algn="r" rtl="1">
              <a:buNone/>
            </a:pPr>
            <a:r>
              <a:rPr lang="ar-DZ" sz="2400" dirty="0" smtClean="0"/>
              <a:t>  "حيث الثابت كذلك أن القضاة قد تجاهلوا نص المادة 303من قانون الجمارك التي تشير إلى أنه يعتبر مسئــولا عن الغش كل شخص يحوز البضـاعة محل الغـــــش بغض النـظر عن علاقتــه بهذه البـــضاعة سواء كـــــــان مـالكها أو أميــنا عليها والحال أن المتهم المطعون ضده ضبط وهو يستورد سيــارة ثبت أنـها محل غش فإن أحكام المادة 303 المذكورة سالفا تنطبق عليه وكذلك بغض النظر عن كونه يجهل مصدر تزويرها ".</a:t>
            </a:r>
            <a:endParaRPr lang="fr-FR" sz="2400" dirty="0" smtClean="0"/>
          </a:p>
          <a:p>
            <a:pPr algn="r">
              <a:buNone/>
            </a:pPr>
            <a:r>
              <a:rPr lang="ar-DZ" sz="2400" dirty="0" smtClean="0"/>
              <a:t>  القرار رقم:  496182 المؤرخ في: 2011/02/24المحكمة العليا </a:t>
            </a:r>
            <a:r>
              <a:rPr lang="ar-DZ" sz="2400" dirty="0" err="1" smtClean="0"/>
              <a:t>غ</a:t>
            </a:r>
            <a:r>
              <a:rPr lang="ar-DZ" sz="2400" dirty="0" smtClean="0"/>
              <a:t>.ج.م ق03</a:t>
            </a:r>
            <a:r>
              <a:rPr lang="ar-DZ" sz="2400" b="1" dirty="0" smtClean="0"/>
              <a:t>    </a:t>
            </a:r>
            <a:r>
              <a:rPr lang="ar-DZ" sz="2400" dirty="0" smtClean="0"/>
              <a:t>قضية </a:t>
            </a:r>
            <a:r>
              <a:rPr lang="ar-DZ" sz="2400" dirty="0" err="1" smtClean="0"/>
              <a:t>شرايطيـة</a:t>
            </a:r>
            <a:r>
              <a:rPr lang="ar-DZ" sz="2400" dirty="0" smtClean="0"/>
              <a:t> .ع</a:t>
            </a:r>
            <a:r>
              <a:rPr lang="ar-DZ" dirty="0" smtClean="0"/>
              <a:t>. </a:t>
            </a:r>
            <a:endParaRPr lang="fr-FR" dirty="0"/>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t>ا</a:t>
            </a:r>
            <a:r>
              <a:rPr lang="ar-DZ" b="1" dirty="0" smtClean="0"/>
              <a:t>لخاتمـة</a:t>
            </a:r>
            <a:endParaRPr lang="fr-FR" b="1" dirty="0"/>
          </a:p>
        </p:txBody>
      </p:sp>
      <p:sp>
        <p:nvSpPr>
          <p:cNvPr id="3" name="Espace réservé du contenu 2"/>
          <p:cNvSpPr>
            <a:spLocks noGrp="1"/>
          </p:cNvSpPr>
          <p:nvPr>
            <p:ph idx="1"/>
          </p:nvPr>
        </p:nvSpPr>
        <p:spPr>
          <a:xfrm>
            <a:off x="571472" y="1785926"/>
            <a:ext cx="8115328" cy="3000396"/>
          </a:xfrm>
          <a:effectLst>
            <a:outerShdw blurRad="50800" dist="50800" dir="5400000" algn="ctr" rotWithShape="0">
              <a:schemeClr val="bg1"/>
            </a:outerShdw>
          </a:effectLst>
        </p:spPr>
        <p:txBody>
          <a:bodyPr>
            <a:normAutofit/>
          </a:bodyPr>
          <a:lstStyle/>
          <a:p>
            <a:pPr marL="342900" indent="19050" algn="just" rtl="1">
              <a:lnSpc>
                <a:spcPct val="150000"/>
              </a:lnSpc>
              <a:buNone/>
            </a:pPr>
            <a:endParaRPr lang="ar-DZ" sz="2000" b="1" dirty="0" smtClean="0">
              <a:latin typeface="Arial" pitchFamily="34" charset="0"/>
              <a:cs typeface="Arial" pitchFamily="34" charset="0"/>
            </a:endParaRPr>
          </a:p>
          <a:p>
            <a:pPr marL="342900" indent="19050" algn="just" rtl="1">
              <a:lnSpc>
                <a:spcPct val="150000"/>
              </a:lnSpc>
              <a:buNone/>
            </a:pPr>
            <a:r>
              <a:rPr lang="ar-DZ" sz="2000" b="1" dirty="0" smtClean="0">
                <a:latin typeface="Arial" pitchFamily="34" charset="0"/>
                <a:cs typeface="Arial" pitchFamily="34" charset="0"/>
              </a:rPr>
              <a:t>لقد حاولنا في هذه المداخلة، تقديم نظرة قانونية حول طبيعة جريمة التهريب من حيث نوعيه الفعلي والحكمي، </a:t>
            </a:r>
            <a:r>
              <a:rPr lang="ar-DZ" sz="2000" b="1" dirty="0" err="1" smtClean="0">
                <a:latin typeface="Arial" pitchFamily="34" charset="0"/>
                <a:cs typeface="Arial" pitchFamily="34" charset="0"/>
              </a:rPr>
              <a:t>و</a:t>
            </a:r>
            <a:r>
              <a:rPr lang="ar-DZ" sz="2000" b="1" dirty="0" smtClean="0">
                <a:latin typeface="Arial" pitchFamily="34" charset="0"/>
                <a:cs typeface="Arial" pitchFamily="34" charset="0"/>
              </a:rPr>
              <a:t> رفع الغموض واللبس قدر المستطاع، على الخطوط الفاصلة بينهما، لأنهما المرام الذي </a:t>
            </a:r>
            <a:r>
              <a:rPr lang="ar-DZ" sz="2000" b="1" dirty="0" err="1" smtClean="0">
                <a:latin typeface="Arial" pitchFamily="34" charset="0"/>
                <a:cs typeface="Arial" pitchFamily="34" charset="0"/>
              </a:rPr>
              <a:t>ينفرم</a:t>
            </a:r>
            <a:r>
              <a:rPr lang="ar-DZ" sz="2000" b="1" dirty="0" smtClean="0">
                <a:latin typeface="Arial" pitchFamily="34" charset="0"/>
                <a:cs typeface="Arial" pitchFamily="34" charset="0"/>
              </a:rPr>
              <a:t> لرجال القانون، للتحديد وتطبيق الجزاءات التي قررها المشرع.</a:t>
            </a:r>
            <a:endParaRPr lang="fr-FR" sz="2000" dirty="0">
              <a:latin typeface="Arial" pitchFamily="34" charset="0"/>
              <a:cs typeface="Arial" pitchFamily="34" charset="0"/>
            </a:endParaRP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395930"/>
          </a:xfrm>
        </p:spPr>
        <p:txBody>
          <a:bodyPr/>
          <a:lstStyle/>
          <a:p>
            <a:pPr algn="r"/>
            <a:endParaRPr lang="ar-DZ" dirty="0" smtClean="0"/>
          </a:p>
          <a:p>
            <a:pPr algn="r">
              <a:buNone/>
            </a:pPr>
            <a:r>
              <a:rPr lang="ar-DZ" b="1" u="sng" dirty="0" smtClean="0"/>
              <a:t>قائمة المراجع:</a:t>
            </a:r>
            <a:endParaRPr lang="fr-FR" dirty="0" smtClean="0"/>
          </a:p>
          <a:p>
            <a:pPr algn="r">
              <a:buNone/>
            </a:pPr>
            <a:r>
              <a:rPr lang="ar-DZ" dirty="0" smtClean="0"/>
              <a:t>أحكام قانون الجمارك رقم:07/79 المعدل والمتمم</a:t>
            </a:r>
            <a:endParaRPr lang="fr-FR" dirty="0" smtClean="0"/>
          </a:p>
          <a:p>
            <a:pPr algn="r">
              <a:buNone/>
            </a:pPr>
            <a:r>
              <a:rPr lang="ar-DZ" dirty="0" smtClean="0"/>
              <a:t>أحكام الأمر رقم:05/06 المتعلق بمكافحة التهريب.</a:t>
            </a:r>
          </a:p>
          <a:p>
            <a:pPr algn="r">
              <a:buNone/>
            </a:pPr>
            <a:r>
              <a:rPr lang="ar-DZ" dirty="0" smtClean="0"/>
              <a:t>الاجتهاد القضائي للمحكمة العليا .</a:t>
            </a:r>
          </a:p>
          <a:p>
            <a:pPr algn="r">
              <a:buNone/>
            </a:pPr>
            <a:r>
              <a:rPr lang="ar-DZ" dirty="0" smtClean="0"/>
              <a:t>المراسيم التنفيذية والقرارات الوزارية.</a:t>
            </a:r>
            <a:endParaRPr lang="fr-FR" dirty="0"/>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buNone/>
            </a:pPr>
            <a:r>
              <a:rPr lang="ar-DZ" dirty="0" smtClean="0"/>
              <a:t> </a:t>
            </a:r>
            <a:endParaRPr lang="fr-FR" dirty="0"/>
          </a:p>
        </p:txBody>
      </p:sp>
      <p:sp>
        <p:nvSpPr>
          <p:cNvPr id="4" name="Parchemin horizontal 3"/>
          <p:cNvSpPr/>
          <p:nvPr/>
        </p:nvSpPr>
        <p:spPr>
          <a:xfrm>
            <a:off x="928662" y="500042"/>
            <a:ext cx="7358114" cy="4572032"/>
          </a:xfrm>
          <a:prstGeom prst="horizontalScroll">
            <a:avLst>
              <a:gd name="adj" fmla="val 22656"/>
            </a:avLst>
          </a:prstGeom>
          <a:scene3d>
            <a:camera prst="perspectiveRelaxedModerately"/>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3600" b="1" dirty="0" smtClean="0"/>
              <a:t>شكرا </a:t>
            </a:r>
            <a:r>
              <a:rPr lang="ar-DZ" sz="3600" b="1" smtClean="0"/>
              <a:t>لحسن انتباهكم</a:t>
            </a:r>
            <a:endParaRPr lang="fr-FR" sz="3600" b="1" dirty="0"/>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908" y="0"/>
            <a:ext cx="9715568" cy="6858000"/>
          </a:xfrm>
        </p:spPr>
        <p:txBody>
          <a:bodyPr/>
          <a:lstStyle/>
          <a:p>
            <a:pPr>
              <a:buNone/>
            </a:pPr>
            <a:r>
              <a:rPr lang="ar-DZ" dirty="0" smtClean="0"/>
              <a:t> </a:t>
            </a:r>
            <a:endParaRPr lang="fr-FR" dirty="0"/>
          </a:p>
        </p:txBody>
      </p:sp>
      <p:sp>
        <p:nvSpPr>
          <p:cNvPr id="4" name="Rectangle avec flèche vers le bas 3"/>
          <p:cNvSpPr/>
          <p:nvPr/>
        </p:nvSpPr>
        <p:spPr>
          <a:xfrm>
            <a:off x="1071538" y="0"/>
            <a:ext cx="6929486" cy="1500174"/>
          </a:xfrm>
          <a:prstGeom prst="downArrowCallout">
            <a:avLst/>
          </a:prstGeom>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500" b="1" dirty="0" smtClean="0"/>
              <a:t>ماهية التهريب</a:t>
            </a:r>
            <a:endParaRPr lang="fr-FR" sz="2500" b="1" dirty="0"/>
          </a:p>
        </p:txBody>
      </p:sp>
      <p:sp>
        <p:nvSpPr>
          <p:cNvPr id="5" name="Rectangle à coins arrondis 4"/>
          <p:cNvSpPr/>
          <p:nvPr/>
        </p:nvSpPr>
        <p:spPr>
          <a:xfrm>
            <a:off x="357158" y="1428736"/>
            <a:ext cx="8501122" cy="464347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r"/>
            <a:r>
              <a:rPr lang="ar-DZ" sz="2500" b="1" dirty="0" smtClean="0"/>
              <a:t>- لغة:</a:t>
            </a:r>
          </a:p>
          <a:p>
            <a:pPr marL="342900" indent="-342900" algn="r"/>
            <a:r>
              <a:rPr lang="ar-DZ" sz="2400" dirty="0" smtClean="0"/>
              <a:t>ينحدر التهريب من جذعه اللغوي هرب والشاهد في ذلك، قوله تعالي * وأنا ظننا أن لن نعجز الله في الأرض ولن نعجزه هربا*الجن الآية 12.</a:t>
            </a:r>
          </a:p>
          <a:p>
            <a:pPr marL="342900" indent="-342900" algn="r"/>
            <a:r>
              <a:rPr lang="ar-DZ" sz="2400" dirty="0" smtClean="0"/>
              <a:t>وقد جاء في تفسير ابن كثير ”أي أن الجن تعلم أنها لن تعجز الله في الأرض ولو أمعنت في الهرب.</a:t>
            </a:r>
          </a:p>
          <a:p>
            <a:pPr marL="342900" indent="-342900" algn="r"/>
            <a:r>
              <a:rPr lang="ar-DZ" sz="2400" dirty="0" smtClean="0"/>
              <a:t>وهناك من يفسر هرب بمعنى فر وهذا لا يستقيم مع رأي جهابذة النحــــاة وعلى رأسهم ابن جني الذي يجد أن خيــط الرهبة والخوف في الهــرب، كــذلك قــول الخليل الفر اهدي لأن الفرار ليس بالضرورة أن يحتمل الذعر والخوف ، قـــال تعـــــالى *ففروا إلى الله إني لكم منه نذير مبين *</a:t>
            </a:r>
            <a:r>
              <a:rPr lang="ar-DZ" sz="2400" dirty="0" err="1" smtClean="0"/>
              <a:t>الذاريات</a:t>
            </a:r>
            <a:r>
              <a:rPr lang="ar-DZ" sz="2400" dirty="0" smtClean="0"/>
              <a:t> الآية 205.</a:t>
            </a:r>
          </a:p>
          <a:p>
            <a:pPr marL="342900" indent="-342900" algn="r"/>
            <a:r>
              <a:rPr lang="ar-DZ" sz="2400" dirty="0" smtClean="0"/>
              <a:t>قال ابن عباس ففروا إلى الله بالتوبة من ذنوبكم.</a:t>
            </a:r>
            <a:endParaRPr lang="fr-FR" sz="2400" dirty="0" smtClean="0">
              <a:solidFill>
                <a:schemeClr val="tx1"/>
              </a:solidFill>
              <a:latin typeface="Arial" pitchFamily="34" charset="0"/>
              <a:ea typeface="Times New Roman" pitchFamily="18" charset="0"/>
              <a:cs typeface="+mj-cs"/>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824558"/>
          </a:xfrm>
        </p:spPr>
        <p:txBody>
          <a:bodyPr>
            <a:normAutofit lnSpcReduction="10000"/>
          </a:bodyPr>
          <a:lstStyle/>
          <a:p>
            <a:pPr marL="342900" indent="-342900"/>
            <a:endParaRPr lang="ar-DZ" sz="2500" b="1" dirty="0" smtClean="0"/>
          </a:p>
          <a:p>
            <a:pPr marL="342900" indent="-342900" algn="r">
              <a:buNone/>
            </a:pPr>
            <a:r>
              <a:rPr lang="ar-DZ" sz="2500" b="1" dirty="0" smtClean="0"/>
              <a:t>-اصطلاحا:</a:t>
            </a:r>
          </a:p>
          <a:p>
            <a:pPr marL="342900" indent="-342900" algn="r">
              <a:buNone/>
            </a:pPr>
            <a:r>
              <a:rPr lang="ar-DZ" sz="2500" dirty="0" smtClean="0"/>
              <a:t>لقد أورد المشرع مفهوم التهريب  في المادة 02 الأمر رقم 05-06 المؤرخ في أوت 2005 المتعلق بمكافحة التهريب المعدل </a:t>
            </a:r>
            <a:r>
              <a:rPr lang="ar-DZ" sz="2500" dirty="0" err="1" smtClean="0"/>
              <a:t>و</a:t>
            </a:r>
            <a:r>
              <a:rPr lang="ar-DZ" sz="2500" dirty="0" smtClean="0"/>
              <a:t> المتمم  حيث </a:t>
            </a:r>
            <a:r>
              <a:rPr lang="ar-DZ" sz="2500" dirty="0" err="1" smtClean="0"/>
              <a:t>تنص</a:t>
            </a:r>
            <a:r>
              <a:rPr lang="ar-DZ" sz="2500" dirty="0" smtClean="0"/>
              <a:t> المادة 02 الفقرة </a:t>
            </a:r>
            <a:r>
              <a:rPr lang="ar-DZ" sz="2500" dirty="0" err="1" smtClean="0"/>
              <a:t>أ</a:t>
            </a:r>
            <a:r>
              <a:rPr lang="ar-DZ" sz="2500" dirty="0" smtClean="0"/>
              <a:t> " التهريب: الأفعـــــال الموصوفة بالتهريب في التشريع </a:t>
            </a:r>
            <a:r>
              <a:rPr lang="ar-DZ" sz="2500" dirty="0" err="1" smtClean="0"/>
              <a:t>و</a:t>
            </a:r>
            <a:r>
              <a:rPr lang="ar-DZ" sz="2500" dirty="0" smtClean="0"/>
              <a:t> التنــــــظيم الجمركيين المعمول </a:t>
            </a:r>
            <a:r>
              <a:rPr lang="ar-DZ" sz="2500" dirty="0" err="1" smtClean="0"/>
              <a:t>بهما</a:t>
            </a:r>
            <a:r>
              <a:rPr lang="ar-DZ" sz="2500" dirty="0" smtClean="0"/>
              <a:t> وكذلك في هذا الأمر".</a:t>
            </a:r>
          </a:p>
          <a:p>
            <a:pPr marL="342900" indent="-342900" algn="r">
              <a:buNone/>
            </a:pPr>
            <a:r>
              <a:rPr lang="ar-DZ" sz="2500" dirty="0" smtClean="0"/>
              <a:t>ونافلة ما يمكن قوله أن خليقة النص المرجعي للتهريب، قانون الجمارك، الشريعة العامة للجمارك وهذا ما أبرزته المادة 324 منه "... يقصد بالتهريب ما يلي:</a:t>
            </a:r>
          </a:p>
          <a:p>
            <a:pPr marL="342900" indent="-342900" algn="r">
              <a:buNone/>
            </a:pPr>
            <a:r>
              <a:rPr lang="ar-DZ" sz="2500" dirty="0" smtClean="0"/>
              <a:t>- استيراد البضائع أو تصديرها خارج مكاتب الجمارك.</a:t>
            </a:r>
          </a:p>
          <a:p>
            <a:pPr marL="342900" indent="-342900" algn="r">
              <a:buNone/>
            </a:pPr>
            <a:r>
              <a:rPr lang="ar-DZ" sz="2500" dirty="0" smtClean="0"/>
              <a:t>- خرق أحكام المواد 51 و53 مكرر و60-62 و64 و221 </a:t>
            </a:r>
            <a:r>
              <a:rPr lang="ar-DZ" sz="2500" dirty="0" err="1" smtClean="0"/>
              <a:t>و</a:t>
            </a:r>
            <a:r>
              <a:rPr lang="ar-DZ" sz="2500" dirty="0" smtClean="0"/>
              <a:t> 223 </a:t>
            </a:r>
            <a:r>
              <a:rPr lang="ar-DZ" sz="2500" dirty="0" err="1" smtClean="0"/>
              <a:t>و</a:t>
            </a:r>
            <a:r>
              <a:rPr lang="ar-DZ" sz="2500" dirty="0" smtClean="0"/>
              <a:t> 225 </a:t>
            </a:r>
            <a:r>
              <a:rPr lang="ar-DZ" sz="2500" dirty="0" err="1" smtClean="0"/>
              <a:t>و</a:t>
            </a:r>
            <a:r>
              <a:rPr lang="ar-DZ" sz="2500" dirty="0" smtClean="0"/>
              <a:t> 225 مكرر </a:t>
            </a:r>
            <a:r>
              <a:rPr lang="ar-DZ" sz="2500" dirty="0" err="1" smtClean="0"/>
              <a:t>و</a:t>
            </a:r>
            <a:r>
              <a:rPr lang="ar-DZ" sz="2500" dirty="0" smtClean="0"/>
              <a:t> 226 من هذا القانون.</a:t>
            </a:r>
          </a:p>
          <a:p>
            <a:pPr marL="342900" indent="-342900" algn="r">
              <a:buNone/>
            </a:pPr>
            <a:r>
              <a:rPr lang="ar-DZ" sz="2500" dirty="0" smtClean="0"/>
              <a:t>- تفريغ </a:t>
            </a:r>
            <a:r>
              <a:rPr lang="ar-DZ" sz="2500" dirty="0" err="1" smtClean="0"/>
              <a:t>و</a:t>
            </a:r>
            <a:r>
              <a:rPr lang="ar-DZ" sz="2500" dirty="0" smtClean="0"/>
              <a:t> شحن البضائع غشا.</a:t>
            </a:r>
          </a:p>
          <a:p>
            <a:pPr marL="342900" indent="-342900" algn="r">
              <a:buNone/>
            </a:pPr>
            <a:r>
              <a:rPr lang="ar-DZ" sz="2500" dirty="0" smtClean="0"/>
              <a:t>لا تعد الأفعال المذكورة في هذه المادة أو خرق أحكام المواد أعلاه تهريبا عندما يقع </a:t>
            </a:r>
            <a:r>
              <a:rPr lang="ar-DZ" sz="2700" dirty="0" smtClean="0"/>
              <a:t>على بضائع قليلة القيمة في مفهوم المادة 288 من هذا القانون.</a:t>
            </a:r>
            <a:endParaRPr lang="fr-FR" sz="2700" dirty="0" smtClean="0"/>
          </a:p>
          <a:p>
            <a:pPr marL="342900" indent="-342900"/>
            <a:endParaRPr lang="ar-DZ" sz="2000" b="1" dirty="0" smtClean="0"/>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4071966"/>
          </a:xfrm>
        </p:spPr>
        <p:txBody>
          <a:bodyPr>
            <a:normAutofit/>
          </a:bodyPr>
          <a:lstStyle/>
          <a:p>
            <a:pPr algn="r" rtl="1"/>
            <a:r>
              <a:rPr lang="ar-DZ" sz="2500" b="1" dirty="0" smtClean="0"/>
              <a:t>- وقد نعت المحكمة العليا بقولها "حيث أن البضائع المضبوطة أجنبية دخلت التراب الوطني خارج مكاتب الجمارك يحوزها المتهم بدون سند، فهذا ما يدخل في التهريب المنصوص عليه بالمادة 324 من قانون الجمارك، فلا مجال للحديث عن القرار الوزاري 94/11/30 الذي صنف البضائع الحساسة للغش ولم يصنف الجرائم كما ينعاه الطاعن، حيث أن العجائن أجنبية يحوزها المتهم وهو مسئول عنها طبقا للمادة 303 من </a:t>
            </a:r>
            <a:r>
              <a:rPr lang="ar-DZ" sz="2500" b="1" dirty="0" err="1" smtClean="0"/>
              <a:t>ق</a:t>
            </a:r>
            <a:r>
              <a:rPr lang="ar-DZ" sz="2500" b="1" dirty="0" smtClean="0"/>
              <a:t>.ج وهــــو الشيء الذي جاء </a:t>
            </a:r>
            <a:r>
              <a:rPr lang="ar-DZ" sz="2500" b="1" dirty="0" err="1" smtClean="0"/>
              <a:t>به</a:t>
            </a:r>
            <a:r>
              <a:rPr lang="ar-DZ" sz="2500" b="1" dirty="0" smtClean="0"/>
              <a:t> قضاة الموضوع فإنهم كما فعلو فقد طبقوا القانون ولم يخالفوا أية قاعدة جوهرية في الإجراءات ومنه تعين القول بعدم تأسيس الوجه الوحيد المثار من الطاعن ".</a:t>
            </a:r>
            <a:r>
              <a:rPr lang="fr-FR" sz="2500" dirty="0" smtClean="0"/>
              <a:t/>
            </a:r>
            <a:br>
              <a:rPr lang="fr-FR" sz="2500" dirty="0" smtClean="0"/>
            </a:br>
            <a:r>
              <a:rPr lang="ar-DZ" sz="2500" b="1" dirty="0" smtClean="0"/>
              <a:t>القرار رقم: </a:t>
            </a:r>
            <a:r>
              <a:rPr lang="ar-DZ" sz="2500" dirty="0" smtClean="0"/>
              <a:t>420589</a:t>
            </a:r>
            <a:r>
              <a:rPr lang="ar-DZ" sz="2500" b="1" dirty="0" smtClean="0"/>
              <a:t> بتاريخ:</a:t>
            </a:r>
            <a:r>
              <a:rPr lang="ar-DZ" sz="2500" dirty="0" smtClean="0"/>
              <a:t> 2008/05/28</a:t>
            </a:r>
            <a:r>
              <a:rPr lang="ar-DZ" sz="2500" b="1" dirty="0" smtClean="0"/>
              <a:t> (المحكمة </a:t>
            </a:r>
            <a:r>
              <a:rPr lang="ar-DZ" sz="2500" b="1" dirty="0" err="1" smtClean="0"/>
              <a:t>العلياغ</a:t>
            </a:r>
            <a:r>
              <a:rPr lang="ar-DZ" sz="2500" b="1" dirty="0" smtClean="0"/>
              <a:t>.ج.م ق03 قضية </a:t>
            </a:r>
            <a:r>
              <a:rPr lang="ar-DZ" sz="2500" b="1" dirty="0" err="1" smtClean="0"/>
              <a:t>دريدي</a:t>
            </a:r>
            <a:r>
              <a:rPr lang="ar-DZ" sz="2500" b="1" dirty="0" smtClean="0"/>
              <a:t>.ب  ( اختصاص المديرية </a:t>
            </a:r>
            <a:r>
              <a:rPr lang="ar-DZ" sz="2500" b="1" dirty="0" err="1" smtClean="0"/>
              <a:t>الجهوية</a:t>
            </a:r>
            <a:r>
              <a:rPr lang="ar-DZ" sz="2500" b="1" dirty="0" smtClean="0"/>
              <a:t> للجمارك </a:t>
            </a:r>
            <a:r>
              <a:rPr lang="ar-DZ" sz="2500" b="1" dirty="0" err="1" smtClean="0"/>
              <a:t>بسطف</a:t>
            </a:r>
            <a:r>
              <a:rPr lang="ar-DZ" sz="2500" b="1" dirty="0" smtClean="0"/>
              <a:t> </a:t>
            </a:r>
            <a:r>
              <a:rPr lang="ar-DZ" sz="2500" dirty="0" smtClean="0"/>
              <a:t>).</a:t>
            </a:r>
            <a:endParaRPr lang="fr-FR" sz="2500" dirty="0"/>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4643470"/>
          </a:xfrm>
        </p:spPr>
        <p:txBody>
          <a:bodyPr>
            <a:normAutofit/>
          </a:bodyPr>
          <a:lstStyle/>
          <a:p>
            <a:pPr algn="r">
              <a:buNone/>
            </a:pPr>
            <a:r>
              <a:rPr lang="ar-DZ" sz="2500" dirty="0" smtClean="0"/>
              <a:t>" حيث أنه من المقرر قانونا أن تحديد قيمة البضـــــائع محل التهريب أو الغش من صلاحيات من   إدارة الجمارك دون سواها طبـــــقا للمادة 288 من قانون الجمــــــــارك </a:t>
            </a:r>
            <a:r>
              <a:rPr lang="ar-DZ" sz="2500" dirty="0" err="1" smtClean="0"/>
              <a:t>والمقرررقم</a:t>
            </a:r>
            <a:r>
              <a:rPr lang="ar-DZ" sz="2500" smtClean="0"/>
              <a:t> </a:t>
            </a:r>
            <a:r>
              <a:rPr lang="ar-DZ" sz="2500" dirty="0" smtClean="0"/>
              <a:t>14 المؤرخ في 1999/02/09 الذي يحدد كيفية تطبيق نص المادة المذكورة والذي نص على أن </a:t>
            </a:r>
            <a:r>
              <a:rPr lang="ar-DZ" sz="2500" smtClean="0"/>
              <a:t>البضـــــــــائع المغشـــــوشة </a:t>
            </a:r>
            <a:r>
              <a:rPr lang="ar-DZ" sz="2500" dirty="0" err="1" smtClean="0"/>
              <a:t>قليلية</a:t>
            </a:r>
            <a:r>
              <a:rPr lang="ar-DZ" sz="2500" dirty="0" smtClean="0"/>
              <a:t> القيمة هي التي لا تفوق قيمتها المالية 20.000دج في السوق الداخلية </a:t>
            </a:r>
            <a:r>
              <a:rPr lang="ar-DZ" sz="2500" dirty="0" err="1" smtClean="0"/>
              <a:t>و</a:t>
            </a:r>
            <a:r>
              <a:rPr lang="ar-DZ" sz="2500" dirty="0" smtClean="0"/>
              <a:t> أن قضـــــاة المجلس لمـــــــا فصلوا في الدعوى الجمركية  قضوا على المتهمين بالغـــرامة </a:t>
            </a:r>
            <a:r>
              <a:rPr lang="ar-DZ" sz="2500" dirty="0" err="1" smtClean="0"/>
              <a:t>الجبــــائية</a:t>
            </a:r>
            <a:r>
              <a:rPr lang="ar-DZ" sz="2500" dirty="0" smtClean="0"/>
              <a:t> لإدارة الجمارك وفق طلباتها طالما أن قيمة البضــاعة اعتبرتها غير </a:t>
            </a:r>
            <a:r>
              <a:rPr lang="ar-DZ" sz="2500" dirty="0" err="1" smtClean="0"/>
              <a:t>قليلية</a:t>
            </a:r>
            <a:r>
              <a:rPr lang="ar-DZ" sz="2500" dirty="0" smtClean="0"/>
              <a:t> القيمة ومن ثم فــــــإن ما يثيره الطاعنين غير سديد "</a:t>
            </a:r>
            <a:endParaRPr lang="fr-FR" sz="2500" dirty="0" smtClean="0"/>
          </a:p>
          <a:p>
            <a:pPr algn="r">
              <a:buNone/>
            </a:pPr>
            <a:r>
              <a:rPr lang="ar-DZ" sz="2500" dirty="0" smtClean="0"/>
              <a:t>قرار رقم:1641807 مؤرخ في:2023/02/16  (غ.ج.م.ق06) قضية </a:t>
            </a:r>
            <a:r>
              <a:rPr lang="ar-DZ" sz="2500" dirty="0" err="1" smtClean="0"/>
              <a:t>بليزاك</a:t>
            </a:r>
            <a:r>
              <a:rPr lang="ar-DZ" sz="2500" dirty="0" smtClean="0"/>
              <a:t> ز ومن معه.</a:t>
            </a:r>
            <a:endParaRPr lang="fr-FR" sz="2500" dirty="0"/>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967434"/>
          </a:xfrm>
        </p:spPr>
        <p:txBody>
          <a:bodyPr/>
          <a:lstStyle/>
          <a:p>
            <a:pPr algn="r"/>
            <a:endParaRPr lang="ar-DZ" b="1" u="sng" dirty="0" smtClean="0"/>
          </a:p>
          <a:p>
            <a:pPr algn="r"/>
            <a:endParaRPr lang="ar-DZ" b="1" u="sng" dirty="0" smtClean="0"/>
          </a:p>
          <a:p>
            <a:pPr algn="r">
              <a:buNone/>
            </a:pPr>
            <a:r>
              <a:rPr lang="ar-DZ" b="1" u="sng" dirty="0" smtClean="0"/>
              <a:t>-محل التهريب</a:t>
            </a:r>
          </a:p>
          <a:p>
            <a:pPr algn="r">
              <a:buNone/>
            </a:pPr>
            <a:r>
              <a:rPr lang="ar-DZ" sz="2800" dirty="0" smtClean="0"/>
              <a:t>تعتبر البضاعة في مفهوم قانون الجمارك، محل قيام جريمة التهريب ومن نـــــــافلة القول أن البضــاعة قد عرفتها المادة 05 </a:t>
            </a:r>
            <a:r>
              <a:rPr lang="ar-DZ" sz="2800" dirty="0" err="1" smtClean="0"/>
              <a:t>ف</a:t>
            </a:r>
            <a:r>
              <a:rPr lang="ar-DZ" sz="2800" dirty="0" smtClean="0"/>
              <a:t> (ج)</a:t>
            </a:r>
            <a:r>
              <a:rPr lang="ar-DZ" dirty="0" smtClean="0"/>
              <a:t> أنها كل المنتجات </a:t>
            </a:r>
            <a:r>
              <a:rPr lang="ar-DZ" dirty="0" err="1" smtClean="0"/>
              <a:t>و</a:t>
            </a:r>
            <a:r>
              <a:rPr lang="ar-DZ" dirty="0" smtClean="0"/>
              <a:t> الأشياء التجارية وغير التجارية وبصفة عــــــامة جميع الأشيــاء القابلة للتداول والتملك.</a:t>
            </a:r>
            <a:endParaRPr lang="ar-DZ" b="1" u="sng" dirty="0" smtClean="0"/>
          </a:p>
          <a:p>
            <a:pPr algn="r">
              <a:buNone/>
            </a:pPr>
            <a:r>
              <a:rPr lang="ar-DZ" dirty="0" smtClean="0"/>
              <a:t>وقد كان للاجتهاد القضائي للمحكمة العليا دور بارز في تعريف البضاعة استنادا إلى قانون الجمارك باعتباره الشريعة العامة للجمارك، واعـتبرت الكيف والقنب الهندي بضاعة بعد إحجامها عن ذلك في وقت سابق.</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81682"/>
          </a:xfrm>
        </p:spPr>
        <p:txBody>
          <a:bodyPr/>
          <a:lstStyle/>
          <a:p>
            <a:pPr algn="r">
              <a:buNone/>
            </a:pPr>
            <a:endParaRPr lang="ar-DZ" sz="2500" dirty="0" smtClean="0"/>
          </a:p>
          <a:p>
            <a:pPr algn="r">
              <a:buNone/>
            </a:pPr>
            <a:r>
              <a:rPr lang="ar-DZ" sz="2500" dirty="0" smtClean="0"/>
              <a:t>ردا على الدفع الذي أثارته إدارة الجمارك </a:t>
            </a:r>
            <a:r>
              <a:rPr lang="ar-DZ" sz="2500" dirty="0" err="1" smtClean="0"/>
              <a:t>بسطيف</a:t>
            </a:r>
            <a:r>
              <a:rPr lang="ar-DZ" sz="2500" dirty="0" smtClean="0"/>
              <a:t> أن الكيف المعالج يعتبر من قبيل البضائع المحظورة طبقا للمادة 21 من قانون الجمارك...........صرحت المحكمة العليا بقولها " مادام ثابت أن المطعون ضده متابع ومدان بالمخدرات طبقا للقانون 04-18 فإن ذلك يخول لإدارة الجمارك التـــأسيس كطرف مدني باعتبار أن المخدرات ( الكيف المعالج)مادة محظورة يسري عليها قـــــــانون الجمارك "</a:t>
            </a:r>
            <a:endParaRPr lang="fr-FR" sz="2500" dirty="0" smtClean="0"/>
          </a:p>
          <a:p>
            <a:pPr algn="r">
              <a:buNone/>
            </a:pPr>
            <a:r>
              <a:rPr lang="ar-DZ" sz="2500" dirty="0" smtClean="0"/>
              <a:t>قرار المحكمة العليا رقم 0940203 المؤرخ في 2019/11/28 (غرفة.ج.م القسم05، إدارة الجمارك ضد </a:t>
            </a:r>
            <a:r>
              <a:rPr lang="ar-DZ" sz="2500" dirty="0" err="1" smtClean="0"/>
              <a:t>و</a:t>
            </a:r>
            <a:r>
              <a:rPr lang="ar-DZ" sz="2500" dirty="0" smtClean="0"/>
              <a:t>.فرحات)</a:t>
            </a:r>
            <a:r>
              <a:rPr lang="ar-DZ" dirty="0" smtClean="0"/>
              <a:t>.</a:t>
            </a:r>
          </a:p>
          <a:p>
            <a:pPr algn="r">
              <a:buNone/>
            </a:pPr>
            <a:r>
              <a:rPr lang="ar-DZ" dirty="0" smtClean="0"/>
              <a:t>وقد استقر اجتهاد محكمة النقض المصرية على هذا النحو منذ زمن </a:t>
            </a:r>
            <a:r>
              <a:rPr lang="ar-DZ" dirty="0" err="1" smtClean="0"/>
              <a:t>و</a:t>
            </a:r>
            <a:r>
              <a:rPr lang="ar-DZ" dirty="0" smtClean="0"/>
              <a:t> أكد أن تقوم البضـــاعة التي محلها غير مشروع وممنوع التـــداول وذلـــك بفرض رسوم جمركية عليها لتطبـــق أشد العقوبــــات على المتهم أثناء التهريب أو الجلب.</a:t>
            </a:r>
            <a:endParaRPr lang="fr-FR" dirty="0"/>
          </a:p>
        </p:txBody>
      </p:sp>
    </p:spTree>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2827</TotalTime>
  <Words>2869</Words>
  <Application>Microsoft Office PowerPoint</Application>
  <PresentationFormat>Affichage à l'écran (4:3)</PresentationFormat>
  <Paragraphs>187</Paragraphs>
  <Slides>33</Slides>
  <Notes>1</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5" baseType="lpstr">
      <vt:lpstr>AL-Mateen</vt:lpstr>
      <vt:lpstr>AL-Mohanad</vt:lpstr>
      <vt:lpstr>Arial</vt:lpstr>
      <vt:lpstr>Calibri</vt:lpstr>
      <vt:lpstr>Constantia</vt:lpstr>
      <vt:lpstr>Majalla UI</vt:lpstr>
      <vt:lpstr>Times New Roman</vt:lpstr>
      <vt:lpstr>Traditional Arabic</vt:lpstr>
      <vt:lpstr>Verdana</vt:lpstr>
      <vt:lpstr>Wingdings 2</vt:lpstr>
      <vt:lpstr>Débit</vt:lpstr>
      <vt:lpstr>Présentation</vt:lpstr>
      <vt:lpstr>Présentation PowerPoint</vt:lpstr>
      <vt:lpstr>عناصر التدخل.</vt:lpstr>
      <vt:lpstr>Présentation PowerPoint</vt:lpstr>
      <vt:lpstr>Présentation PowerPoint</vt:lpstr>
      <vt:lpstr>Présentation PowerPoint</vt:lpstr>
      <vt:lpstr>- وقد نعت المحكمة العليا بقولها "حيث أن البضائع المضبوطة أجنبية دخلت التراب الوطني خارج مكاتب الجمارك يحوزها المتهم بدون سند، فهذا ما يدخل في التهريب المنصوص عليه بالمادة 324 من قانون الجمارك، فلا مجال للحديث عن القرار الوزاري 94/11/30 الذي صنف البضائع الحساسة للغش ولم يصنف الجرائم كما ينعاه الطاعن، حيث أن العجائن أجنبية يحوزها المتهم وهو مسئول عنها طبقا للمادة 303 من ق.ج وهــــو الشيء الذي جاء به قضاة الموضوع فإنهم كما فعلو فقد طبقوا القانون ولم يخالفوا أية قاعدة جوهرية في الإجراءات ومنه تعين القول بعدم تأسيس الوجه الوحيد المثار من الطاعن ". القرار رقم: 420589 بتاريخ: 2008/05/28 (المحكمة العلياغ.ج.م ق03 قضية دريدي.ب  ( اختصاص المديرية الجهوية للجمارك بسطف ).</vt:lpstr>
      <vt:lpstr>Présentation PowerPoint</vt:lpstr>
      <vt:lpstr>Présentation PowerPoint</vt:lpstr>
      <vt:lpstr>Présentation PowerPoint</vt:lpstr>
      <vt:lpstr>Présentation PowerPoint</vt:lpstr>
      <vt:lpstr>- النطاق الجمركي: عرفته المادة 29 من ق.ج على أنه منطقة خاصة لمراقبة نقل وحيازة البضائع على جانب وطول الحدود البرية والبحرية  ويشمل المنطقة البحرية والمنطقة البرية، ويحدد رسمه بقرار من وزير المالية  (المادة 30 من ق.ج) وتمديده بقرار وزاري مشترك بين الوزراء المكلفين بالمالية و الدفاع الوطني و الداخلية وتقاس المسافات على خط مستقيم الذي يسمى بالشعاع الجمركي.   - المنطقة البحرية:  محددة بموجب الأمر(80/76)المؤرخ في 76/10/23المعدل والمتمم المتضمن القانون البحري والمحددة ب24 ميل وتشمل  ما يلي:  - المياه الداخلية: تقع بين خط الشاطئ حسب ما هو معمول به في الاتفاقات و الأعراف الدولية وتشمل على وجه الخصوص المراسي و الموانئ و أراضي الانحشار والمستنقعات المالحة التي تبقى في اتصال مع البحر. - المياه الإقليمية: حددها المرسوم رقم 63-403 المؤرخ في 63/10/12المعدل والمتمم بـ 12 ميل بحري يبدأ من الشاطئ في الساحل إلى الخط القاعدي للبحر الإقليمي في عرض البحر(1ميل بحري = 1.852كلم) -المنطقة المتاخمة للمياه الإقليمية: منطقة تقع وراء البحر الإقليمي في اتجاه عرض البحر،و تقدر ب12 ميل.</vt:lpstr>
      <vt:lpstr>ا</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إن البيانات التي تتضمنها رخصة التنقل تتمثل في: - أسماء و ألقاب و رتب و إقامة الأعوان الموقعين على الرخصة، - إسم و لقب و عنوان المرخص له بنقل البضائع، - طبيعة البضائع محل النقل و عددها و وزنها، - عنوان  مكان رفع  البضاعة  و عنوان مكان مقصدها  و المسلك  الواجب إتباعه و مدة النقل (عدد الساعات) و نوع وسيلة النقل المستعملة و رقمها.    المؤكد أن مما سبق ذكره أن جريمة التهريب يتولد ركنها المادي عند :  -التنقل في النطاق الجمركي بدون رخصة التنقل،  - عدم الالتزام بالبيانات المذكورة في رخصة التنقل.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"و خلافا لأسباب الحكم المؤيدة لحكم المحكمة بموجب قرار المجلس القضائي فان تقديم وثائق تثبت البضاعة الحساسة للغش، يمكن أن يتم في كـــــــــــــل وقت من الدعوى حسب المادة 226 من قانون الجمارك المعدل في 2003 وليس عند أول طلب". القرار رقم 444293 المحكمة العليا غ .ج .م .ق 3 بتاريخ 2010/11/25 قضية داودي.ا .   ”حيث أنه وفي قضية الحال، مادام أن الطاعن اشترى وسيلة نقل من أصل أجنبـــي تم ترقيمها دون القيام مسبقا بالإجراءات، فإنه يعتبر مسئولا عن الغش في نظر القانون الجمركي،وذلك بصرف النظر عن علمه أو عدم علمه بتقديم وسيلة نقل أجنبية(جرار) بالجزائر دون القيام مسبقا بالإجــــــــــــــراءات المنصوص عليها في التنظيم المعمول به ”. قرار رقم:566027 مؤرخ في:2012/11/06(غ.ج.م.ق03)قضية قلاب ذ."</vt:lpstr>
      <vt:lpstr>Présentation PowerPoint</vt:lpstr>
      <vt:lpstr>الخاتمـة</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BI</cp:lastModifiedBy>
  <cp:revision>655</cp:revision>
  <dcterms:modified xsi:type="dcterms:W3CDTF">2024-02-14T08:14:42Z</dcterms:modified>
</cp:coreProperties>
</file>