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4"/>
  </p:notesMasterIdLst>
  <p:sldIdLst>
    <p:sldId id="262" r:id="rId2"/>
    <p:sldId id="264" r:id="rId3"/>
    <p:sldId id="429" r:id="rId4"/>
    <p:sldId id="282" r:id="rId5"/>
    <p:sldId id="405" r:id="rId6"/>
    <p:sldId id="271" r:id="rId7"/>
    <p:sldId id="344" r:id="rId8"/>
    <p:sldId id="431" r:id="rId9"/>
    <p:sldId id="432" r:id="rId10"/>
    <p:sldId id="433" r:id="rId11"/>
    <p:sldId id="328" r:id="rId12"/>
    <p:sldId id="419" r:id="rId13"/>
    <p:sldId id="417" r:id="rId14"/>
    <p:sldId id="418" r:id="rId15"/>
    <p:sldId id="358" r:id="rId16"/>
    <p:sldId id="416" r:id="rId17"/>
    <p:sldId id="434" r:id="rId18"/>
    <p:sldId id="435" r:id="rId19"/>
    <p:sldId id="436" r:id="rId20"/>
    <p:sldId id="437" r:id="rId21"/>
    <p:sldId id="438" r:id="rId22"/>
    <p:sldId id="404" r:id="rId23"/>
  </p:sldIdLst>
  <p:sldSz cx="12601575"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9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16F82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714" autoAdjust="0"/>
  </p:normalViewPr>
  <p:slideViewPr>
    <p:cSldViewPr>
      <p:cViewPr varScale="1">
        <p:scale>
          <a:sx n="67" d="100"/>
          <a:sy n="67" d="100"/>
        </p:scale>
        <p:origin x="132" y="60"/>
      </p:cViewPr>
      <p:guideLst>
        <p:guide orient="horz" pos="2160"/>
        <p:guide pos="2880"/>
        <p:guide pos="39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7F0164C5-C45D-450C-BC71-DE9A8EA2AD4F}" type="datetimeFigureOut">
              <a:rPr lang="fr-FR" smtClean="0"/>
              <a:pPr/>
              <a:t>14/02/2024</a:t>
            </a:fld>
            <a:endParaRPr lang="fr-FR"/>
          </a:p>
        </p:txBody>
      </p:sp>
      <p:sp>
        <p:nvSpPr>
          <p:cNvPr id="4" name="Espace réservé de l'image des diapositives 3"/>
          <p:cNvSpPr>
            <a:spLocks noGrp="1" noRot="1" noChangeAspect="1"/>
          </p:cNvSpPr>
          <p:nvPr>
            <p:ph type="sldImg" idx="2"/>
          </p:nvPr>
        </p:nvSpPr>
        <p:spPr>
          <a:xfrm>
            <a:off x="-4763" y="733425"/>
            <a:ext cx="6734176" cy="36655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DD4B5BA2-1C3D-4004-855D-6B22D9A1C3D4}" type="slidenum">
              <a:rPr lang="fr-FR" smtClean="0"/>
              <a:pPr/>
              <a:t>‹N°›</a:t>
            </a:fld>
            <a:endParaRPr lang="fr-FR"/>
          </a:p>
        </p:txBody>
      </p:sp>
    </p:spTree>
    <p:extLst>
      <p:ext uri="{BB962C8B-B14F-4D97-AF65-F5344CB8AC3E}">
        <p14:creationId xmlns:p14="http://schemas.microsoft.com/office/powerpoint/2010/main" val="311305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735092" y="1371600"/>
            <a:ext cx="10820553"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735092" y="3228536"/>
            <a:ext cx="10824753"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063C5176-4D6D-43C8-AECA-342CAFF260A0}" type="datetime1">
              <a:rPr lang="fr-FR" smtClean="0">
                <a:solidFill>
                  <a:prstClr val="black">
                    <a:tint val="75000"/>
                  </a:prstClr>
                </a:solidFill>
              </a:rPr>
              <a:pPr/>
              <a:t>14/02/2024</a:t>
            </a:fld>
            <a:endParaRPr lang="fr-FR">
              <a:solidFill>
                <a:prstClr val="black">
                  <a:tint val="75000"/>
                </a:prstClr>
              </a:solidFill>
            </a:endParaRPr>
          </a:p>
        </p:txBody>
      </p:sp>
      <p:sp>
        <p:nvSpPr>
          <p:cNvPr id="19" name="Espace réservé du pied de page 18"/>
          <p:cNvSpPr>
            <a:spLocks noGrp="1"/>
          </p:cNvSpPr>
          <p:nvPr>
            <p:ph type="ftr" sz="quarter" idx="11"/>
          </p:nvPr>
        </p:nvSpPr>
        <p:spPr/>
        <p:txBody>
          <a:bodyPr/>
          <a:lstStyle/>
          <a:p>
            <a:endParaRPr lang="fr-FR">
              <a:solidFill>
                <a:prstClr val="black">
                  <a:tint val="75000"/>
                </a:prstClr>
              </a:solidFill>
            </a:endParaRPr>
          </a:p>
        </p:txBody>
      </p:sp>
      <p:sp>
        <p:nvSpPr>
          <p:cNvPr id="27" name="Espace réservé du numéro de diapositive 26"/>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73034B-E567-44CC-86B8-D355BBE3F44A}" type="datetime1">
              <a:rPr lang="fr-FR" smtClean="0">
                <a:solidFill>
                  <a:prstClr val="black">
                    <a:tint val="75000"/>
                  </a:prstClr>
                </a:solidFill>
              </a:rPr>
              <a:pPr/>
              <a:t>14/02/2024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36143" y="914402"/>
            <a:ext cx="2835354"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30079" y="914402"/>
            <a:ext cx="8296036"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163C614-9D11-4DDD-8E0C-01CF5E55E45F}" type="datetime1">
              <a:rPr lang="fr-FR" smtClean="0">
                <a:solidFill>
                  <a:prstClr val="black">
                    <a:tint val="75000"/>
                  </a:prstClr>
                </a:solidFill>
              </a:rPr>
              <a:pPr/>
              <a:t>14/02/2024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575F6A-4128-4F41-92CD-4123E60ACFCA}" type="datetime1">
              <a:rPr lang="fr-FR" smtClean="0">
                <a:solidFill>
                  <a:prstClr val="black">
                    <a:tint val="75000"/>
                  </a:prstClr>
                </a:solidFill>
              </a:rPr>
              <a:pPr/>
              <a:t>14/02/2024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30891" y="1316736"/>
            <a:ext cx="10711339"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30891" y="2704664"/>
            <a:ext cx="10711339"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77444D6-A54F-44F6-88B4-350C6F70F728}" type="datetime1">
              <a:rPr lang="fr-FR" smtClean="0">
                <a:solidFill>
                  <a:prstClr val="black">
                    <a:tint val="75000"/>
                  </a:prstClr>
                </a:solidFill>
              </a:rPr>
              <a:pPr/>
              <a:t>14/02/2024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30079" y="704088"/>
            <a:ext cx="11341418"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30079" y="1920085"/>
            <a:ext cx="5565696"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405801" y="1920085"/>
            <a:ext cx="5565696"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E6FF5DC-9A44-4D58-B794-61200B18A5DA}" type="datetime1">
              <a:rPr lang="fr-FR" smtClean="0">
                <a:solidFill>
                  <a:prstClr val="black">
                    <a:tint val="75000"/>
                  </a:prstClr>
                </a:solidFill>
              </a:rPr>
              <a:pPr/>
              <a:t>14/02/2024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079" y="704088"/>
            <a:ext cx="11341418"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30079" y="1855248"/>
            <a:ext cx="556788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401425" y="1859759"/>
            <a:ext cx="557007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30079" y="2514600"/>
            <a:ext cx="556788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401425" y="2514600"/>
            <a:ext cx="557007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382FCCB-FBF9-4898-8547-ED3A86B0EF9A}" type="datetime1">
              <a:rPr lang="fr-FR" smtClean="0">
                <a:solidFill>
                  <a:prstClr val="black">
                    <a:tint val="75000"/>
                  </a:prstClr>
                </a:solidFill>
              </a:rPr>
              <a:pPr/>
              <a:t>14/02/2024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30079" y="704088"/>
            <a:ext cx="1144643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03B10D3-DD0F-4912-8538-FB4A44CCBA15}" type="datetime1">
              <a:rPr lang="fr-FR" smtClean="0">
                <a:solidFill>
                  <a:prstClr val="black">
                    <a:tint val="75000"/>
                  </a:prstClr>
                </a:solidFill>
              </a:rPr>
              <a:pPr/>
              <a:t>14/02/2024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A6B54D-7DF4-4F26-BD59-8BA5DAEE0545}" type="datetime1">
              <a:rPr lang="fr-FR" smtClean="0">
                <a:solidFill>
                  <a:prstClr val="black">
                    <a:tint val="75000"/>
                  </a:prstClr>
                </a:solidFill>
              </a:rPr>
              <a:pPr/>
              <a:t>14/02/2024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45119" y="514352"/>
            <a:ext cx="3780473"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45119" y="1676400"/>
            <a:ext cx="3780473"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926866" y="1676400"/>
            <a:ext cx="704463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D0A5FEF-ABBC-4A8F-AC78-5336A463DD56}" type="datetime1">
              <a:rPr lang="fr-FR" smtClean="0">
                <a:solidFill>
                  <a:prstClr val="black">
                    <a:tint val="75000"/>
                  </a:prstClr>
                </a:solidFill>
              </a:rPr>
              <a:pPr/>
              <a:t>14/02/2024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4362804" y="1108077"/>
            <a:ext cx="7245905"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11030698" y="5359769"/>
            <a:ext cx="214227"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840106" y="1176998"/>
            <a:ext cx="3049581"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840105" y="2828785"/>
            <a:ext cx="304538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5F10F82-0CF4-4F37-9675-BAD4D5D18210}" type="datetime1">
              <a:rPr lang="fr-FR" smtClean="0">
                <a:solidFill>
                  <a:prstClr val="black">
                    <a:tint val="75000"/>
                  </a:prstClr>
                </a:solidFill>
              </a:rPr>
              <a:pPr/>
              <a:t>14/02/2024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a:xfrm>
            <a:off x="11131392" y="6356352"/>
            <a:ext cx="840105" cy="365125"/>
          </a:xfrm>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
        <p:nvSpPr>
          <p:cNvPr id="3" name="Espace réservé pour une image  2"/>
          <p:cNvSpPr>
            <a:spLocks noGrp="1"/>
          </p:cNvSpPr>
          <p:nvPr>
            <p:ph type="pic" idx="1"/>
          </p:nvPr>
        </p:nvSpPr>
        <p:spPr>
          <a:xfrm rot="420000">
            <a:off x="4803859" y="1199517"/>
            <a:ext cx="6363796"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13127" y="5816600"/>
            <a:ext cx="1262782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6038255" y="6219827"/>
            <a:ext cx="656332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13127" y="-7144"/>
            <a:ext cx="1262782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6038255" y="-7144"/>
            <a:ext cx="656332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630079" y="704088"/>
            <a:ext cx="11341418"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30079" y="1935480"/>
            <a:ext cx="11341418"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30079" y="6356352"/>
            <a:ext cx="2940368"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14/02/2024</a:t>
            </a:fld>
            <a:endParaRPr lang="fr-BE"/>
          </a:p>
        </p:txBody>
      </p:sp>
      <p:sp>
        <p:nvSpPr>
          <p:cNvPr id="22" name="Espace réservé du pied de page 21"/>
          <p:cNvSpPr>
            <a:spLocks noGrp="1"/>
          </p:cNvSpPr>
          <p:nvPr>
            <p:ph type="ftr" sz="quarter" idx="3"/>
          </p:nvPr>
        </p:nvSpPr>
        <p:spPr>
          <a:xfrm>
            <a:off x="3675460" y="6356352"/>
            <a:ext cx="4620577"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10921366" y="6356352"/>
            <a:ext cx="1050131"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26207" y="202408"/>
            <a:ext cx="12651942"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slamonline.net/wp-content/uploads/2017/09/bbjustice-489x275.jpg"/>
          <p:cNvPicPr>
            <a:picLocks noChangeAspect="1" noChangeArrowheads="1"/>
          </p:cNvPicPr>
          <p:nvPr/>
        </p:nvPicPr>
        <p:blipFill>
          <a:blip r:embed="rId5" cstate="print"/>
          <a:srcRect/>
          <a:stretch>
            <a:fillRect/>
          </a:stretch>
        </p:blipFill>
        <p:spPr bwMode="auto">
          <a:xfrm>
            <a:off x="-1" y="0"/>
            <a:ext cx="12601576" cy="6858000"/>
          </a:xfrm>
          <a:prstGeom prst="rect">
            <a:avLst/>
          </a:prstGeom>
          <a:noFill/>
        </p:spPr>
      </p:pic>
      <p:sp>
        <p:nvSpPr>
          <p:cNvPr id="19" name="Text Box 5"/>
          <p:cNvSpPr txBox="1">
            <a:spLocks noChangeArrowheads="1"/>
          </p:cNvSpPr>
          <p:nvPr/>
        </p:nvSpPr>
        <p:spPr bwMode="auto">
          <a:xfrm>
            <a:off x="2" y="801227"/>
            <a:ext cx="6054661" cy="4216464"/>
          </a:xfrm>
          <a:prstGeom prst="rect">
            <a:avLst/>
          </a:prstGeom>
          <a:noFill/>
          <a:ln>
            <a:noFill/>
          </a:ln>
          <a:extLst/>
        </p:spPr>
        <p:style>
          <a:lnRef idx="2">
            <a:schemeClr val="accent6"/>
          </a:lnRef>
          <a:fillRef idx="1001">
            <a:schemeClr val="lt1"/>
          </a:fillRef>
          <a:effectRef idx="0">
            <a:schemeClr val="accent6"/>
          </a:effectRef>
          <a:fontRef idx="minor">
            <a:schemeClr val="dk1"/>
          </a:fontRef>
        </p:style>
        <p:txBody>
          <a:bodyPr wrap="square" lIns="91368" tIns="45683" rIns="91368" bIns="45683">
            <a:spAutoFit/>
            <a:scene3d>
              <a:camera prst="orthographicFront"/>
              <a:lightRig rig="glow" dir="tl">
                <a:rot lat="0" lon="0" rev="5400000"/>
              </a:lightRig>
            </a:scene3d>
            <a:sp3d contourW="12700">
              <a:bevelT w="25400" h="25400"/>
              <a:contourClr>
                <a:schemeClr val="accent6">
                  <a:shade val="73000"/>
                </a:schemeClr>
              </a:contourClr>
            </a:sp3d>
          </a:bodyPr>
          <a:lstStyle>
            <a:defPPr>
              <a:defRPr lang="fr-FR"/>
            </a:defPPr>
            <a:lvl1pPr algn="ctr" rtl="1" fontAlgn="base">
              <a:spcBef>
                <a:spcPct val="0"/>
              </a:spcBef>
              <a:spcAft>
                <a:spcPct val="0"/>
              </a:spcAft>
              <a:defRPr kumimoji="1" sz="2800"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pitchFamily="18" charset="0"/>
                <a:cs typeface="Arabic Transparent" pitchFamily="2" charset="-78"/>
              </a:defRPr>
            </a:lvl1pPr>
          </a:lstStyle>
          <a:p>
            <a:endParaRPr lang="fr-FR" dirty="0" smtClean="0"/>
          </a:p>
          <a:p>
            <a:pPr marL="0" lvl="1" algn="ctr" rtl="1"/>
            <a:r>
              <a:rPr kumimoji="1" lang="ar-DZ" sz="4000" b="1" dirty="0" smtClean="0">
                <a:ln w="11430"/>
                <a:solidFill>
                  <a:schemeClr val="bg1"/>
                </a:solidFill>
                <a:latin typeface="Microsoft Uighur" pitchFamily="2" charset="-78"/>
                <a:cs typeface="Microsoft Uighur" pitchFamily="2" charset="-78"/>
              </a:rPr>
              <a:t>الجمهورية الجزائرية الديمقراطية الشعبية</a:t>
            </a:r>
          </a:p>
          <a:p>
            <a:pPr marL="0" lvl="1" algn="ctr" rtl="1"/>
            <a:r>
              <a:rPr kumimoji="1" lang="ar-DZ" sz="4000" b="1" dirty="0" smtClean="0">
                <a:ln w="11430"/>
                <a:solidFill>
                  <a:schemeClr val="bg1"/>
                </a:solidFill>
                <a:latin typeface="Microsoft Uighur" pitchFamily="2" charset="-78"/>
                <a:cs typeface="Microsoft Uighur" pitchFamily="2" charset="-78"/>
              </a:rPr>
              <a:t>وزارة العدل</a:t>
            </a:r>
          </a:p>
          <a:p>
            <a:pPr marL="0" lvl="1" algn="ctr" rtl="1"/>
            <a:r>
              <a:rPr kumimoji="1" lang="ar-DZ" sz="4000" b="1" dirty="0" smtClean="0">
                <a:ln w="11430"/>
                <a:solidFill>
                  <a:schemeClr val="bg1"/>
                </a:solidFill>
                <a:latin typeface="Microsoft Uighur" pitchFamily="2" charset="-78"/>
                <a:cs typeface="Microsoft Uighur" pitchFamily="2" charset="-78"/>
              </a:rPr>
              <a:t>مجلس قضاء </a:t>
            </a:r>
            <a:r>
              <a:rPr kumimoji="1" lang="ar-DZ" sz="4000" b="1" dirty="0" err="1" smtClean="0">
                <a:ln w="11430"/>
                <a:solidFill>
                  <a:schemeClr val="bg1"/>
                </a:solidFill>
                <a:latin typeface="Microsoft Uighur" pitchFamily="2" charset="-78"/>
                <a:cs typeface="Microsoft Uighur" pitchFamily="2" charset="-78"/>
              </a:rPr>
              <a:t>سطيف</a:t>
            </a:r>
            <a:r>
              <a:rPr kumimoji="1" lang="ar-DZ" sz="4000" b="1" dirty="0" smtClean="0">
                <a:ln w="11430"/>
                <a:solidFill>
                  <a:schemeClr val="bg1"/>
                </a:solidFill>
                <a:latin typeface="Microsoft Uighur" pitchFamily="2" charset="-78"/>
                <a:cs typeface="Microsoft Uighur" pitchFamily="2" charset="-78"/>
              </a:rPr>
              <a:t> </a:t>
            </a:r>
          </a:p>
          <a:p>
            <a:pPr marL="0" lvl="1" algn="ctr" rtl="1"/>
            <a:endParaRPr kumimoji="1" lang="ar-DZ" sz="4000" b="1" dirty="0" smtClean="0">
              <a:ln w="11430"/>
              <a:solidFill>
                <a:schemeClr val="bg1"/>
              </a:solidFill>
              <a:latin typeface="Times New Roman" pitchFamily="18" charset="0"/>
              <a:cs typeface="Arabic Transparent" pitchFamily="2" charset="-78"/>
            </a:endParaRPr>
          </a:p>
          <a:p>
            <a:pPr marL="0" lvl="1" algn="ctr" rtl="1"/>
            <a:endParaRPr kumimoji="1" lang="ar-DZ" sz="4000" b="1" dirty="0" smtClean="0">
              <a:ln w="11430"/>
              <a:solidFill>
                <a:schemeClr val="bg1"/>
              </a:solidFill>
              <a:latin typeface="Times New Roman" pitchFamily="18" charset="0"/>
              <a:cs typeface="Arabic Transparent" pitchFamily="2" charset="-78"/>
            </a:endParaRPr>
          </a:p>
          <a:p>
            <a:pPr marL="0" lvl="1" algn="ctr" rtl="1"/>
            <a:endParaRPr kumimoji="1" lang="fr-FR" sz="4000" b="1" dirty="0" smtClean="0">
              <a:ln w="11430"/>
              <a:solidFill>
                <a:schemeClr val="bg1"/>
              </a:solidFill>
              <a:latin typeface="Times New Roman" pitchFamily="18" charset="0"/>
              <a:cs typeface="Arabic Transparent" pitchFamily="2" charset="-78"/>
            </a:endParaRPr>
          </a:p>
        </p:txBody>
      </p:sp>
      <p:pic>
        <p:nvPicPr>
          <p:cNvPr id="14" name="Image 13" descr="siteon0-5a6dd.png"/>
          <p:cNvPicPr>
            <a:picLocks noChangeAspect="1"/>
          </p:cNvPicPr>
          <p:nvPr/>
        </p:nvPicPr>
        <p:blipFill>
          <a:blip r:embed="rId6" cstate="print">
            <a:lum bright="72000" contrast="100000"/>
          </a:blip>
          <a:srcRect l="24248" r="23971" b="34005"/>
          <a:stretch>
            <a:fillRect/>
          </a:stretch>
        </p:blipFill>
        <p:spPr>
          <a:xfrm>
            <a:off x="1371565" y="-214338"/>
            <a:ext cx="2928958" cy="1928826"/>
          </a:xfrm>
          <a:prstGeom prst="rect">
            <a:avLst/>
          </a:prstGeom>
          <a:ln>
            <a:noFill/>
          </a:ln>
        </p:spPr>
      </p:pic>
      <p:sp>
        <p:nvSpPr>
          <p:cNvPr id="16" name="Rectangle 15"/>
          <p:cNvSpPr/>
          <p:nvPr/>
        </p:nvSpPr>
        <p:spPr>
          <a:xfrm rot="509920">
            <a:off x="1188627" y="3606942"/>
            <a:ext cx="10440180" cy="1200329"/>
          </a:xfrm>
          <a:prstGeom prst="rect">
            <a:avLst/>
          </a:prstGeom>
          <a:scene3d>
            <a:camera prst="isometricOffAxis1Right"/>
            <a:lightRig rig="threePt" dir="t"/>
          </a:scene3d>
        </p:spPr>
        <p:txBody>
          <a:bodyPr wrap="square">
            <a:spAutoFit/>
            <a:scene3d>
              <a:camera prst="perspectiveContrastingLeftFacing"/>
              <a:lightRig rig="threePt" dir="t"/>
            </a:scene3d>
          </a:bodyPr>
          <a:lstStyle/>
          <a:p>
            <a:pPr rtl="1"/>
            <a:r>
              <a:rPr lang="ar-DZ" sz="3600" b="1" dirty="0" smtClean="0"/>
              <a:t>الإذن بالتصرف في البضائع المحجوزة قبل المحاكمة</a:t>
            </a:r>
            <a:endParaRPr lang="fr-FR" sz="3600" dirty="0" smtClean="0"/>
          </a:p>
          <a:p>
            <a:r>
              <a:rPr lang="ar-DZ" sz="3600" b="1" dirty="0" smtClean="0"/>
              <a:t>وفقا لمقتضيات المواد 288 ، 300 </a:t>
            </a:r>
            <a:r>
              <a:rPr lang="ar-DZ" sz="3600" b="1" dirty="0" err="1" smtClean="0"/>
              <a:t>و</a:t>
            </a:r>
            <a:r>
              <a:rPr lang="ar-DZ" sz="3600" b="1" dirty="0" smtClean="0"/>
              <a:t> 301 مكرر من قانون الجمارك</a:t>
            </a:r>
            <a:endParaRPr lang="ar-DZ" sz="3600" b="1" dirty="0" smtClean="0">
              <a:ln w="19050">
                <a:solidFill>
                  <a:schemeClr val="tx2">
                    <a:tint val="1000"/>
                  </a:schemeClr>
                </a:solidFill>
                <a:prstDash val="solid"/>
              </a:ln>
              <a:solidFill>
                <a:schemeClr val="tx1">
                  <a:lumMod val="85000"/>
                </a:schemeClr>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18" name="ZoneTexte 17"/>
          <p:cNvSpPr txBox="1"/>
          <p:nvPr/>
        </p:nvSpPr>
        <p:spPr>
          <a:xfrm>
            <a:off x="1082912" y="5512560"/>
            <a:ext cx="9943500" cy="1631216"/>
          </a:xfrm>
          <a:prstGeom prst="rect">
            <a:avLst/>
          </a:prstGeom>
          <a:noFill/>
        </p:spPr>
        <p:txBody>
          <a:bodyPr wrap="square" rtlCol="0">
            <a:spAutoFit/>
          </a:bodyPr>
          <a:lstStyle/>
          <a:p>
            <a:pPr algn="r" rtl="1"/>
            <a:r>
              <a:rPr lang="ar-DZ" sz="2000" b="1" u="sng" dirty="0" smtClean="0">
                <a:solidFill>
                  <a:schemeClr val="accent1"/>
                </a:solidFill>
              </a:rPr>
              <a:t>من تقديــم السيد:</a:t>
            </a:r>
            <a:r>
              <a:rPr lang="ar-DZ" sz="2000" b="1" dirty="0" smtClean="0">
                <a:solidFill>
                  <a:schemeClr val="accent1"/>
                </a:solidFill>
              </a:rPr>
              <a:t> </a:t>
            </a:r>
            <a:r>
              <a:rPr lang="ar-DZ" sz="2000" b="1" dirty="0" smtClean="0">
                <a:solidFill>
                  <a:schemeClr val="bg1"/>
                </a:solidFill>
              </a:rPr>
              <a:t>بن </a:t>
            </a:r>
            <a:r>
              <a:rPr lang="ar-DZ" sz="2000" b="1" dirty="0" err="1" smtClean="0">
                <a:solidFill>
                  <a:schemeClr val="bg1"/>
                </a:solidFill>
              </a:rPr>
              <a:t>سعدون</a:t>
            </a:r>
            <a:r>
              <a:rPr lang="ar-DZ" sz="2000" b="1" dirty="0" smtClean="0">
                <a:solidFill>
                  <a:schemeClr val="bg1"/>
                </a:solidFill>
              </a:rPr>
              <a:t> رضا </a:t>
            </a:r>
          </a:p>
          <a:p>
            <a:pPr algn="r" rtl="1"/>
            <a:r>
              <a:rPr lang="ar-DZ" sz="2000" b="1" dirty="0" smtClean="0">
                <a:solidFill>
                  <a:srgbClr val="FF0000"/>
                </a:solidFill>
              </a:rPr>
              <a:t>               رئيس محكمة </a:t>
            </a:r>
            <a:r>
              <a:rPr lang="ar-DZ" sz="2000" b="1" dirty="0" err="1" smtClean="0">
                <a:solidFill>
                  <a:srgbClr val="FF0000"/>
                </a:solidFill>
              </a:rPr>
              <a:t>سطيف</a:t>
            </a:r>
            <a:endParaRPr lang="ar-DZ" sz="2000" b="1" dirty="0" smtClean="0">
              <a:solidFill>
                <a:srgbClr val="FF0000"/>
              </a:solidFill>
            </a:endParaRPr>
          </a:p>
          <a:p>
            <a:pPr algn="r" rtl="1"/>
            <a:r>
              <a:rPr lang="ar-DZ" sz="2000" b="1" dirty="0" smtClean="0">
                <a:solidFill>
                  <a:schemeClr val="accent1"/>
                </a:solidFill>
              </a:rPr>
              <a:t> </a:t>
            </a:r>
            <a:r>
              <a:rPr lang="ar-DZ" sz="2000" b="1" dirty="0" smtClean="0">
                <a:solidFill>
                  <a:schemeClr val="accent1"/>
                </a:solidFill>
                <a:latin typeface="Times New Roman" pitchFamily="18" charset="0"/>
                <a:cs typeface="Times New Roman" pitchFamily="18" charset="0"/>
              </a:rPr>
              <a:t>- ملتقى عدالة – جمارك </a:t>
            </a:r>
            <a:endParaRPr lang="fr-FR" sz="2000" b="1" dirty="0" smtClean="0">
              <a:solidFill>
                <a:schemeClr val="accent1"/>
              </a:solidFill>
              <a:latin typeface="Times New Roman" pitchFamily="18" charset="0"/>
              <a:cs typeface="Times New Roman" pitchFamily="18" charset="0"/>
            </a:endParaRPr>
          </a:p>
          <a:p>
            <a:pPr algn="r" rtl="1"/>
            <a:r>
              <a:rPr lang="ar-DZ" sz="2000" b="1" dirty="0" smtClean="0">
                <a:solidFill>
                  <a:schemeClr val="accent1"/>
                </a:solidFill>
                <a:latin typeface="Times New Roman" pitchFamily="18" charset="0"/>
                <a:cs typeface="Times New Roman" pitchFamily="18" charset="0"/>
              </a:rPr>
              <a:t>مجلس قضاء </a:t>
            </a:r>
            <a:r>
              <a:rPr lang="ar-DZ" sz="2000" b="1" dirty="0" err="1" smtClean="0">
                <a:solidFill>
                  <a:schemeClr val="accent1"/>
                </a:solidFill>
                <a:latin typeface="Times New Roman" pitchFamily="18" charset="0"/>
                <a:cs typeface="Times New Roman" pitchFamily="18" charset="0"/>
              </a:rPr>
              <a:t>سطيف</a:t>
            </a:r>
            <a:r>
              <a:rPr lang="ar-DZ" sz="2000" b="1" dirty="0" smtClean="0">
                <a:solidFill>
                  <a:schemeClr val="accent1"/>
                </a:solidFill>
                <a:latin typeface="Times New Roman" pitchFamily="18" charset="0"/>
                <a:cs typeface="Times New Roman" pitchFamily="18" charset="0"/>
              </a:rPr>
              <a:t> في : 14/02/2024 </a:t>
            </a:r>
            <a:r>
              <a:rPr lang="fr-FR" sz="2000" b="1" dirty="0" smtClean="0">
                <a:solidFill>
                  <a:schemeClr val="accent1"/>
                </a:solidFill>
                <a:latin typeface="Times New Roman" pitchFamily="18" charset="0"/>
                <a:cs typeface="Times New Roman" pitchFamily="18" charset="0"/>
              </a:rPr>
              <a:t>-</a:t>
            </a:r>
            <a:endParaRPr lang="fr-FR" sz="2000" dirty="0" smtClean="0">
              <a:solidFill>
                <a:schemeClr val="accent1"/>
              </a:solidFill>
            </a:endParaRPr>
          </a:p>
          <a:p>
            <a:pPr algn="r" rtl="1"/>
            <a:endParaRPr lang="fr-FR" sz="2000" b="1" dirty="0">
              <a:solidFill>
                <a:schemeClr val="accent5">
                  <a:lumMod val="50000"/>
                </a:schemeClr>
              </a:solidFill>
            </a:endParaRPr>
          </a:p>
        </p:txBody>
      </p:sp>
      <p:pic>
        <p:nvPicPr>
          <p:cNvPr id="17" name="Image 16" descr="algerie2.gif"/>
          <p:cNvPicPr>
            <a:picLocks noChangeAspect="1"/>
          </p:cNvPicPr>
          <p:nvPr/>
        </p:nvPicPr>
        <p:blipFill>
          <a:blip r:embed="rId7" cstate="print"/>
          <a:stretch>
            <a:fillRect/>
          </a:stretch>
        </p:blipFill>
        <p:spPr>
          <a:xfrm>
            <a:off x="10868859" y="0"/>
            <a:ext cx="1732716" cy="908720"/>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1632393" y="6154738"/>
            <a:ext cx="671645" cy="487362"/>
          </a:xfrm>
          <a:prstGeom prst="rect">
            <a:avLst/>
          </a:prstGeom>
        </p:spPr>
      </p:pic>
    </p:spTree>
    <p:extLst>
      <p:ext uri="{BB962C8B-B14F-4D97-AF65-F5344CB8AC3E}">
        <p14:creationId xmlns:p14="http://schemas.microsoft.com/office/powerpoint/2010/main" val="298976886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9" presetClass="entr" presetSubtype="1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0" fill="hold"/>
                                        <p:tgtEl>
                                          <p:spTgt spid="16"/>
                                        </p:tgtEl>
                                        <p:attrNameLst>
                                          <p:attrName>ppt_w</p:attrName>
                                        </p:attrNameLst>
                                      </p:cBhvr>
                                      <p:tavLst>
                                        <p:tav tm="0" fmla="#ppt_w*sin(2.5*pi*$)">
                                          <p:val>
                                            <p:fltVal val="0"/>
                                          </p:val>
                                        </p:tav>
                                        <p:tav tm="100000">
                                          <p:val>
                                            <p:fltVal val="1"/>
                                          </p:val>
                                        </p:tav>
                                      </p:tavLst>
                                    </p:anim>
                                    <p:anim calcmode="lin" valueType="num">
                                      <p:cBhvr>
                                        <p:cTn id="13" dur="5000" fill="hold"/>
                                        <p:tgtEl>
                                          <p:spTgt spid="16"/>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8"/>
                                        </p:tgtEl>
                                        <p:attrNameLst>
                                          <p:attrName>style.visibility</p:attrName>
                                        </p:attrNameLst>
                                      </p:cBhvr>
                                      <p:to>
                                        <p:strVal val="visible"/>
                                      </p:to>
                                    </p:set>
                                    <p:anim calcmode="discrete" valueType="clr">
                                      <p:cBhvr override="childStyle">
                                        <p:cTn id="1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
                                        </p:tgtEl>
                                        <p:attrNameLst>
                                          <p:attrName>fillcolor</p:attrName>
                                        </p:attrNameLst>
                                      </p:cBhvr>
                                      <p:tavLst>
                                        <p:tav tm="0">
                                          <p:val>
                                            <p:clrVal>
                                              <a:schemeClr val="accent2"/>
                                            </p:clrVal>
                                          </p:val>
                                        </p:tav>
                                        <p:tav tm="50000">
                                          <p:val>
                                            <p:clrVal>
                                              <a:schemeClr val="hlink"/>
                                            </p:clrVal>
                                          </p:val>
                                        </p:tav>
                                      </p:tavLst>
                                    </p:anim>
                                    <p:set>
                                      <p:cBhvr>
                                        <p:cTn id="19"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7"/>
                </p:tgtEl>
              </p:cMediaNode>
            </p:audio>
          </p:childTnLst>
        </p:cTn>
      </p:par>
    </p:tnLst>
    <p:bldLst>
      <p:bldP spid="19"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86011" y="428604"/>
            <a:ext cx="7929618"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r>
              <a:rPr lang="ar-DZ" sz="2800" b="1" u="sng" dirty="0" smtClean="0">
                <a:latin typeface="Sakkal Majalla" pitchFamily="2" charset="-78"/>
                <a:cs typeface="Sakkal Majalla" pitchFamily="2" charset="-78"/>
              </a:rPr>
              <a:t>ب/ إجراءات مباشرة تنفيذ الترخيص ببيع البضائع المحجوزة ، قبل المحاكمة</a:t>
            </a:r>
            <a:endParaRPr lang="fr-FR" sz="2800" b="1" dirty="0">
              <a:latin typeface="Sakkal Majalla" pitchFamily="2" charset="-78"/>
              <a:cs typeface="Sakkal Majalla" pitchFamily="2" charset="-78"/>
            </a:endParaRPr>
          </a:p>
        </p:txBody>
      </p:sp>
      <p:sp>
        <p:nvSpPr>
          <p:cNvPr id="7" name="Rectangle 6"/>
          <p:cNvSpPr>
            <a:spLocks noChangeArrowheads="1"/>
          </p:cNvSpPr>
          <p:nvPr/>
        </p:nvSpPr>
        <p:spPr bwMode="auto">
          <a:xfrm>
            <a:off x="247389" y="1428736"/>
            <a:ext cx="12109411" cy="45243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3200" dirty="0" smtClean="0">
                <a:latin typeface="Sakkal Majalla" pitchFamily="2" charset="-78"/>
                <a:cs typeface="Sakkal Majalla" pitchFamily="2" charset="-78"/>
              </a:rPr>
              <a:t>وهي الإجراءات التي نص عليه قانون الجمارك بأحكام المادة 300 بصفة الوجوب قبل مباشرة تنفيذ الأمر بالترخيص الصادر عن رئيس المحكمة ببيع البضائع المحجوزة ، نوجزها فيما يلي :</a:t>
            </a:r>
            <a:endParaRPr lang="fr-FR" sz="3200" dirty="0" smtClean="0">
              <a:latin typeface="Sakkal Majalla" pitchFamily="2" charset="-78"/>
              <a:cs typeface="Sakkal Majalla" pitchFamily="2" charset="-78"/>
            </a:endParaRPr>
          </a:p>
          <a:p>
            <a:pPr marL="514350" lvl="0" indent="-514350" algn="r" rtl="1">
              <a:buFont typeface="+mj-lt"/>
              <a:buAutoNum type="arabicPeriod"/>
            </a:pPr>
            <a:r>
              <a:rPr lang="ar-DZ" sz="3200" dirty="0" smtClean="0">
                <a:latin typeface="Sakkal Majalla" pitchFamily="2" charset="-78"/>
                <a:cs typeface="Sakkal Majalla" pitchFamily="2" charset="-78"/>
              </a:rPr>
              <a:t>خضوع البضاعة المعدة للبيع للمراقبة البيطرية أو النباتية أو الصحية ، أو أي مراقبة أخرى </a:t>
            </a:r>
            <a:r>
              <a:rPr lang="ar-DZ" sz="3200" dirty="0" err="1" smtClean="0">
                <a:latin typeface="Sakkal Majalla" pitchFamily="2" charset="-78"/>
                <a:cs typeface="Sakkal Majalla" pitchFamily="2" charset="-78"/>
              </a:rPr>
              <a:t>ينص</a:t>
            </a:r>
            <a:r>
              <a:rPr lang="ar-DZ" sz="3200" dirty="0" smtClean="0">
                <a:latin typeface="Sakkal Majalla" pitchFamily="2" charset="-78"/>
                <a:cs typeface="Sakkal Majalla" pitchFamily="2" charset="-78"/>
              </a:rPr>
              <a:t> عليها التشريع والتنظيم المعمول </a:t>
            </a:r>
            <a:r>
              <a:rPr lang="ar-DZ" sz="3200" dirty="0" err="1" smtClean="0">
                <a:latin typeface="Sakkal Majalla" pitchFamily="2" charset="-78"/>
                <a:cs typeface="Sakkal Majalla" pitchFamily="2" charset="-78"/>
              </a:rPr>
              <a:t>بهما</a:t>
            </a:r>
            <a:r>
              <a:rPr lang="ar-DZ" sz="3200" dirty="0" smtClean="0">
                <a:latin typeface="Sakkal Majalla" pitchFamily="2" charset="-78"/>
                <a:cs typeface="Sakkal Majalla" pitchFamily="2" charset="-78"/>
              </a:rPr>
              <a:t> </a:t>
            </a:r>
            <a:endParaRPr lang="fr-FR" sz="3200" dirty="0" smtClean="0">
              <a:latin typeface="Sakkal Majalla" pitchFamily="2" charset="-78"/>
              <a:cs typeface="Sakkal Majalla" pitchFamily="2" charset="-78"/>
            </a:endParaRPr>
          </a:p>
          <a:p>
            <a:pPr marL="514350" lvl="0" indent="-514350" algn="r" rtl="1">
              <a:buFont typeface="+mj-lt"/>
              <a:buAutoNum type="arabicPeriod"/>
            </a:pPr>
            <a:r>
              <a:rPr lang="ar-DZ" sz="3200" dirty="0" smtClean="0">
                <a:latin typeface="Sakkal Majalla" pitchFamily="2" charset="-78"/>
                <a:cs typeface="Sakkal Majalla" pitchFamily="2" charset="-78"/>
              </a:rPr>
              <a:t>تبليغ قابض الجمارك الطرف المعني بالأمر المتضمن رخصة البيع في ظرف ثلاثة أيام ، مع إعلامه أن البيع سيباشر فورا ، وذلك سواء بحضوره أم في غيابه في حالة أن يكون المخالف معلوم الهوية ، بينما عندما يكون المخالف مجهول يعلق الأمر على الباب الخارجي لمكتب الجمارك </a:t>
            </a:r>
            <a:endParaRPr lang="fr-FR" sz="3200" dirty="0" smtClean="0">
              <a:latin typeface="Sakkal Majalla" pitchFamily="2" charset="-78"/>
              <a:cs typeface="Sakkal Majalla" pitchFamily="2" charset="-78"/>
            </a:endParaRPr>
          </a:p>
          <a:p>
            <a:pPr marL="514350" lvl="0" indent="-514350" algn="r" rtl="1">
              <a:buFont typeface="+mj-lt"/>
              <a:buAutoNum type="arabicPeriod"/>
            </a:pPr>
            <a:r>
              <a:rPr lang="ar-DZ" sz="3200" dirty="0" smtClean="0">
                <a:latin typeface="Sakkal Majalla" pitchFamily="2" charset="-78"/>
                <a:cs typeface="Sakkal Majalla" pitchFamily="2" charset="-78"/>
              </a:rPr>
              <a:t>إيداع حاصل البيع في صندوق قابض الجمارك ، ليتصرف فيه وفقا للحكم الذي تصدره المحكمة لاحقا فيما تعلق بالبضاعة المحجوزة من حيث المصادرة أو</a:t>
            </a:r>
            <a:r>
              <a:rPr lang="fr-FR" sz="3200" dirty="0" smtClean="0">
                <a:latin typeface="Sakkal Majalla" pitchFamily="2" charset="-78"/>
                <a:cs typeface="Sakkal Majalla" pitchFamily="2" charset="-78"/>
              </a:rPr>
              <a:t> </a:t>
            </a:r>
            <a:r>
              <a:rPr lang="ar-DZ" sz="3200" dirty="0" smtClean="0">
                <a:latin typeface="Sakkal Majalla" pitchFamily="2" charset="-78"/>
                <a:cs typeface="Sakkal Majalla" pitchFamily="2" charset="-78"/>
              </a:rPr>
              <a:t>الرد .</a:t>
            </a:r>
            <a:endParaRPr lang="fr-FR" sz="3200" dirty="0">
              <a:latin typeface="Sakkal Majalla" pitchFamily="2" charset="-78"/>
              <a:cs typeface="Sakkal Majalla" pitchFamily="2" charset="-78"/>
            </a:endParaRPr>
          </a:p>
        </p:txBody>
      </p:sp>
      <p:pic>
        <p:nvPicPr>
          <p:cNvPr id="8" name="Image 7" descr="siteon0-5a6dd.png"/>
          <p:cNvPicPr>
            <a:picLocks noChangeAspect="1"/>
          </p:cNvPicPr>
          <p:nvPr/>
        </p:nvPicPr>
        <p:blipFill>
          <a:blip r:embed="rId2" cstate="print">
            <a:lum bright="72000" contrast="100000"/>
          </a:blip>
          <a:srcRect l="28955" t="10421" r="28678" b="40952"/>
          <a:stretch>
            <a:fillRect/>
          </a:stretch>
        </p:blipFill>
        <p:spPr>
          <a:xfrm>
            <a:off x="14243" y="0"/>
            <a:ext cx="1214446" cy="1000108"/>
          </a:xfrm>
          <a:prstGeom prst="rect">
            <a:avLst/>
          </a:prstGeom>
          <a:ln>
            <a:noFill/>
          </a:ln>
        </p:spPr>
      </p:pic>
      <p:pic>
        <p:nvPicPr>
          <p:cNvPr id="9" name="Image 8" descr="siteon0-5a6dd.png"/>
          <p:cNvPicPr>
            <a:picLocks noChangeAspect="1"/>
          </p:cNvPicPr>
          <p:nvPr/>
        </p:nvPicPr>
        <p:blipFill>
          <a:blip r:embed="rId2" cstate="print">
            <a:lum bright="72000" contrast="100000"/>
          </a:blip>
          <a:srcRect l="28955" t="10421" r="28678" b="40952"/>
          <a:stretch>
            <a:fillRect/>
          </a:stretch>
        </p:blipFill>
        <p:spPr>
          <a:xfrm>
            <a:off x="11372885" y="-24"/>
            <a:ext cx="1214446" cy="1000108"/>
          </a:xfrm>
          <a:prstGeom prst="rect">
            <a:avLst/>
          </a:prstGeom>
          <a:ln>
            <a:noFill/>
          </a:ln>
        </p:spPr>
      </p:pic>
    </p:spTree>
    <p:extLst>
      <p:ext uri="{BB962C8B-B14F-4D97-AF65-F5344CB8AC3E}">
        <p14:creationId xmlns:p14="http://schemas.microsoft.com/office/powerpoint/2010/main" val="8517704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95308" y="1071546"/>
            <a:ext cx="11912554" cy="563231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3000" dirty="0" smtClean="0">
                <a:latin typeface="Sakkal Majalla" pitchFamily="2" charset="-78"/>
                <a:cs typeface="Sakkal Majalla" pitchFamily="2" charset="-78"/>
              </a:rPr>
              <a:t>تضمنها القرار المؤرخ في 23 فيفري 1999 المحدد </a:t>
            </a:r>
            <a:r>
              <a:rPr lang="ar-DZ" sz="3000" dirty="0" err="1" smtClean="0">
                <a:latin typeface="Sakkal Majalla" pitchFamily="2" charset="-78"/>
                <a:cs typeface="Sakkal Majalla" pitchFamily="2" charset="-78"/>
              </a:rPr>
              <a:t>لكيفيات</a:t>
            </a:r>
            <a:r>
              <a:rPr lang="ar-DZ" sz="3000" dirty="0" smtClean="0">
                <a:latin typeface="Sakkal Majalla" pitchFamily="2" charset="-78"/>
                <a:cs typeface="Sakkal Majalla" pitchFamily="2" charset="-78"/>
              </a:rPr>
              <a:t> تطبيق المادة 301 من قانون رقم 79-07 المتضمن قانون الجمارك تضمن من خلاله شروط بيع البضائع المصادرة أو التي قبلت التخلي عنها وتلك المرخص ببيعها في إطار أحكام المادتين 288 </a:t>
            </a:r>
            <a:r>
              <a:rPr lang="ar-DZ" sz="3000" dirty="0" err="1" smtClean="0">
                <a:latin typeface="Sakkal Majalla" pitchFamily="2" charset="-78"/>
                <a:cs typeface="Sakkal Majalla" pitchFamily="2" charset="-78"/>
              </a:rPr>
              <a:t>و</a:t>
            </a:r>
            <a:r>
              <a:rPr lang="ar-DZ" sz="3000" dirty="0" smtClean="0">
                <a:latin typeface="Sakkal Majalla" pitchFamily="2" charset="-78"/>
                <a:cs typeface="Sakkal Majalla" pitchFamily="2" charset="-78"/>
              </a:rPr>
              <a:t> 300 من قانون الجمارك ، وذلك عن طريق المزايدة العلنية ، التي افرد لها بدورها إجراءات مرحلية سابقة ، متزامنة ولاحقة ، سنحاول تشريحها </a:t>
            </a:r>
            <a:r>
              <a:rPr lang="ar-DZ" sz="3000" dirty="0" err="1" smtClean="0">
                <a:latin typeface="Sakkal Majalla" pitchFamily="2" charset="-78"/>
                <a:cs typeface="Sakkal Majalla" pitchFamily="2" charset="-78"/>
              </a:rPr>
              <a:t>بنوعا</a:t>
            </a:r>
            <a:r>
              <a:rPr lang="ar-DZ" sz="3000" dirty="0" smtClean="0">
                <a:latin typeface="Sakkal Majalla" pitchFamily="2" charset="-78"/>
                <a:cs typeface="Sakkal Majalla" pitchFamily="2" charset="-78"/>
              </a:rPr>
              <a:t> من الاختصار :</a:t>
            </a:r>
            <a:endParaRPr lang="fr-FR" sz="3000" dirty="0" smtClean="0">
              <a:latin typeface="Sakkal Majalla" pitchFamily="2" charset="-78"/>
              <a:cs typeface="Sakkal Majalla" pitchFamily="2" charset="-78"/>
            </a:endParaRPr>
          </a:p>
          <a:p>
            <a:pPr algn="r" rtl="1"/>
            <a:r>
              <a:rPr lang="ar-DZ" sz="3000" b="1" u="sng" dirty="0" smtClean="0">
                <a:latin typeface="Sakkal Majalla" pitchFamily="2" charset="-78"/>
                <a:cs typeface="Sakkal Majalla" pitchFamily="2" charset="-78"/>
              </a:rPr>
              <a:t>إجراءات سابقة لعملية البيع بالمزايدة </a:t>
            </a:r>
            <a:endParaRPr lang="fr-FR" sz="3000" dirty="0" smtClean="0">
              <a:latin typeface="Sakkal Majalla" pitchFamily="2" charset="-78"/>
              <a:cs typeface="Sakkal Majalla" pitchFamily="2" charset="-78"/>
            </a:endParaRPr>
          </a:p>
          <a:p>
            <a:pPr lvl="0" algn="r" rtl="1">
              <a:buFont typeface="Wingdings" pitchFamily="2" charset="2"/>
              <a:buChar char="§"/>
            </a:pPr>
            <a:r>
              <a:rPr lang="ar-DZ" sz="3000" b="1" dirty="0" smtClean="0">
                <a:latin typeface="Sakkal Majalla" pitchFamily="2" charset="-78"/>
                <a:cs typeface="Sakkal Majalla" pitchFamily="2" charset="-78"/>
              </a:rPr>
              <a:t>إجراء الإشهار وفقا لنموذج إعلان حدده القرار </a:t>
            </a:r>
            <a:endParaRPr lang="fr-FR" sz="3000" dirty="0" smtClean="0">
              <a:latin typeface="Sakkal Majalla" pitchFamily="2" charset="-78"/>
              <a:cs typeface="Sakkal Majalla" pitchFamily="2" charset="-78"/>
            </a:endParaRPr>
          </a:p>
          <a:p>
            <a:pPr lvl="0" algn="r" rtl="1">
              <a:buFont typeface="Wingdings" pitchFamily="2" charset="2"/>
              <a:buChar char="§"/>
            </a:pPr>
            <a:r>
              <a:rPr lang="ar-DZ" sz="3000" b="1" dirty="0" smtClean="0">
                <a:latin typeface="Sakkal Majalla" pitchFamily="2" charset="-78"/>
                <a:cs typeface="Sakkal Majalla" pitchFamily="2" charset="-78"/>
              </a:rPr>
              <a:t>اطلاع الجمهور على إعلان المزايدة عشرة أيام على الأقل وثلاثين يوما على الأكثر قبل موعد المزايدة التي تحددها إدارة الجمارك</a:t>
            </a:r>
            <a:endParaRPr lang="fr-FR" sz="3000" dirty="0" smtClean="0">
              <a:latin typeface="Sakkal Majalla" pitchFamily="2" charset="-78"/>
              <a:cs typeface="Sakkal Majalla" pitchFamily="2" charset="-78"/>
            </a:endParaRPr>
          </a:p>
          <a:p>
            <a:pPr lvl="0" algn="r" rtl="1">
              <a:buFont typeface="Wingdings" pitchFamily="2" charset="2"/>
              <a:buChar char="§"/>
            </a:pPr>
            <a:r>
              <a:rPr lang="ar-DZ" sz="3000" b="1" dirty="0" err="1" smtClean="0">
                <a:latin typeface="Sakkal Majalla" pitchFamily="2" charset="-78"/>
                <a:cs typeface="Sakkal Majalla" pitchFamily="2" charset="-78"/>
              </a:rPr>
              <a:t>وجوبية</a:t>
            </a:r>
            <a:r>
              <a:rPr lang="ar-DZ" sz="3000" b="1" dirty="0" smtClean="0">
                <a:latin typeface="Sakkal Majalla" pitchFamily="2" charset="-78"/>
                <a:cs typeface="Sakkal Majalla" pitchFamily="2" charset="-78"/>
              </a:rPr>
              <a:t> احتواء الإعلانات على عناوين وأمكنة المزايدة </a:t>
            </a:r>
            <a:endParaRPr lang="fr-FR" sz="3000" dirty="0" smtClean="0">
              <a:latin typeface="Sakkal Majalla" pitchFamily="2" charset="-78"/>
              <a:cs typeface="Sakkal Majalla" pitchFamily="2" charset="-78"/>
            </a:endParaRPr>
          </a:p>
          <a:p>
            <a:pPr lvl="0" algn="r" rtl="1">
              <a:buFont typeface="Wingdings" pitchFamily="2" charset="2"/>
              <a:buChar char="§"/>
            </a:pPr>
            <a:r>
              <a:rPr lang="ar-DZ" sz="3000" b="1" dirty="0" smtClean="0">
                <a:latin typeface="Sakkal Majalla" pitchFamily="2" charset="-78"/>
                <a:cs typeface="Sakkal Majalla" pitchFamily="2" charset="-78"/>
              </a:rPr>
              <a:t>نشر الإعلان بصحيفتين يوميتين على الأقل </a:t>
            </a:r>
            <a:endParaRPr lang="fr-FR" sz="3000" dirty="0" smtClean="0">
              <a:latin typeface="Sakkal Majalla" pitchFamily="2" charset="-78"/>
              <a:cs typeface="Sakkal Majalla" pitchFamily="2" charset="-78"/>
            </a:endParaRPr>
          </a:p>
          <a:p>
            <a:pPr lvl="0" algn="r" rtl="1">
              <a:buFont typeface="Wingdings" pitchFamily="2" charset="2"/>
              <a:buChar char="§"/>
            </a:pPr>
            <a:r>
              <a:rPr lang="ar-DZ" sz="3000" b="1" dirty="0" smtClean="0">
                <a:latin typeface="Sakkal Majalla" pitchFamily="2" charset="-78"/>
                <a:cs typeface="Sakkal Majalla" pitchFamily="2" charset="-78"/>
              </a:rPr>
              <a:t>إلصاق الإعلانات في مكاتب الجمارك وفي مقرات المجالس الشعبية البلدية </a:t>
            </a:r>
            <a:endParaRPr lang="fr-FR" sz="3000" dirty="0" smtClean="0">
              <a:latin typeface="Sakkal Majalla" pitchFamily="2" charset="-78"/>
              <a:cs typeface="Sakkal Majalla" pitchFamily="2" charset="-78"/>
            </a:endParaRPr>
          </a:p>
          <a:p>
            <a:pPr algn="r" rtl="1">
              <a:buFont typeface="Wingdings" pitchFamily="2" charset="2"/>
              <a:buChar char="§"/>
            </a:pPr>
            <a:r>
              <a:rPr lang="ar-DZ" sz="3000" b="1" dirty="0" smtClean="0">
                <a:latin typeface="Sakkal Majalla" pitchFamily="2" charset="-78"/>
                <a:cs typeface="Sakkal Majalla" pitchFamily="2" charset="-78"/>
              </a:rPr>
              <a:t>إتاحة فحص البضاعة بالنسبة </a:t>
            </a:r>
            <a:r>
              <a:rPr lang="ar-DZ" sz="3000" b="1" dirty="0" err="1" smtClean="0">
                <a:latin typeface="Sakkal Majalla" pitchFamily="2" charset="-78"/>
                <a:cs typeface="Sakkal Majalla" pitchFamily="2" charset="-78"/>
              </a:rPr>
              <a:t>للمترشحين</a:t>
            </a:r>
            <a:r>
              <a:rPr lang="ar-DZ" sz="3000" b="1" dirty="0" smtClean="0">
                <a:latin typeface="Sakkal Majalla" pitchFamily="2" charset="-78"/>
                <a:cs typeface="Sakkal Majalla" pitchFamily="2" charset="-78"/>
              </a:rPr>
              <a:t> للمزايدة خلال 48 ساعة السابقة</a:t>
            </a:r>
            <a:endParaRPr lang="fr-FR" sz="3000" dirty="0">
              <a:latin typeface="Sakkal Majalla" pitchFamily="2" charset="-78"/>
              <a:cs typeface="Sakkal Majalla" pitchFamily="2" charset="-78"/>
            </a:endParaRPr>
          </a:p>
        </p:txBody>
      </p:sp>
      <p:sp>
        <p:nvSpPr>
          <p:cNvPr id="6" name="Rectangle 5"/>
          <p:cNvSpPr>
            <a:spLocks noChangeArrowheads="1"/>
          </p:cNvSpPr>
          <p:nvPr/>
        </p:nvSpPr>
        <p:spPr bwMode="auto">
          <a:xfrm>
            <a:off x="2855021" y="428604"/>
            <a:ext cx="7315972"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buClr>
                <a:srgbClr val="FF0000"/>
              </a:buClr>
              <a:buSzPct val="100000"/>
              <a:tabLst>
                <a:tab pos="609600" algn="l"/>
              </a:tabLst>
            </a:pPr>
            <a:r>
              <a:rPr lang="ar-DZ" sz="2800" u="sng" dirty="0" smtClean="0">
                <a:latin typeface="Sakkal Majalla" pitchFamily="2" charset="-78"/>
                <a:cs typeface="Sakkal Majalla" pitchFamily="2" charset="-78"/>
              </a:rPr>
              <a:t>ج/ إجراءات بيع البضائع المحجوزة المرخص ببيعها، قبل المحاكمة</a:t>
            </a:r>
            <a:endParaRPr lang="ar-SA" sz="2800" b="1" u="sng" dirty="0">
              <a:latin typeface="Sakkal Majalla" pitchFamily="2" charset="-78"/>
              <a:cs typeface="Sakkal Majalla" pitchFamily="2" charset="-78"/>
            </a:endParaRPr>
          </a:p>
        </p:txBody>
      </p:sp>
      <p:pic>
        <p:nvPicPr>
          <p:cNvPr id="7" name="Image 6" descr="siteon0-5a6dd.png"/>
          <p:cNvPicPr>
            <a:picLocks noChangeAspect="1"/>
          </p:cNvPicPr>
          <p:nvPr/>
        </p:nvPicPr>
        <p:blipFill>
          <a:blip r:embed="rId4" cstate="print">
            <a:lum bright="72000" contrast="100000"/>
          </a:blip>
          <a:srcRect l="28955" t="10421" r="28678" b="40952"/>
          <a:stretch>
            <a:fillRect/>
          </a:stretch>
        </p:blipFill>
        <p:spPr>
          <a:xfrm>
            <a:off x="14243" y="0"/>
            <a:ext cx="1214446" cy="1000108"/>
          </a:xfrm>
          <a:prstGeom prst="rect">
            <a:avLst/>
          </a:prstGeom>
          <a:ln>
            <a:noFill/>
          </a:ln>
        </p:spPr>
      </p:pic>
      <p:pic>
        <p:nvPicPr>
          <p:cNvPr id="8" name="Image 7" descr="siteon0-5a6dd.png"/>
          <p:cNvPicPr>
            <a:picLocks noChangeAspect="1"/>
          </p:cNvPicPr>
          <p:nvPr/>
        </p:nvPicPr>
        <p:blipFill>
          <a:blip r:embed="rId4" cstate="print">
            <a:lum bright="72000" contrast="100000"/>
          </a:blip>
          <a:srcRect l="28955" t="10421" r="28678" b="40952"/>
          <a:stretch>
            <a:fillRect/>
          </a:stretch>
        </p:blipFill>
        <p:spPr>
          <a:xfrm>
            <a:off x="11372885" y="-24"/>
            <a:ext cx="1214446" cy="1000108"/>
          </a:xfrm>
          <a:prstGeom prst="rect">
            <a:avLst/>
          </a:prstGeom>
          <a:ln>
            <a:noFill/>
          </a:ln>
        </p:spPr>
      </p:pic>
    </p:spTree>
    <p:custDataLst>
      <p:tags r:id="rId1"/>
    </p:custDataLst>
    <p:extLst>
      <p:ext uri="{BB962C8B-B14F-4D97-AF65-F5344CB8AC3E}">
        <p14:creationId xmlns:p14="http://schemas.microsoft.com/office/powerpoint/2010/main" val="152177715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99995" y="1142984"/>
            <a:ext cx="12109411" cy="569386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2800" b="1" u="sng" dirty="0" smtClean="0">
                <a:latin typeface="Sakkal Majalla" pitchFamily="2" charset="-78"/>
                <a:cs typeface="Sakkal Majalla" pitchFamily="2" charset="-78"/>
              </a:rPr>
              <a:t>إجراءات متزامنة وعملية البيع بالمزايدة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إجراء المزايدة قابض الجمارك للمنطقة التي يجري فيها البيع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في حالة عدم وجود مزايدين أو عند قلة العروض أو عدم كفايتها تسحب البضاعة المعروضة للبيع ، لتعرض في بيع لاحق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عند عدم القدرة على الدفع نقدا ، تباع الأشياء في الحال بسعر مزايدة العاجز عن الدفع </a:t>
            </a:r>
            <a:endParaRPr lang="fr-FR" sz="2800" dirty="0" smtClean="0">
              <a:latin typeface="Sakkal Majalla" pitchFamily="2" charset="-78"/>
              <a:cs typeface="Sakkal Majalla" pitchFamily="2" charset="-78"/>
            </a:endParaRPr>
          </a:p>
          <a:p>
            <a:pPr algn="r" rtl="1"/>
            <a:r>
              <a:rPr lang="fr-FR" sz="2800" b="1" u="sng" dirty="0" smtClean="0">
                <a:latin typeface="Sakkal Majalla" pitchFamily="2" charset="-78"/>
                <a:cs typeface="Sakkal Majalla" pitchFamily="2" charset="-78"/>
              </a:rPr>
              <a:t> </a:t>
            </a:r>
            <a:r>
              <a:rPr lang="ar-DZ" sz="2800" b="1" u="sng" dirty="0" smtClean="0">
                <a:latin typeface="Sakkal Majalla" pitchFamily="2" charset="-78"/>
                <a:cs typeface="Sakkal Majalla" pitchFamily="2" charset="-78"/>
              </a:rPr>
              <a:t>إجراءات لاحقة لعملية البيع بالمزايدة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تصرف إدارة الجمارك في البضائع بالبيع خالصة من كل الحقوق والرسوم المحصلة</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يسلم قابض الجمارك مستخرجا من محضر التنازل مصادقا عليه لكل مستفيد من المزايدة </a:t>
            </a:r>
            <a:endParaRPr lang="fr-FR" sz="2800" dirty="0" smtClean="0">
              <a:latin typeface="Sakkal Majalla" pitchFamily="2" charset="-78"/>
              <a:cs typeface="Sakkal Majalla" pitchFamily="2" charset="-78"/>
            </a:endParaRPr>
          </a:p>
          <a:p>
            <a:pPr algn="r" rtl="1"/>
            <a:r>
              <a:rPr lang="ar-DZ" sz="2800" b="1" dirty="0" smtClean="0">
                <a:latin typeface="Sakkal Majalla" pitchFamily="2" charset="-78"/>
                <a:cs typeface="Sakkal Majalla" pitchFamily="2" charset="-78"/>
              </a:rPr>
              <a:t>     كما </a:t>
            </a:r>
            <a:r>
              <a:rPr lang="ar-DZ" sz="2800" b="1" dirty="0" err="1" smtClean="0">
                <a:latin typeface="Sakkal Majalla" pitchFamily="2" charset="-78"/>
                <a:cs typeface="Sakkal Majalla" pitchFamily="2" charset="-78"/>
              </a:rPr>
              <a:t>يجدر</a:t>
            </a:r>
            <a:r>
              <a:rPr lang="ar-DZ" sz="2800" b="1" dirty="0" smtClean="0">
                <a:latin typeface="Sakkal Majalla" pitchFamily="2" charset="-78"/>
                <a:cs typeface="Sakkal Majalla" pitchFamily="2" charset="-78"/>
              </a:rPr>
              <a:t> التنويه كون القرار أعلاه أورد استثناءات على بيع البضائع المحجوزة عن طريق المزايدة من خلال تمكين إدارة الجمارك في الإذن بالتنازل عن طريق التراضي من اجل اعتبارات المصلحة العام ، أو تسليم البضاعة مجانا للمستشفيات والملاجئ والجمعيات الخيرية وغيرها من المؤسسات ذات الطابع الإنساني مثل المواد الغذائية والأدوية التي لا تتجاوز قيمتها في السوق 20.000 </a:t>
            </a:r>
            <a:r>
              <a:rPr lang="ar-DZ" sz="2800" b="1" dirty="0" err="1" smtClean="0">
                <a:latin typeface="Sakkal Majalla" pitchFamily="2" charset="-78"/>
                <a:cs typeface="Sakkal Majalla" pitchFamily="2" charset="-78"/>
              </a:rPr>
              <a:t>دج</a:t>
            </a:r>
            <a:r>
              <a:rPr lang="ar-DZ" sz="2800" b="1" dirty="0" smtClean="0">
                <a:latin typeface="Sakkal Majalla" pitchFamily="2" charset="-78"/>
                <a:cs typeface="Sakkal Majalla" pitchFamily="2" charset="-78"/>
              </a:rPr>
              <a:t> ، أو التسليم المجاني للمكتبات والمتاحف الوطنية الأشياء التي لها قيمة تاريخية أو فنية أو ثقافية أو القابلة للتصنيف ضمن الأملاك العامة .</a:t>
            </a:r>
            <a:endParaRPr lang="ar-DZ" sz="2800" dirty="0" smtClean="0">
              <a:latin typeface="Sakkal Majalla" pitchFamily="2" charset="-78"/>
              <a:cs typeface="Sakkal Majalla" pitchFamily="2" charset="-78"/>
            </a:endParaRPr>
          </a:p>
        </p:txBody>
      </p:sp>
      <p:pic>
        <p:nvPicPr>
          <p:cNvPr id="6" name="Image 5" descr="siteon0-5a6dd.png"/>
          <p:cNvPicPr>
            <a:picLocks noChangeAspect="1"/>
          </p:cNvPicPr>
          <p:nvPr/>
        </p:nvPicPr>
        <p:blipFill>
          <a:blip r:embed="rId2" cstate="print">
            <a:lum bright="72000" contrast="100000"/>
          </a:blip>
          <a:srcRect l="28955" t="10421" r="28678" b="40952"/>
          <a:stretch>
            <a:fillRect/>
          </a:stretch>
        </p:blipFill>
        <p:spPr>
          <a:xfrm>
            <a:off x="14243" y="0"/>
            <a:ext cx="1214446" cy="1000108"/>
          </a:xfrm>
          <a:prstGeom prst="rect">
            <a:avLst/>
          </a:prstGeom>
          <a:ln>
            <a:noFill/>
          </a:ln>
        </p:spPr>
      </p:pic>
      <p:pic>
        <p:nvPicPr>
          <p:cNvPr id="7" name="Image 6" descr="siteon0-5a6dd.png"/>
          <p:cNvPicPr>
            <a:picLocks noChangeAspect="1"/>
          </p:cNvPicPr>
          <p:nvPr/>
        </p:nvPicPr>
        <p:blipFill>
          <a:blip r:embed="rId2" cstate="print">
            <a:lum bright="72000" contrast="100000"/>
          </a:blip>
          <a:srcRect l="28955" t="10421" r="28678" b="40952"/>
          <a:stretch>
            <a:fillRect/>
          </a:stretch>
        </p:blipFill>
        <p:spPr>
          <a:xfrm>
            <a:off x="11372885" y="-24"/>
            <a:ext cx="1214446" cy="1000108"/>
          </a:xfrm>
          <a:prstGeom prst="rect">
            <a:avLst/>
          </a:prstGeom>
          <a:ln>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385" decel="100000"/>
                                        <p:tgtEl>
                                          <p:spTgt spid="8"/>
                                        </p:tgtEl>
                                      </p:cBhvr>
                                    </p:animEffect>
                                    <p:animScale>
                                      <p:cBhvr>
                                        <p:cTn id="8" dur="385" decel="100000"/>
                                        <p:tgtEl>
                                          <p:spTgt spid="8"/>
                                        </p:tgtEl>
                                      </p:cBhvr>
                                      <p:from x="10000" y="10000"/>
                                      <p:to x="200000" y="450000"/>
                                    </p:animScale>
                                    <p:animScale>
                                      <p:cBhvr>
                                        <p:cTn id="9" dur="615" accel="100000" fill="hold">
                                          <p:stCondLst>
                                            <p:cond delay="385"/>
                                          </p:stCondLst>
                                        </p:cTn>
                                        <p:tgtEl>
                                          <p:spTgt spid="8"/>
                                        </p:tgtEl>
                                      </p:cBhvr>
                                      <p:from x="200000" y="450000"/>
                                      <p:to x="100000" y="100000"/>
                                    </p:animScale>
                                    <p:set>
                                      <p:cBhvr>
                                        <p:cTn id="10" dur="385" fill="hold"/>
                                        <p:tgtEl>
                                          <p:spTgt spid="8"/>
                                        </p:tgtEl>
                                        <p:attrNameLst>
                                          <p:attrName>ppt_x</p:attrName>
                                        </p:attrNameLst>
                                      </p:cBhvr>
                                      <p:to>
                                        <p:strVal val="(0.5)"/>
                                      </p:to>
                                    </p:set>
                                    <p:anim from="(0.5)" to="(#ppt_x)" calcmode="lin" valueType="num">
                                      <p:cBhvr>
                                        <p:cTn id="11" dur="615" accel="100000" fill="hold">
                                          <p:stCondLst>
                                            <p:cond delay="385"/>
                                          </p:stCondLst>
                                        </p:cTn>
                                        <p:tgtEl>
                                          <p:spTgt spid="8"/>
                                        </p:tgtEl>
                                        <p:attrNameLst>
                                          <p:attrName>ppt_x</p:attrName>
                                        </p:attrNameLst>
                                      </p:cBhvr>
                                    </p:anim>
                                    <p:set>
                                      <p:cBhvr>
                                        <p:cTn id="12" dur="385" fill="hold"/>
                                        <p:tgtEl>
                                          <p:spTgt spid="8"/>
                                        </p:tgtEl>
                                        <p:attrNameLst>
                                          <p:attrName>ppt_y</p:attrName>
                                        </p:attrNameLst>
                                      </p:cBhvr>
                                      <p:to>
                                        <p:strVal val="(#ppt_y+0.4)"/>
                                      </p:to>
                                    </p:set>
                                    <p:anim from="(#ppt_y+0.4)" to="(#ppt_y)" calcmode="lin" valueType="num">
                                      <p:cBhvr>
                                        <p:cTn id="13" dur="615" accel="100000" fill="hold">
                                          <p:stCondLst>
                                            <p:cond delay="385"/>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8" name="Rectangle 4"/>
          <p:cNvSpPr>
            <a:spLocks noChangeArrowheads="1"/>
          </p:cNvSpPr>
          <p:nvPr/>
        </p:nvSpPr>
        <p:spPr bwMode="auto">
          <a:xfrm>
            <a:off x="295307" y="1214422"/>
            <a:ext cx="12109411" cy="51706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3000" b="1" dirty="0" smtClean="0">
                <a:latin typeface="Sakkal Majalla" pitchFamily="2" charset="-78"/>
                <a:cs typeface="Sakkal Majalla" pitchFamily="2" charset="-78"/>
              </a:rPr>
              <a:t>أجازت المادة 212 مكرر من قانون الجمارك والمادة 301 مكرر من قانون الجمارك المستحدثة بالمادة 131 من قانون المالية لسنة 2022 إتلاف البضائع المحجوزة قبل صدور حكم نهائي بناءا على ترخيص صادر عن رئيس المحكمة المختص إقليميا بناءا على طلب من إدارة الجمارك ( دون الإخلال بالأحكام التشريعية والتنظيمية السارية المفعول ، تقوم إدارة الجمارك بإتلاف البضائع المحجوزة وتلك التي تمت مصادرتها نهائيا أو المتخلى عنها :</a:t>
            </a:r>
            <a:endParaRPr lang="fr-FR" sz="3000" dirty="0" smtClean="0">
              <a:latin typeface="Sakkal Majalla" pitchFamily="2" charset="-78"/>
              <a:cs typeface="Sakkal Majalla" pitchFamily="2" charset="-78"/>
            </a:endParaRPr>
          </a:p>
          <a:p>
            <a:pPr lvl="0" algn="r" rtl="1">
              <a:buFont typeface="Wingdings" pitchFamily="2" charset="2"/>
              <a:buChar char="v"/>
            </a:pPr>
            <a:r>
              <a:rPr lang="ar-DZ" sz="3000" b="1" dirty="0" smtClean="0">
                <a:latin typeface="Sakkal Majalla" pitchFamily="2" charset="-78"/>
                <a:cs typeface="Sakkal Majalla" pitchFamily="2" charset="-78"/>
              </a:rPr>
              <a:t>غير الصالحة للاستهلاك</a:t>
            </a:r>
            <a:endParaRPr lang="fr-FR" sz="3000" dirty="0" smtClean="0">
              <a:latin typeface="Sakkal Majalla" pitchFamily="2" charset="-78"/>
              <a:cs typeface="Sakkal Majalla" pitchFamily="2" charset="-78"/>
            </a:endParaRPr>
          </a:p>
          <a:p>
            <a:pPr lvl="0" algn="r" rtl="1">
              <a:buFont typeface="Wingdings" pitchFamily="2" charset="2"/>
              <a:buChar char="v"/>
            </a:pPr>
            <a:r>
              <a:rPr lang="ar-DZ" sz="3000" b="1" dirty="0" smtClean="0">
                <a:latin typeface="Sakkal Majalla" pitchFamily="2" charset="-78"/>
                <a:cs typeface="Sakkal Majalla" pitchFamily="2" charset="-78"/>
              </a:rPr>
              <a:t>التي تمس بالصحة العامة أو الأخلاق العامة أو الأمن العمومي أو النظام العمومي </a:t>
            </a:r>
            <a:endParaRPr lang="fr-FR" sz="3000" dirty="0" smtClean="0">
              <a:latin typeface="Sakkal Majalla" pitchFamily="2" charset="-78"/>
              <a:cs typeface="Sakkal Majalla" pitchFamily="2" charset="-78"/>
            </a:endParaRPr>
          </a:p>
          <a:p>
            <a:pPr lvl="0" algn="r" rtl="1">
              <a:buFont typeface="Wingdings" pitchFamily="2" charset="2"/>
              <a:buChar char="v"/>
            </a:pPr>
            <a:r>
              <a:rPr lang="ar-DZ" sz="3000" b="1" dirty="0" smtClean="0">
                <a:latin typeface="Sakkal Majalla" pitchFamily="2" charset="-78"/>
                <a:cs typeface="Sakkal Majalla" pitchFamily="2" charset="-78"/>
              </a:rPr>
              <a:t>المقلدة التي لا يمكن </a:t>
            </a:r>
            <a:r>
              <a:rPr lang="ar-DZ" sz="3000" b="1" dirty="0" err="1" smtClean="0">
                <a:latin typeface="Sakkal Majalla" pitchFamily="2" charset="-78"/>
                <a:cs typeface="Sakkal Majalla" pitchFamily="2" charset="-78"/>
              </a:rPr>
              <a:t>اعطاؤها</a:t>
            </a:r>
            <a:r>
              <a:rPr lang="ar-DZ" sz="3000" b="1" dirty="0" smtClean="0">
                <a:latin typeface="Sakkal Majalla" pitchFamily="2" charset="-78"/>
                <a:cs typeface="Sakkal Majalla" pitchFamily="2" charset="-78"/>
              </a:rPr>
              <a:t> وجهة أخرى غير الإتلاف كما هو منصوص عليه في التشريع والتنظيم </a:t>
            </a:r>
            <a:r>
              <a:rPr lang="ar-DZ" sz="3000" b="1" dirty="0" err="1" smtClean="0">
                <a:latin typeface="Sakkal Majalla" pitchFamily="2" charset="-78"/>
                <a:cs typeface="Sakkal Majalla" pitchFamily="2" charset="-78"/>
              </a:rPr>
              <a:t>الساريي</a:t>
            </a:r>
            <a:r>
              <a:rPr lang="ar-DZ" sz="3000" b="1" dirty="0" smtClean="0">
                <a:latin typeface="Sakkal Majalla" pitchFamily="2" charset="-78"/>
                <a:cs typeface="Sakkal Majalla" pitchFamily="2" charset="-78"/>
              </a:rPr>
              <a:t> المفعول </a:t>
            </a:r>
            <a:endParaRPr lang="fr-FR" sz="3000" dirty="0" smtClean="0">
              <a:latin typeface="Sakkal Majalla" pitchFamily="2" charset="-78"/>
              <a:cs typeface="Sakkal Majalla" pitchFamily="2" charset="-78"/>
            </a:endParaRPr>
          </a:p>
          <a:p>
            <a:pPr lvl="0" algn="r" rtl="1">
              <a:buFont typeface="Wingdings" pitchFamily="2" charset="2"/>
              <a:buChar char="v"/>
            </a:pPr>
            <a:r>
              <a:rPr lang="ar-DZ" sz="3000" b="1" dirty="0" smtClean="0">
                <a:latin typeface="Sakkal Majalla" pitchFamily="2" charset="-78"/>
                <a:cs typeface="Sakkal Majalla" pitchFamily="2" charset="-78"/>
              </a:rPr>
              <a:t>التي لا يمكن بيعها أو التنازل عنها لوجود موانع قانونية </a:t>
            </a:r>
            <a:endParaRPr lang="fr-FR" sz="3000" dirty="0" smtClean="0">
              <a:latin typeface="Sakkal Majalla" pitchFamily="2" charset="-78"/>
              <a:cs typeface="Sakkal Majalla" pitchFamily="2" charset="-78"/>
            </a:endParaRPr>
          </a:p>
          <a:p>
            <a:pPr algn="r" rtl="1"/>
            <a:r>
              <a:rPr lang="ar-DZ" sz="3000" b="1" dirty="0" smtClean="0">
                <a:latin typeface="Sakkal Majalla" pitchFamily="2" charset="-78"/>
                <a:cs typeface="Sakkal Majalla" pitchFamily="2" charset="-78"/>
              </a:rPr>
              <a:t>غير انه بالنسبة للبضائع المحجوزة التي لم يصدر بشأنها حكم نهائي ، لا يتم إتلافها إلا بترخيص صادر عن رئيس المحكمة المختص إقليميا بناءا على طلب من إدارة الجمارك .</a:t>
            </a:r>
            <a:endParaRPr lang="ar-DZ" sz="2800" b="1" dirty="0" smtClean="0">
              <a:latin typeface="Sakkal Majalla" pitchFamily="2" charset="-78"/>
              <a:cs typeface="Sakkal Majalla" pitchFamily="2" charset="-78"/>
            </a:endParaRPr>
          </a:p>
        </p:txBody>
      </p:sp>
      <p:sp>
        <p:nvSpPr>
          <p:cNvPr id="7" name="Rectangle 6"/>
          <p:cNvSpPr>
            <a:spLocks noChangeArrowheads="1"/>
          </p:cNvSpPr>
          <p:nvPr/>
        </p:nvSpPr>
        <p:spPr bwMode="auto">
          <a:xfrm>
            <a:off x="2559670" y="285730"/>
            <a:ext cx="7482237" cy="46166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lvl="0" algn="ctr" rtl="1"/>
            <a:r>
              <a:rPr lang="ar-DZ" sz="2400" b="1" u="sng" dirty="0" smtClean="0">
                <a:latin typeface="Sakkal Majalla" pitchFamily="2" charset="-78"/>
                <a:cs typeface="Sakkal Majalla" pitchFamily="2" charset="-78"/>
              </a:rPr>
              <a:t>3/ الترخيص بإتلاف البضائع المحجوزة قبل المحاكمة</a:t>
            </a:r>
            <a:endParaRPr lang="fr-FR" sz="2400" dirty="0">
              <a:latin typeface="Sakkal Majalla" pitchFamily="2" charset="-78"/>
              <a:cs typeface="Sakkal Majalla" pitchFamily="2" charset="-78"/>
            </a:endParaRPr>
          </a:p>
        </p:txBody>
      </p:sp>
      <p:pic>
        <p:nvPicPr>
          <p:cNvPr id="11" name="Image 10" descr="siteon0-5a6dd.png"/>
          <p:cNvPicPr>
            <a:picLocks noChangeAspect="1"/>
          </p:cNvPicPr>
          <p:nvPr/>
        </p:nvPicPr>
        <p:blipFill>
          <a:blip r:embed="rId2" cstate="print">
            <a:lum bright="72000" contrast="100000"/>
          </a:blip>
          <a:srcRect l="28955" t="10421" r="28678" b="40952"/>
          <a:stretch>
            <a:fillRect/>
          </a:stretch>
        </p:blipFill>
        <p:spPr>
          <a:xfrm>
            <a:off x="14243" y="0"/>
            <a:ext cx="1214446" cy="1000108"/>
          </a:xfrm>
          <a:prstGeom prst="rect">
            <a:avLst/>
          </a:prstGeom>
          <a:ln>
            <a:noFill/>
          </a:ln>
        </p:spPr>
      </p:pic>
      <p:pic>
        <p:nvPicPr>
          <p:cNvPr id="12" name="Image 11" descr="siteon0-5a6dd.png"/>
          <p:cNvPicPr>
            <a:picLocks noChangeAspect="1"/>
          </p:cNvPicPr>
          <p:nvPr/>
        </p:nvPicPr>
        <p:blipFill>
          <a:blip r:embed="rId2" cstate="print">
            <a:lum bright="72000" contrast="100000"/>
          </a:blip>
          <a:srcRect l="28955" t="10421" r="28678" b="40952"/>
          <a:stretch>
            <a:fillRect/>
          </a:stretch>
        </p:blipFill>
        <p:spPr>
          <a:xfrm>
            <a:off x="11372885" y="-24"/>
            <a:ext cx="1214446" cy="1000108"/>
          </a:xfrm>
          <a:prstGeom prst="rect">
            <a:avLst/>
          </a:prstGeom>
          <a:ln>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385" decel="100000"/>
                                        <p:tgtEl>
                                          <p:spTgt spid="8"/>
                                        </p:tgtEl>
                                      </p:cBhvr>
                                    </p:animEffect>
                                    <p:animScale>
                                      <p:cBhvr>
                                        <p:cTn id="8" dur="385" decel="100000"/>
                                        <p:tgtEl>
                                          <p:spTgt spid="8"/>
                                        </p:tgtEl>
                                      </p:cBhvr>
                                      <p:from x="10000" y="10000"/>
                                      <p:to x="200000" y="450000"/>
                                    </p:animScale>
                                    <p:animScale>
                                      <p:cBhvr>
                                        <p:cTn id="9" dur="615" accel="100000" fill="hold">
                                          <p:stCondLst>
                                            <p:cond delay="385"/>
                                          </p:stCondLst>
                                        </p:cTn>
                                        <p:tgtEl>
                                          <p:spTgt spid="8"/>
                                        </p:tgtEl>
                                      </p:cBhvr>
                                      <p:from x="200000" y="450000"/>
                                      <p:to x="100000" y="100000"/>
                                    </p:animScale>
                                    <p:set>
                                      <p:cBhvr>
                                        <p:cTn id="10" dur="385" fill="hold"/>
                                        <p:tgtEl>
                                          <p:spTgt spid="8"/>
                                        </p:tgtEl>
                                        <p:attrNameLst>
                                          <p:attrName>ppt_x</p:attrName>
                                        </p:attrNameLst>
                                      </p:cBhvr>
                                      <p:to>
                                        <p:strVal val="(0.5)"/>
                                      </p:to>
                                    </p:set>
                                    <p:anim from="(0.5)" to="(#ppt_x)" calcmode="lin" valueType="num">
                                      <p:cBhvr>
                                        <p:cTn id="11" dur="615" accel="100000" fill="hold">
                                          <p:stCondLst>
                                            <p:cond delay="385"/>
                                          </p:stCondLst>
                                        </p:cTn>
                                        <p:tgtEl>
                                          <p:spTgt spid="8"/>
                                        </p:tgtEl>
                                        <p:attrNameLst>
                                          <p:attrName>ppt_x</p:attrName>
                                        </p:attrNameLst>
                                      </p:cBhvr>
                                    </p:anim>
                                    <p:set>
                                      <p:cBhvr>
                                        <p:cTn id="12" dur="385" fill="hold"/>
                                        <p:tgtEl>
                                          <p:spTgt spid="8"/>
                                        </p:tgtEl>
                                        <p:attrNameLst>
                                          <p:attrName>ppt_y</p:attrName>
                                        </p:attrNameLst>
                                      </p:cBhvr>
                                      <p:to>
                                        <p:strVal val="(#ppt_y+0.4)"/>
                                      </p:to>
                                    </p:set>
                                    <p:anim from="(#ppt_y+0.4)" to="(#ppt_y)" calcmode="lin" valueType="num">
                                      <p:cBhvr>
                                        <p:cTn id="13" dur="615" accel="100000" fill="hold">
                                          <p:stCondLst>
                                            <p:cond delay="385"/>
                                          </p:stCondLst>
                                        </p:cTn>
                                        <p:tgtEl>
                                          <p:spTgt spid="8"/>
                                        </p:tgtEl>
                                        <p:attrNameLst>
                                          <p:attrName>ppt_y</p:attrName>
                                        </p:attrNameLst>
                                      </p:cBhvr>
                                    </p:anim>
                                  </p:childTnLst>
                                </p:cTn>
                              </p:par>
                            </p:childTnLst>
                          </p:cTn>
                        </p:par>
                        <p:par>
                          <p:cTn id="14" fill="hold">
                            <p:stCondLst>
                              <p:cond delay="15000"/>
                            </p:stCondLst>
                            <p:childTnLst>
                              <p:par>
                                <p:cTn id="15" presetID="3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style.rotation</p:attrName>
                                        </p:attrNameLst>
                                      </p:cBhvr>
                                      <p:tavLst>
                                        <p:tav tm="0">
                                          <p:val>
                                            <p:fltVal val="720"/>
                                          </p:val>
                                        </p:tav>
                                        <p:tav tm="100000">
                                          <p:val>
                                            <p:fltVal val="0"/>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7" name="Rectangle 4"/>
          <p:cNvSpPr>
            <a:spLocks noChangeArrowheads="1"/>
          </p:cNvSpPr>
          <p:nvPr/>
        </p:nvSpPr>
        <p:spPr bwMode="auto">
          <a:xfrm>
            <a:off x="295307" y="1428736"/>
            <a:ext cx="12109411" cy="45243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3200" b="1" dirty="0" smtClean="0">
                <a:latin typeface="Sakkal Majalla" pitchFamily="2" charset="-78"/>
                <a:cs typeface="Sakkal Majalla" pitchFamily="2" charset="-78"/>
              </a:rPr>
              <a:t>تضمنت المادة 301 مكرر من قانون الجمارك المستحدثة جملة من الإجراءات اللاحقة المترجمة لتنفيذ الترخيص بالإتلاف الصادر عن رئيس المحكمة ، نوجزها فيما يلي :</a:t>
            </a:r>
            <a:endParaRPr lang="fr-FR" sz="3200" dirty="0" smtClean="0">
              <a:latin typeface="Sakkal Majalla" pitchFamily="2" charset="-78"/>
              <a:cs typeface="Sakkal Majalla" pitchFamily="2" charset="-78"/>
            </a:endParaRPr>
          </a:p>
          <a:p>
            <a:pPr lvl="0" algn="r" rtl="1">
              <a:buFont typeface="Wingdings" pitchFamily="2" charset="2"/>
              <a:buChar char="v"/>
            </a:pPr>
            <a:r>
              <a:rPr lang="ar-DZ" sz="3200" b="1" dirty="0" smtClean="0">
                <a:latin typeface="Sakkal Majalla" pitchFamily="2" charset="-78"/>
                <a:cs typeface="Sakkal Majalla" pitchFamily="2" charset="-78"/>
              </a:rPr>
              <a:t>تبليغ المعني بالإتلاف بمضمون الأمر الصادر خلال ثلاثة أيام من تاريخ صدوره مع التصريح بأنه ستتم عملية الإتلاف فورا سواء في حضوره أو في غيابه </a:t>
            </a:r>
            <a:endParaRPr lang="fr-FR" sz="3200" dirty="0" smtClean="0">
              <a:latin typeface="Sakkal Majalla" pitchFamily="2" charset="-78"/>
              <a:cs typeface="Sakkal Majalla" pitchFamily="2" charset="-78"/>
            </a:endParaRPr>
          </a:p>
          <a:p>
            <a:pPr lvl="0" algn="r" rtl="1">
              <a:buFont typeface="Wingdings" pitchFamily="2" charset="2"/>
              <a:buChar char="v"/>
            </a:pPr>
            <a:r>
              <a:rPr lang="ar-DZ" sz="3200" b="1" dirty="0" smtClean="0">
                <a:latin typeface="Sakkal Majalla" pitchFamily="2" charset="-78"/>
                <a:cs typeface="Sakkal Majalla" pitchFamily="2" charset="-78"/>
              </a:rPr>
              <a:t>تحرير محضر يتضمن معاينة عملية الإتلاف </a:t>
            </a:r>
            <a:endParaRPr lang="fr-FR" sz="3200" dirty="0" smtClean="0">
              <a:latin typeface="Sakkal Majalla" pitchFamily="2" charset="-78"/>
              <a:cs typeface="Sakkal Majalla" pitchFamily="2" charset="-78"/>
            </a:endParaRPr>
          </a:p>
          <a:p>
            <a:pPr lvl="0" algn="r" rtl="1">
              <a:buFont typeface="Wingdings" pitchFamily="2" charset="2"/>
              <a:buChar char="v"/>
            </a:pPr>
            <a:r>
              <a:rPr lang="ar-DZ" sz="3200" b="1" dirty="0" smtClean="0">
                <a:latin typeface="Sakkal Majalla" pitchFamily="2" charset="-78"/>
                <a:cs typeface="Sakkal Majalla" pitchFamily="2" charset="-78"/>
              </a:rPr>
              <a:t>تحميل مصاريف الإتلاف على عاتق الأشخاص </a:t>
            </a:r>
            <a:r>
              <a:rPr lang="ar-DZ" sz="3200" b="1" dirty="0" err="1" smtClean="0">
                <a:latin typeface="Sakkal Majalla" pitchFamily="2" charset="-78"/>
                <a:cs typeface="Sakkal Majalla" pitchFamily="2" charset="-78"/>
              </a:rPr>
              <a:t>المسؤولين</a:t>
            </a:r>
            <a:r>
              <a:rPr lang="ar-DZ" sz="3200" b="1" dirty="0" smtClean="0">
                <a:latin typeface="Sakkal Majalla" pitchFamily="2" charset="-78"/>
                <a:cs typeface="Sakkal Majalla" pitchFamily="2" charset="-78"/>
              </a:rPr>
              <a:t> عن البضائع بمفهوم قانون الجمارك ويتم تحصيلها كما هو معمول </a:t>
            </a:r>
            <a:r>
              <a:rPr lang="ar-DZ" sz="3200" b="1" dirty="0" err="1" smtClean="0">
                <a:latin typeface="Sakkal Majalla" pitchFamily="2" charset="-78"/>
                <a:cs typeface="Sakkal Majalla" pitchFamily="2" charset="-78"/>
              </a:rPr>
              <a:t>به</a:t>
            </a:r>
            <a:r>
              <a:rPr lang="ar-DZ" sz="3200" b="1" dirty="0" smtClean="0">
                <a:latin typeface="Sakkal Majalla" pitchFamily="2" charset="-78"/>
                <a:cs typeface="Sakkal Majalla" pitchFamily="2" charset="-78"/>
              </a:rPr>
              <a:t> في المجال الجمركي</a:t>
            </a:r>
            <a:endParaRPr lang="fr-FR" sz="3200" dirty="0" smtClean="0">
              <a:latin typeface="Sakkal Majalla" pitchFamily="2" charset="-78"/>
              <a:cs typeface="Sakkal Majalla" pitchFamily="2" charset="-78"/>
            </a:endParaRPr>
          </a:p>
          <a:p>
            <a:pPr lvl="0" algn="r" rtl="1">
              <a:buFont typeface="Wingdings" pitchFamily="2" charset="2"/>
              <a:buChar char="v"/>
            </a:pPr>
            <a:r>
              <a:rPr lang="ar-DZ" sz="3200" b="1" dirty="0" smtClean="0">
                <a:latin typeface="Sakkal Majalla" pitchFamily="2" charset="-78"/>
                <a:cs typeface="Sakkal Majalla" pitchFamily="2" charset="-78"/>
              </a:rPr>
              <a:t>في حالة الحجز على مجهول يتعين تعليق الترخيص بالإتلاف على الباب الخارجي لمكتب الجمارك وتتحمل الخزينة العمومية مصاريف الإتلاف </a:t>
            </a:r>
            <a:endParaRPr lang="ar-DZ" sz="3200" dirty="0">
              <a:latin typeface="Sakkal Majalla" pitchFamily="2" charset="-78"/>
              <a:cs typeface="Sakkal Majalla" pitchFamily="2" charset="-78"/>
            </a:endParaRPr>
          </a:p>
        </p:txBody>
      </p:sp>
      <p:sp>
        <p:nvSpPr>
          <p:cNvPr id="9" name="Rectangle 8"/>
          <p:cNvSpPr>
            <a:spLocks noChangeArrowheads="1"/>
          </p:cNvSpPr>
          <p:nvPr/>
        </p:nvSpPr>
        <p:spPr bwMode="auto">
          <a:xfrm>
            <a:off x="2559670" y="285730"/>
            <a:ext cx="7482237"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r>
              <a:rPr lang="ar-DZ" sz="2800" b="1" u="sng" dirty="0" smtClean="0">
                <a:latin typeface="Sakkal Majalla" pitchFamily="2" charset="-78"/>
                <a:cs typeface="Sakkal Majalla" pitchFamily="2" charset="-78"/>
              </a:rPr>
              <a:t>أ - إجراءات تنفيذ الترخيص بالإتلاف قبل المحاكمة</a:t>
            </a:r>
            <a:endParaRPr lang="fr-FR" sz="2800" b="1" dirty="0">
              <a:latin typeface="Sakkal Majalla" pitchFamily="2" charset="-78"/>
              <a:cs typeface="Sakkal Majalla" pitchFamily="2" charset="-78"/>
            </a:endParaRPr>
          </a:p>
        </p:txBody>
      </p:sp>
      <p:pic>
        <p:nvPicPr>
          <p:cNvPr id="8" name="Image 7" descr="siteon0-5a6dd.png"/>
          <p:cNvPicPr>
            <a:picLocks noChangeAspect="1"/>
          </p:cNvPicPr>
          <p:nvPr/>
        </p:nvPicPr>
        <p:blipFill>
          <a:blip r:embed="rId2" cstate="print">
            <a:lum bright="72000" contrast="100000"/>
          </a:blip>
          <a:srcRect l="28955" t="10421" r="28678" b="40952"/>
          <a:stretch>
            <a:fillRect/>
          </a:stretch>
        </p:blipFill>
        <p:spPr>
          <a:xfrm>
            <a:off x="14243" y="0"/>
            <a:ext cx="1214446" cy="1000108"/>
          </a:xfrm>
          <a:prstGeom prst="rect">
            <a:avLst/>
          </a:prstGeom>
          <a:ln>
            <a:noFill/>
          </a:ln>
        </p:spPr>
      </p:pic>
      <p:pic>
        <p:nvPicPr>
          <p:cNvPr id="10" name="Image 9" descr="siteon0-5a6dd.png"/>
          <p:cNvPicPr>
            <a:picLocks noChangeAspect="1"/>
          </p:cNvPicPr>
          <p:nvPr/>
        </p:nvPicPr>
        <p:blipFill>
          <a:blip r:embed="rId2" cstate="print">
            <a:lum bright="72000" contrast="100000"/>
          </a:blip>
          <a:srcRect l="28955" t="10421" r="28678" b="40952"/>
          <a:stretch>
            <a:fillRect/>
          </a:stretch>
        </p:blipFill>
        <p:spPr>
          <a:xfrm>
            <a:off x="11372885" y="-24"/>
            <a:ext cx="1214446" cy="1000108"/>
          </a:xfrm>
          <a:prstGeom prst="rect">
            <a:avLst/>
          </a:prstGeom>
          <a:ln>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385" decel="100000"/>
                                        <p:tgtEl>
                                          <p:spTgt spid="7"/>
                                        </p:tgtEl>
                                      </p:cBhvr>
                                    </p:animEffect>
                                    <p:animScale>
                                      <p:cBhvr>
                                        <p:cTn id="8" dur="385" decel="100000"/>
                                        <p:tgtEl>
                                          <p:spTgt spid="7"/>
                                        </p:tgtEl>
                                      </p:cBhvr>
                                      <p:from x="10000" y="10000"/>
                                      <p:to x="200000" y="450000"/>
                                    </p:animScale>
                                    <p:animScale>
                                      <p:cBhvr>
                                        <p:cTn id="9" dur="615" accel="100000" fill="hold">
                                          <p:stCondLst>
                                            <p:cond delay="385"/>
                                          </p:stCondLst>
                                        </p:cTn>
                                        <p:tgtEl>
                                          <p:spTgt spid="7"/>
                                        </p:tgtEl>
                                      </p:cBhvr>
                                      <p:from x="200000" y="450000"/>
                                      <p:to x="100000" y="100000"/>
                                    </p:animScale>
                                    <p:set>
                                      <p:cBhvr>
                                        <p:cTn id="10" dur="385" fill="hold"/>
                                        <p:tgtEl>
                                          <p:spTgt spid="7"/>
                                        </p:tgtEl>
                                        <p:attrNameLst>
                                          <p:attrName>ppt_x</p:attrName>
                                        </p:attrNameLst>
                                      </p:cBhvr>
                                      <p:to>
                                        <p:strVal val="(0.5)"/>
                                      </p:to>
                                    </p:set>
                                    <p:anim from="(0.5)" to="(#ppt_x)" calcmode="lin" valueType="num">
                                      <p:cBhvr>
                                        <p:cTn id="11" dur="615" accel="100000" fill="hold">
                                          <p:stCondLst>
                                            <p:cond delay="385"/>
                                          </p:stCondLst>
                                        </p:cTn>
                                        <p:tgtEl>
                                          <p:spTgt spid="7"/>
                                        </p:tgtEl>
                                        <p:attrNameLst>
                                          <p:attrName>ppt_x</p:attrName>
                                        </p:attrNameLst>
                                      </p:cBhvr>
                                    </p:anim>
                                    <p:set>
                                      <p:cBhvr>
                                        <p:cTn id="12" dur="385" fill="hold"/>
                                        <p:tgtEl>
                                          <p:spTgt spid="7"/>
                                        </p:tgtEl>
                                        <p:attrNameLst>
                                          <p:attrName>ppt_y</p:attrName>
                                        </p:attrNameLst>
                                      </p:cBhvr>
                                      <p:to>
                                        <p:strVal val="(#ppt_y+0.4)"/>
                                      </p:to>
                                    </p:set>
                                    <p:anim from="(#ppt_y+0.4)" to="(#ppt_y)" calcmode="lin" valueType="num">
                                      <p:cBhvr>
                                        <p:cTn id="13" dur="615" accel="100000" fill="hold">
                                          <p:stCondLst>
                                            <p:cond delay="385"/>
                                          </p:stCondLst>
                                        </p:cTn>
                                        <p:tgtEl>
                                          <p:spTgt spid="7"/>
                                        </p:tgtEl>
                                        <p:attrNameLst>
                                          <p:attrName>ppt_y</p:attrName>
                                        </p:attrNameLst>
                                      </p:cBhvr>
                                    </p:anim>
                                  </p:childTnLst>
                                </p:cTn>
                              </p:par>
                            </p:childTnLst>
                          </p:cTn>
                        </p:par>
                        <p:par>
                          <p:cTn id="14" fill="hold">
                            <p:stCondLst>
                              <p:cond delay="10500"/>
                            </p:stCondLst>
                            <p:childTnLst>
                              <p:par>
                                <p:cTn id="15" presetID="3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64318" y="428606"/>
            <a:ext cx="7974491"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tabLst>
                <a:tab pos="762000" algn="l"/>
              </a:tabLst>
            </a:pPr>
            <a:r>
              <a:rPr lang="ar-DZ" sz="2800" b="1" dirty="0" smtClean="0">
                <a:latin typeface="Sakkal Majalla" pitchFamily="2" charset="-78"/>
                <a:cs typeface="Sakkal Majalla" pitchFamily="2" charset="-78"/>
              </a:rPr>
              <a:t>ب - </a:t>
            </a:r>
            <a:r>
              <a:rPr lang="ar-DZ" sz="2800" b="1" u="sng" dirty="0" smtClean="0">
                <a:latin typeface="Sakkal Majalla" pitchFamily="2" charset="-78"/>
                <a:cs typeface="Sakkal Majalla" pitchFamily="2" charset="-78"/>
              </a:rPr>
              <a:t>إشكالية تقييم البضائع محل طلب الترخيص بالتصرف قبل المحاكمة </a:t>
            </a:r>
            <a:endParaRPr lang="ar-SA" sz="4000" b="1" dirty="0">
              <a:latin typeface="Sakkal Majalla" pitchFamily="2" charset="-78"/>
              <a:cs typeface="Sakkal Majalla" pitchFamily="2" charset="-78"/>
            </a:endParaRPr>
          </a:p>
        </p:txBody>
      </p:sp>
      <p:sp>
        <p:nvSpPr>
          <p:cNvPr id="9" name="Rectangle 4"/>
          <p:cNvSpPr>
            <a:spLocks noChangeArrowheads="1"/>
          </p:cNvSpPr>
          <p:nvPr/>
        </p:nvSpPr>
        <p:spPr bwMode="auto">
          <a:xfrm>
            <a:off x="154629" y="1285860"/>
            <a:ext cx="12250089" cy="5458657"/>
          </a:xfrm>
          <a:prstGeom prst="rect">
            <a:avLst/>
          </a:prstGeom>
          <a:gradFill>
            <a:gsLst>
              <a:gs pos="0">
                <a:schemeClr val="tx2">
                  <a:lumMod val="5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2600" dirty="0" smtClean="0">
                <a:latin typeface="Sakkal Majalla" pitchFamily="2" charset="-78"/>
                <a:cs typeface="Sakkal Majalla" pitchFamily="2" charset="-78"/>
              </a:rPr>
              <a:t>أو ما يمكن صياغته في شكل التساؤل التالي : ما هو المبدأ المستقر عليه في تقييم البضاعة أو وسيلة النقل محل طلب الترخيص بالبيع أو الإتلاف ، وهل للمتهم أو المخالف الحق في الاعتراض عليها ، وهل الترخيص بالبيع والإتلاف يحول دون المنازعة فيها أو المطالبة بتعيين خبير لإعادة تقييمها لاحقا ، وكيف يتعامل القاضي الموضوعي مع البضاعة </a:t>
            </a:r>
            <a:r>
              <a:rPr lang="ar-DZ" sz="2600" dirty="0" err="1" smtClean="0">
                <a:latin typeface="Sakkal Majalla" pitchFamily="2" charset="-78"/>
                <a:cs typeface="Sakkal Majalla" pitchFamily="2" charset="-78"/>
              </a:rPr>
              <a:t>او</a:t>
            </a:r>
            <a:r>
              <a:rPr lang="ar-DZ" sz="2600" dirty="0" smtClean="0">
                <a:latin typeface="Sakkal Majalla" pitchFamily="2" charset="-78"/>
                <a:cs typeface="Sakkal Majalla" pitchFamily="2" charset="-78"/>
              </a:rPr>
              <a:t> وسيلة النقل الصادر </a:t>
            </a:r>
            <a:r>
              <a:rPr lang="ar-DZ" sz="2600" dirty="0" err="1" smtClean="0">
                <a:latin typeface="Sakkal Majalla" pitchFamily="2" charset="-78"/>
                <a:cs typeface="Sakkal Majalla" pitchFamily="2" charset="-78"/>
              </a:rPr>
              <a:t>بشانها</a:t>
            </a:r>
            <a:r>
              <a:rPr lang="ar-DZ" sz="2600" dirty="0" smtClean="0">
                <a:latin typeface="Sakkal Majalla" pitchFamily="2" charset="-78"/>
                <a:cs typeface="Sakkal Majalla" pitchFamily="2" charset="-78"/>
              </a:rPr>
              <a:t> ترخيص بالبيع </a:t>
            </a:r>
            <a:r>
              <a:rPr lang="ar-DZ" sz="2600" dirty="0" err="1" smtClean="0">
                <a:latin typeface="Sakkal Majalla" pitchFamily="2" charset="-78"/>
                <a:cs typeface="Sakkal Majalla" pitchFamily="2" charset="-78"/>
              </a:rPr>
              <a:t>او</a:t>
            </a:r>
            <a:r>
              <a:rPr lang="ar-DZ" sz="2600" dirty="0" smtClean="0">
                <a:latin typeface="Sakkal Majalla" pitchFamily="2" charset="-78"/>
                <a:cs typeface="Sakkal Majalla" pitchFamily="2" charset="-78"/>
              </a:rPr>
              <a:t> </a:t>
            </a:r>
            <a:r>
              <a:rPr lang="ar-DZ" sz="2600" dirty="0" err="1" smtClean="0">
                <a:latin typeface="Sakkal Majalla" pitchFamily="2" charset="-78"/>
                <a:cs typeface="Sakkal Majalla" pitchFamily="2" charset="-78"/>
              </a:rPr>
              <a:t>الاتلاف</a:t>
            </a:r>
            <a:r>
              <a:rPr lang="ar-DZ" sz="2600" dirty="0" smtClean="0">
                <a:latin typeface="Sakkal Majalla" pitchFamily="2" charset="-78"/>
                <a:cs typeface="Sakkal Majalla" pitchFamily="2" charset="-78"/>
              </a:rPr>
              <a:t> في حالة منازعة المتهم </a:t>
            </a:r>
            <a:r>
              <a:rPr lang="ar-DZ" sz="2600" dirty="0" err="1" smtClean="0">
                <a:latin typeface="Sakkal Majalla" pitchFamily="2" charset="-78"/>
                <a:cs typeface="Sakkal Majalla" pitchFamily="2" charset="-78"/>
              </a:rPr>
              <a:t>او</a:t>
            </a:r>
            <a:r>
              <a:rPr lang="ar-DZ" sz="2600" dirty="0" smtClean="0">
                <a:latin typeface="Sakkal Majalla" pitchFamily="2" charset="-78"/>
                <a:cs typeface="Sakkal Majalla" pitchFamily="2" charset="-78"/>
              </a:rPr>
              <a:t> المخالف في قيمتها والمطالبة </a:t>
            </a:r>
            <a:r>
              <a:rPr lang="ar-DZ" sz="2600" dirty="0" err="1" smtClean="0">
                <a:latin typeface="Sakkal Majalla" pitchFamily="2" charset="-78"/>
                <a:cs typeface="Sakkal Majalla" pitchFamily="2" charset="-78"/>
              </a:rPr>
              <a:t>باجراء</a:t>
            </a:r>
            <a:r>
              <a:rPr lang="ar-DZ" sz="2600" dirty="0" smtClean="0">
                <a:latin typeface="Sakkal Majalla" pitchFamily="2" charset="-78"/>
                <a:cs typeface="Sakkal Majalla" pitchFamily="2" charset="-78"/>
              </a:rPr>
              <a:t> خبرة </a:t>
            </a:r>
            <a:endParaRPr lang="fr-FR" sz="2600" dirty="0" smtClean="0">
              <a:latin typeface="Sakkal Majalla" pitchFamily="2" charset="-78"/>
              <a:cs typeface="Sakkal Majalla" pitchFamily="2" charset="-78"/>
            </a:endParaRPr>
          </a:p>
          <a:p>
            <a:pPr algn="r" rtl="1"/>
            <a:r>
              <a:rPr lang="ar-DZ" sz="2600" dirty="0" smtClean="0">
                <a:latin typeface="Sakkal Majalla" pitchFamily="2" charset="-78"/>
                <a:cs typeface="Sakkal Majalla" pitchFamily="2" charset="-78"/>
              </a:rPr>
              <a:t>   جل التساؤلات المطروحة أعلاه مقترنة بالبيانات الجوهرية الواجب توفرها بمحضر الحجز طبقا للمادة 245 من قانون الجمارك والمرسوم التنفيذي رقم 18-301 المؤرخ في 26/11/2018 المحدد لشكل ونموذج محضر الحجز ومحضر المعاينة المتعلقين بالجرائم الجمركية ، أو في حالة عدم رفع اليد مقابل كفالة للدفع طبقا للمادة 246 من ذات القانون ، إضافة إلى التذبذب التشريعي في اجتهادات المحكمة العليا التي ذهبت في جل قراراتها بكون الجهة المختصة بتقدير قيمة البضاعة أو وسيلة النقل كمرجع للقضاء بالغرامات الجمركية استنادا لأحكام المواد  2-12-30 من القانون 05/06 المتعلق بمكافحة التهريب وكذا المواد 16 -98 - 336 -337 من قانون الجمارك  ثم أقرت  حق المتهم أو المخالف في الاعتراض على القيمة مع منح القاضي الموضوعي إمكانية الالتجاء لأهل الخبرة والاختصاص لإعادة التقييم في إطار سلطته التقديرية ، وفي خلافه يبقى التساؤل حول حق المتهم أو المخالف في أحقية المنازعة في تحديد قيمة البضاعة أو وسيلة النقل من حيث طلب تعيين خبير </a:t>
            </a:r>
            <a:r>
              <a:rPr lang="ar-DZ" sz="2600" dirty="0" err="1" smtClean="0">
                <a:latin typeface="Sakkal Majalla" pitchFamily="2" charset="-78"/>
                <a:cs typeface="Sakkal Majalla" pitchFamily="2" charset="-78"/>
              </a:rPr>
              <a:t>و</a:t>
            </a:r>
            <a:r>
              <a:rPr lang="ar-DZ" sz="2600" dirty="0" smtClean="0">
                <a:latin typeface="Sakkal Majalla" pitchFamily="2" charset="-78"/>
                <a:cs typeface="Sakkal Majalla" pitchFamily="2" charset="-78"/>
              </a:rPr>
              <a:t> إعادة التقييم في حالة الترخيص ببيعها أو إتلافها قبل المحاكمة وذلك أمام القاضي الموضوعي ، </a:t>
            </a:r>
            <a:r>
              <a:rPr lang="ar-DZ" sz="2600" dirty="0" err="1" smtClean="0">
                <a:latin typeface="Sakkal Majalla" pitchFamily="2" charset="-78"/>
                <a:cs typeface="Sakkal Majalla" pitchFamily="2" charset="-78"/>
              </a:rPr>
              <a:t>الامر</a:t>
            </a:r>
            <a:r>
              <a:rPr lang="ar-DZ" sz="2600" dirty="0" smtClean="0">
                <a:latin typeface="Sakkal Majalla" pitchFamily="2" charset="-78"/>
                <a:cs typeface="Sakkal Majalla" pitchFamily="2" charset="-78"/>
              </a:rPr>
              <a:t> الذي يستحسن معه التدخل التشريعي لضبط ذات التساؤل بالتشاور مع جميع الفاعلين .</a:t>
            </a:r>
          </a:p>
        </p:txBody>
      </p:sp>
      <p:pic>
        <p:nvPicPr>
          <p:cNvPr id="6" name="Image 5" descr="siteon0-5a6dd.png"/>
          <p:cNvPicPr>
            <a:picLocks noChangeAspect="1"/>
          </p:cNvPicPr>
          <p:nvPr/>
        </p:nvPicPr>
        <p:blipFill>
          <a:blip r:embed="rId3" cstate="print">
            <a:lum bright="72000" contrast="100000"/>
          </a:blip>
          <a:srcRect l="28955" t="10421" r="28678" b="40952"/>
          <a:stretch>
            <a:fillRect/>
          </a:stretch>
        </p:blipFill>
        <p:spPr>
          <a:xfrm>
            <a:off x="14243" y="0"/>
            <a:ext cx="1214446" cy="1000108"/>
          </a:xfrm>
          <a:prstGeom prst="rect">
            <a:avLst/>
          </a:prstGeom>
          <a:ln>
            <a:noFill/>
          </a:ln>
        </p:spPr>
      </p:pic>
      <p:pic>
        <p:nvPicPr>
          <p:cNvPr id="7" name="Image 6" descr="siteon0-5a6dd.png"/>
          <p:cNvPicPr>
            <a:picLocks noChangeAspect="1"/>
          </p:cNvPicPr>
          <p:nvPr/>
        </p:nvPicPr>
        <p:blipFill>
          <a:blip r:embed="rId3" cstate="print">
            <a:lum bright="72000" contrast="100000"/>
          </a:blip>
          <a:srcRect l="28955" t="10421" r="28678" b="40952"/>
          <a:stretch>
            <a:fillRect/>
          </a:stretch>
        </p:blipFill>
        <p:spPr>
          <a:xfrm>
            <a:off x="11372885" y="-24"/>
            <a:ext cx="1214446" cy="1000108"/>
          </a:xfrm>
          <a:prstGeom prst="rect">
            <a:avLst/>
          </a:prstGeom>
          <a:ln>
            <a:noFill/>
          </a:ln>
        </p:spPr>
      </p:pic>
    </p:spTree>
    <p:custDataLst>
      <p:tags r:id="rId1"/>
    </p:custDataLst>
    <p:extLst>
      <p:ext uri="{BB962C8B-B14F-4D97-AF65-F5344CB8AC3E}">
        <p14:creationId xmlns:p14="http://schemas.microsoft.com/office/powerpoint/2010/main" val="22588343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385" decel="100000"/>
                                        <p:tgtEl>
                                          <p:spTgt spid="9"/>
                                        </p:tgtEl>
                                      </p:cBhvr>
                                    </p:animEffect>
                                    <p:animScale>
                                      <p:cBhvr>
                                        <p:cTn id="15" dur="385" decel="100000"/>
                                        <p:tgtEl>
                                          <p:spTgt spid="9"/>
                                        </p:tgtEl>
                                      </p:cBhvr>
                                      <p:from x="10000" y="10000"/>
                                      <p:to x="200000" y="450000"/>
                                    </p:animScale>
                                    <p:animScale>
                                      <p:cBhvr>
                                        <p:cTn id="16" dur="615" accel="100000" fill="hold">
                                          <p:stCondLst>
                                            <p:cond delay="385"/>
                                          </p:stCondLst>
                                        </p:cTn>
                                        <p:tgtEl>
                                          <p:spTgt spid="9"/>
                                        </p:tgtEl>
                                      </p:cBhvr>
                                      <p:from x="200000" y="450000"/>
                                      <p:to x="100000" y="100000"/>
                                    </p:animScale>
                                    <p:set>
                                      <p:cBhvr>
                                        <p:cTn id="17" dur="385" fill="hold"/>
                                        <p:tgtEl>
                                          <p:spTgt spid="9"/>
                                        </p:tgtEl>
                                        <p:attrNameLst>
                                          <p:attrName>ppt_x</p:attrName>
                                        </p:attrNameLst>
                                      </p:cBhvr>
                                      <p:to>
                                        <p:strVal val="(0.5)"/>
                                      </p:to>
                                    </p:set>
                                    <p:anim from="(0.5)" to="(#ppt_x)" calcmode="lin" valueType="num">
                                      <p:cBhvr>
                                        <p:cTn id="18" dur="615" accel="100000" fill="hold">
                                          <p:stCondLst>
                                            <p:cond delay="385"/>
                                          </p:stCondLst>
                                        </p:cTn>
                                        <p:tgtEl>
                                          <p:spTgt spid="9"/>
                                        </p:tgtEl>
                                        <p:attrNameLst>
                                          <p:attrName>ppt_x</p:attrName>
                                        </p:attrNameLst>
                                      </p:cBhvr>
                                    </p:anim>
                                    <p:set>
                                      <p:cBhvr>
                                        <p:cTn id="19" dur="385" fill="hold"/>
                                        <p:tgtEl>
                                          <p:spTgt spid="9"/>
                                        </p:tgtEl>
                                        <p:attrNameLst>
                                          <p:attrName>ppt_y</p:attrName>
                                        </p:attrNameLst>
                                      </p:cBhvr>
                                      <p:to>
                                        <p:strVal val="(#ppt_y+0.4)"/>
                                      </p:to>
                                    </p:set>
                                    <p:anim from="(#ppt_y+0.4)" to="(#ppt_y)" calcmode="lin" valueType="num">
                                      <p:cBhvr>
                                        <p:cTn id="20" dur="615" accel="100000" fill="hold">
                                          <p:stCondLst>
                                            <p:cond delay="385"/>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5" name="Rectangle 4"/>
          <p:cNvSpPr>
            <a:spLocks noChangeArrowheads="1"/>
          </p:cNvSpPr>
          <p:nvPr/>
        </p:nvSpPr>
        <p:spPr bwMode="auto">
          <a:xfrm>
            <a:off x="5119382" y="285730"/>
            <a:ext cx="2756615"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الخاتمة</a:t>
            </a:r>
            <a:endParaRPr lang="ar-SA" sz="3200" b="1" dirty="0">
              <a:latin typeface="Sakkal Majalla" pitchFamily="2" charset="-78"/>
              <a:cs typeface="Sakkal Majalla" pitchFamily="2" charset="-78"/>
            </a:endParaRPr>
          </a:p>
        </p:txBody>
      </p:sp>
      <p:sp>
        <p:nvSpPr>
          <p:cNvPr id="6" name="Rectangle 4"/>
          <p:cNvSpPr>
            <a:spLocks noChangeArrowheads="1"/>
          </p:cNvSpPr>
          <p:nvPr/>
        </p:nvSpPr>
        <p:spPr bwMode="auto">
          <a:xfrm>
            <a:off x="154629" y="1643050"/>
            <a:ext cx="12155269" cy="3785652"/>
          </a:xfrm>
          <a:prstGeom prst="rect">
            <a:avLst/>
          </a:prstGeom>
          <a:gradFill>
            <a:gsLst>
              <a:gs pos="0">
                <a:schemeClr val="tx2">
                  <a:lumMod val="5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4000" dirty="0" smtClean="0">
                <a:latin typeface="Sakkal Majalla" pitchFamily="2" charset="-78"/>
                <a:cs typeface="Sakkal Majalla" pitchFamily="2" charset="-78"/>
              </a:rPr>
              <a:t>إن الدور الذي تلعبه إدارة الجمارك المقترن بطبيعة الجرائم التي تمتاز </a:t>
            </a:r>
            <a:r>
              <a:rPr lang="ar-DZ" sz="4000" dirty="0" err="1" smtClean="0">
                <a:latin typeface="Sakkal Majalla" pitchFamily="2" charset="-78"/>
                <a:cs typeface="Sakkal Majalla" pitchFamily="2" charset="-78"/>
              </a:rPr>
              <a:t>بنوعا</a:t>
            </a:r>
            <a:r>
              <a:rPr lang="ar-DZ" sz="4000" dirty="0" smtClean="0">
                <a:latin typeface="Sakkal Majalla" pitchFamily="2" charset="-78"/>
                <a:cs typeface="Sakkal Majalla" pitchFamily="2" charset="-78"/>
              </a:rPr>
              <a:t> من التعقيد وصعوبة التحقيق ، كانت من بين احد الأسباب التي أدت بالمشرع لتمكينها من امتيازات قضائية واستثناءات إجرائية في تطبيق قواعد القانون العام ولعل أبرزها إمكانية طلب الترخيص ببيع أو إتلاف البضائع ووسائل النقل قبل صدور أحكام نهائية ، إضافة لامتيازات أخرى لا يسعنا المقام للتطرق لها وهو ما يشكل تحديا للسادة القضاة الذين اعتادوا على تطبيق قواعد القانون العام .</a:t>
            </a:r>
            <a:endParaRPr lang="ar-DZ" sz="4400" b="1" dirty="0" smtClean="0">
              <a:latin typeface="Sakkal Majalla" pitchFamily="2" charset="-78"/>
              <a:cs typeface="Sakkal Majalla" pitchFamily="2" charset="-78"/>
            </a:endParaRPr>
          </a:p>
        </p:txBody>
      </p:sp>
      <p:pic>
        <p:nvPicPr>
          <p:cNvPr id="7" name="Image 6" descr="siteon0-5a6dd.png"/>
          <p:cNvPicPr>
            <a:picLocks noChangeAspect="1"/>
          </p:cNvPicPr>
          <p:nvPr/>
        </p:nvPicPr>
        <p:blipFill>
          <a:blip r:embed="rId3" cstate="print">
            <a:lum bright="72000" contrast="100000"/>
          </a:blip>
          <a:srcRect l="28955" t="10421" r="28678" b="40952"/>
          <a:stretch>
            <a:fillRect/>
          </a:stretch>
        </p:blipFill>
        <p:spPr>
          <a:xfrm>
            <a:off x="14243" y="0"/>
            <a:ext cx="1214446" cy="1000108"/>
          </a:xfrm>
          <a:prstGeom prst="rect">
            <a:avLst/>
          </a:prstGeom>
          <a:ln>
            <a:noFill/>
          </a:ln>
        </p:spPr>
      </p:pic>
      <p:pic>
        <p:nvPicPr>
          <p:cNvPr id="8" name="Image 7" descr="siteon0-5a6dd.png"/>
          <p:cNvPicPr>
            <a:picLocks noChangeAspect="1"/>
          </p:cNvPicPr>
          <p:nvPr/>
        </p:nvPicPr>
        <p:blipFill>
          <a:blip r:embed="rId3" cstate="print">
            <a:lum bright="72000" contrast="100000"/>
          </a:blip>
          <a:srcRect l="28955" t="10421" r="28678" b="40952"/>
          <a:stretch>
            <a:fillRect/>
          </a:stretch>
        </p:blipFill>
        <p:spPr>
          <a:xfrm>
            <a:off x="11372885" y="-24"/>
            <a:ext cx="1214446" cy="1000108"/>
          </a:xfrm>
          <a:prstGeom prst="rect">
            <a:avLst/>
          </a:prstGeom>
          <a:ln>
            <a:noFill/>
          </a:ln>
        </p:spPr>
      </p:pic>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385" decel="100000"/>
                                        <p:tgtEl>
                                          <p:spTgt spid="6"/>
                                        </p:tgtEl>
                                      </p:cBhvr>
                                    </p:animEffect>
                                    <p:animScale>
                                      <p:cBhvr>
                                        <p:cTn id="15" dur="385" decel="100000"/>
                                        <p:tgtEl>
                                          <p:spTgt spid="6"/>
                                        </p:tgtEl>
                                      </p:cBhvr>
                                      <p:from x="10000" y="10000"/>
                                      <p:to x="200000" y="450000"/>
                                    </p:animScale>
                                    <p:animScale>
                                      <p:cBhvr>
                                        <p:cTn id="16" dur="615" accel="100000" fill="hold">
                                          <p:stCondLst>
                                            <p:cond delay="385"/>
                                          </p:stCondLst>
                                        </p:cTn>
                                        <p:tgtEl>
                                          <p:spTgt spid="6"/>
                                        </p:tgtEl>
                                      </p:cBhvr>
                                      <p:from x="200000" y="450000"/>
                                      <p:to x="100000" y="100000"/>
                                    </p:animScale>
                                    <p:set>
                                      <p:cBhvr>
                                        <p:cTn id="17" dur="385" fill="hold"/>
                                        <p:tgtEl>
                                          <p:spTgt spid="6"/>
                                        </p:tgtEl>
                                        <p:attrNameLst>
                                          <p:attrName>ppt_x</p:attrName>
                                        </p:attrNameLst>
                                      </p:cBhvr>
                                      <p:to>
                                        <p:strVal val="(0.5)"/>
                                      </p:to>
                                    </p:set>
                                    <p:anim from="(0.5)" to="(#ppt_x)" calcmode="lin" valueType="num">
                                      <p:cBhvr>
                                        <p:cTn id="18" dur="615" accel="100000" fill="hold">
                                          <p:stCondLst>
                                            <p:cond delay="385"/>
                                          </p:stCondLst>
                                        </p:cTn>
                                        <p:tgtEl>
                                          <p:spTgt spid="6"/>
                                        </p:tgtEl>
                                        <p:attrNameLst>
                                          <p:attrName>ppt_x</p:attrName>
                                        </p:attrNameLst>
                                      </p:cBhvr>
                                    </p:anim>
                                    <p:set>
                                      <p:cBhvr>
                                        <p:cTn id="19" dur="385" fill="hold"/>
                                        <p:tgtEl>
                                          <p:spTgt spid="6"/>
                                        </p:tgtEl>
                                        <p:attrNameLst>
                                          <p:attrName>ppt_y</p:attrName>
                                        </p:attrNameLst>
                                      </p:cBhvr>
                                      <p:to>
                                        <p:strVal val="(#ppt_y+0.4)"/>
                                      </p:to>
                                    </p:set>
                                    <p:anim from="(#ppt_y+0.4)" to="(#ppt_y)" calcmode="lin" valueType="num">
                                      <p:cBhvr>
                                        <p:cTn id="20" dur="615" accel="100000" fill="hold">
                                          <p:stCondLst>
                                            <p:cond delay="385"/>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71895" y="-267802"/>
          <a:ext cx="4406918" cy="6865154"/>
        </p:xfrm>
        <a:graphic>
          <a:graphicData uri="http://schemas.openxmlformats.org/presentationml/2006/ole">
            <mc:AlternateContent xmlns:mc="http://schemas.openxmlformats.org/markup-compatibility/2006">
              <mc:Choice xmlns:v="urn:schemas-microsoft-com:vml" Requires="v">
                <p:oleObj spid="_x0000_s1028" name="Acrobat Document" r:id="rId3" imgW="7413120" imgH="7370640" progId="">
                  <p:embed/>
                </p:oleObj>
              </mc:Choice>
              <mc:Fallback>
                <p:oleObj name="Acrobat Document" r:id="rId3" imgW="7413120" imgH="7370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895" y="-267802"/>
                        <a:ext cx="4406918" cy="686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l="3708" t="9620" r="27480"/>
          <a:stretch>
            <a:fillRect/>
          </a:stretch>
        </p:blipFill>
        <p:spPr bwMode="auto">
          <a:xfrm>
            <a:off x="3729019" y="500042"/>
            <a:ext cx="4357718" cy="5824558"/>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943333" y="214290"/>
          <a:ext cx="4265628" cy="6450916"/>
        </p:xfrm>
        <a:graphic>
          <a:graphicData uri="http://schemas.openxmlformats.org/presentationml/2006/ole">
            <mc:AlternateContent xmlns:mc="http://schemas.openxmlformats.org/markup-compatibility/2006">
              <mc:Choice xmlns:v="urn:schemas-microsoft-com:vml" Requires="v">
                <p:oleObj spid="_x0000_s3076" name="Acrobat Document" r:id="rId3" imgW="7413120" imgH="7370640" progId="">
                  <p:embed/>
                </p:oleObj>
              </mc:Choice>
              <mc:Fallback>
                <p:oleObj name="Acrobat Document" r:id="rId3" imgW="7413120" imgH="7370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33" y="214290"/>
                        <a:ext cx="4265628" cy="645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a:xfrm>
            <a:off x="9352753" y="357166"/>
            <a:ext cx="1885485"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dirty="0">
                <a:solidFill>
                  <a:schemeClr val="bg1"/>
                </a:solidFill>
                <a:latin typeface="Sakkal Majalla" pitchFamily="2" charset="-78"/>
                <a:cs typeface="Sakkal Majalla" pitchFamily="2" charset="-78"/>
              </a:rPr>
              <a:t>مقدمــــــة </a:t>
            </a:r>
            <a:endParaRPr lang="fr-FR" sz="2800" dirty="0">
              <a:solidFill>
                <a:schemeClr val="bg1"/>
              </a:solidFill>
              <a:latin typeface="Sakkal Majalla" pitchFamily="2" charset="-78"/>
              <a:cs typeface="Sakkal Majalla" pitchFamily="2" charset="-78"/>
            </a:endParaRPr>
          </a:p>
        </p:txBody>
      </p:sp>
      <p:sp>
        <p:nvSpPr>
          <p:cNvPr id="18" name="Rectangle à coins arrondis 17"/>
          <p:cNvSpPr/>
          <p:nvPr/>
        </p:nvSpPr>
        <p:spPr>
          <a:xfrm>
            <a:off x="4725580" y="-24"/>
            <a:ext cx="4134921" cy="576064"/>
          </a:xfrm>
          <a:prstGeom prst="roundRect">
            <a:avLst/>
          </a:prstGeom>
          <a:gradFill>
            <a:gsLst>
              <a:gs pos="78000">
                <a:schemeClr val="bg2">
                  <a:lumMod val="20000"/>
                  <a:lumOff val="8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2800" dirty="0" smtClean="0">
                <a:latin typeface="Sakkal Majalla" pitchFamily="2" charset="-78"/>
                <a:cs typeface="Sakkal Majalla" pitchFamily="2" charset="-78"/>
              </a:rPr>
              <a:t>عناصر المداخلة</a:t>
            </a:r>
            <a:endParaRPr lang="fr-FR" sz="2800" dirty="0">
              <a:latin typeface="Sakkal Majalla" pitchFamily="2" charset="-78"/>
              <a:cs typeface="Sakkal Majalla" pitchFamily="2" charset="-78"/>
            </a:endParaRPr>
          </a:p>
        </p:txBody>
      </p:sp>
      <p:sp>
        <p:nvSpPr>
          <p:cNvPr id="19" name="ZoneTexte 18"/>
          <p:cNvSpPr txBox="1"/>
          <p:nvPr/>
        </p:nvSpPr>
        <p:spPr>
          <a:xfrm>
            <a:off x="2560593" y="976954"/>
            <a:ext cx="8367792" cy="523220"/>
          </a:xfrm>
          <a:prstGeom prst="rect">
            <a:avLst/>
          </a:prstGeom>
          <a:gradFill>
            <a:gsLst>
              <a:gs pos="86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b="0">
                <a:solidFill>
                  <a:schemeClr val="tx1"/>
                </a:solidFill>
                <a:latin typeface="Sakkal Majalla" pitchFamily="2" charset="-78"/>
                <a:cs typeface="Sakkal Majalla" pitchFamily="2" charset="-78"/>
              </a:defRPr>
            </a:lvl1pPr>
          </a:lstStyle>
          <a:p>
            <a:r>
              <a:rPr lang="ar-DZ" dirty="0" smtClean="0">
                <a:solidFill>
                  <a:schemeClr val="bg1"/>
                </a:solidFill>
              </a:rPr>
              <a:t>مقدمة تتضمن الإطار القانوني للمداخلة</a:t>
            </a:r>
            <a:endParaRPr lang="fr-FR" dirty="0">
              <a:solidFill>
                <a:schemeClr val="bg1"/>
              </a:solidFill>
            </a:endParaRPr>
          </a:p>
        </p:txBody>
      </p:sp>
      <p:sp>
        <p:nvSpPr>
          <p:cNvPr id="25" name="Rectangle 24"/>
          <p:cNvSpPr>
            <a:spLocks noChangeArrowheads="1"/>
          </p:cNvSpPr>
          <p:nvPr/>
        </p:nvSpPr>
        <p:spPr bwMode="auto">
          <a:xfrm>
            <a:off x="2564014" y="1548458"/>
            <a:ext cx="8334247" cy="523220"/>
          </a:xfrm>
          <a:prstGeom prst="rect">
            <a:avLst/>
          </a:prstGeom>
          <a:gradFill>
            <a:gsLst>
              <a:gs pos="85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algn="r" rtl="1"/>
            <a:r>
              <a:rPr lang="ar-DZ" sz="2800" dirty="0" smtClean="0">
                <a:latin typeface="Sakkal Majalla" pitchFamily="2" charset="-78"/>
                <a:cs typeface="Sakkal Majalla" pitchFamily="2" charset="-78"/>
              </a:rPr>
              <a:t>- تعريف الحجز الجمركي</a:t>
            </a:r>
            <a:endParaRPr lang="fr-FR" sz="2800" dirty="0">
              <a:latin typeface="Sakkal Majalla" pitchFamily="2" charset="-78"/>
              <a:cs typeface="Sakkal Majalla" pitchFamily="2" charset="-78"/>
            </a:endParaRPr>
          </a:p>
        </p:txBody>
      </p:sp>
      <p:sp>
        <p:nvSpPr>
          <p:cNvPr id="26" name="Rectangle 4"/>
          <p:cNvSpPr>
            <a:spLocks noChangeArrowheads="1"/>
          </p:cNvSpPr>
          <p:nvPr/>
        </p:nvSpPr>
        <p:spPr bwMode="auto">
          <a:xfrm>
            <a:off x="2529819" y="2143116"/>
            <a:ext cx="8362853"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algn="r" rtl="1"/>
            <a:r>
              <a:rPr lang="ar-DZ" sz="2800" dirty="0" smtClean="0">
                <a:solidFill>
                  <a:schemeClr val="bg1"/>
                </a:solidFill>
                <a:latin typeface="Sakkal Majalla" pitchFamily="2" charset="-78"/>
                <a:cs typeface="Sakkal Majalla" pitchFamily="2" charset="-78"/>
              </a:rPr>
              <a:t>- الحجز على مجهولين والغش الطفيف</a:t>
            </a:r>
            <a:endParaRPr lang="ar-DZ" sz="2800" dirty="0">
              <a:solidFill>
                <a:schemeClr val="bg1"/>
              </a:solidFill>
              <a:latin typeface="Sakkal Majalla" pitchFamily="2" charset="-78"/>
              <a:cs typeface="Sakkal Majalla" pitchFamily="2" charset="-78"/>
            </a:endParaRPr>
          </a:p>
        </p:txBody>
      </p:sp>
      <p:sp>
        <p:nvSpPr>
          <p:cNvPr id="38" name="ZoneTexte 37"/>
          <p:cNvSpPr txBox="1"/>
          <p:nvPr/>
        </p:nvSpPr>
        <p:spPr>
          <a:xfrm>
            <a:off x="1228690" y="2714620"/>
            <a:ext cx="9685998"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DZ" b="1" dirty="0" smtClean="0">
                <a:solidFill>
                  <a:schemeClr val="bg1"/>
                </a:solidFill>
              </a:rPr>
              <a:t>التصرف في البضائع المحجوزة عن طريق البيع قبل المحاكمة ( ترخيص رئيس المحكمة )</a:t>
            </a:r>
            <a:endParaRPr lang="ar-DZ" dirty="0" smtClean="0">
              <a:solidFill>
                <a:schemeClr val="bg1"/>
              </a:solidFill>
            </a:endParaRPr>
          </a:p>
        </p:txBody>
      </p:sp>
      <p:pic>
        <p:nvPicPr>
          <p:cNvPr id="21" name="Image 20" descr="siteon0-5a6dd.png"/>
          <p:cNvPicPr>
            <a:picLocks noChangeAspect="1"/>
          </p:cNvPicPr>
          <p:nvPr/>
        </p:nvPicPr>
        <p:blipFill>
          <a:blip r:embed="rId4" cstate="print">
            <a:lum bright="72000" contrast="100000"/>
          </a:blip>
          <a:srcRect l="28955" t="10421" r="28678" b="40952"/>
          <a:stretch>
            <a:fillRect/>
          </a:stretch>
        </p:blipFill>
        <p:spPr>
          <a:xfrm>
            <a:off x="14243" y="0"/>
            <a:ext cx="1214446" cy="1000108"/>
          </a:xfrm>
          <a:prstGeom prst="rect">
            <a:avLst/>
          </a:prstGeom>
          <a:ln>
            <a:noFill/>
          </a:ln>
        </p:spPr>
      </p:pic>
      <p:pic>
        <p:nvPicPr>
          <p:cNvPr id="22" name="Image 21" descr="siteon0-5a6dd.png"/>
          <p:cNvPicPr>
            <a:picLocks noChangeAspect="1"/>
          </p:cNvPicPr>
          <p:nvPr/>
        </p:nvPicPr>
        <p:blipFill>
          <a:blip r:embed="rId4" cstate="print">
            <a:lum bright="72000" contrast="100000"/>
          </a:blip>
          <a:srcRect l="28955" t="10421" r="28678" b="40952"/>
          <a:stretch>
            <a:fillRect/>
          </a:stretch>
        </p:blipFill>
        <p:spPr>
          <a:xfrm>
            <a:off x="11387129" y="0"/>
            <a:ext cx="1214446" cy="1000108"/>
          </a:xfrm>
          <a:prstGeom prst="rect">
            <a:avLst/>
          </a:prstGeom>
          <a:ln>
            <a:noFill/>
          </a:ln>
        </p:spPr>
      </p:pic>
      <p:sp>
        <p:nvSpPr>
          <p:cNvPr id="23" name="ZoneTexte 22"/>
          <p:cNvSpPr txBox="1"/>
          <p:nvPr/>
        </p:nvSpPr>
        <p:spPr>
          <a:xfrm>
            <a:off x="3014639" y="3299772"/>
            <a:ext cx="3384583"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إجراءات تنفيذ الترخيص بالبيع قبل المحاكمة </a:t>
            </a:r>
          </a:p>
        </p:txBody>
      </p:sp>
      <p:sp>
        <p:nvSpPr>
          <p:cNvPr id="24" name="ZoneTexte 23"/>
          <p:cNvSpPr txBox="1"/>
          <p:nvPr/>
        </p:nvSpPr>
        <p:spPr>
          <a:xfrm>
            <a:off x="6443663" y="3287346"/>
            <a:ext cx="3741773"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إجراءات استصدار الترخيص بالبيع قبل المحاكمة </a:t>
            </a:r>
          </a:p>
        </p:txBody>
      </p:sp>
      <p:sp>
        <p:nvSpPr>
          <p:cNvPr id="27" name="ZoneTexte 26"/>
          <p:cNvSpPr txBox="1"/>
          <p:nvPr/>
        </p:nvSpPr>
        <p:spPr>
          <a:xfrm>
            <a:off x="10229877" y="3286124"/>
            <a:ext cx="2371698"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الترخيص بالبيع قبل المحاكمة</a:t>
            </a:r>
          </a:p>
        </p:txBody>
      </p:sp>
      <p:sp>
        <p:nvSpPr>
          <p:cNvPr id="29" name="ZoneTexte 28"/>
          <p:cNvSpPr txBox="1"/>
          <p:nvPr/>
        </p:nvSpPr>
        <p:spPr>
          <a:xfrm>
            <a:off x="49160" y="3299772"/>
            <a:ext cx="2894041"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 بيع البضائع المصادرة والمرخص ببيعها </a:t>
            </a:r>
          </a:p>
        </p:txBody>
      </p:sp>
      <p:sp>
        <p:nvSpPr>
          <p:cNvPr id="30" name="ZoneTexte 29"/>
          <p:cNvSpPr txBox="1"/>
          <p:nvPr/>
        </p:nvSpPr>
        <p:spPr>
          <a:xfrm>
            <a:off x="1217315" y="3786190"/>
            <a:ext cx="9685998"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DZ" b="1" dirty="0" smtClean="0">
                <a:solidFill>
                  <a:schemeClr val="bg1"/>
                </a:solidFill>
              </a:rPr>
              <a:t>التصرف في البضائع المحجوزة عن طريق الإتلاف قبل المحاكمة ( ترخيص رئيس المحكمة )</a:t>
            </a:r>
            <a:endParaRPr lang="ar-DZ" dirty="0" smtClean="0">
              <a:solidFill>
                <a:schemeClr val="bg1"/>
              </a:solidFill>
            </a:endParaRPr>
          </a:p>
        </p:txBody>
      </p:sp>
      <p:sp>
        <p:nvSpPr>
          <p:cNvPr id="31" name="ZoneTexte 30"/>
          <p:cNvSpPr txBox="1"/>
          <p:nvPr/>
        </p:nvSpPr>
        <p:spPr>
          <a:xfrm>
            <a:off x="8702682" y="4357694"/>
            <a:ext cx="3741773"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 الترخيص بإتلاف البضائع المحجوزة قبل المحاكمة </a:t>
            </a:r>
          </a:p>
        </p:txBody>
      </p:sp>
      <p:sp>
        <p:nvSpPr>
          <p:cNvPr id="32" name="ZoneTexte 31"/>
          <p:cNvSpPr txBox="1"/>
          <p:nvPr/>
        </p:nvSpPr>
        <p:spPr>
          <a:xfrm>
            <a:off x="4773592" y="4357694"/>
            <a:ext cx="3741773"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 إجراءات تنفيذ الترخيص بالإتلاف قبل المحاكمة </a:t>
            </a:r>
          </a:p>
        </p:txBody>
      </p:sp>
      <p:sp>
        <p:nvSpPr>
          <p:cNvPr id="33" name="ZoneTexte 32"/>
          <p:cNvSpPr txBox="1"/>
          <p:nvPr/>
        </p:nvSpPr>
        <p:spPr>
          <a:xfrm>
            <a:off x="157119" y="4357694"/>
            <a:ext cx="4429156" cy="40011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sz="2000" dirty="0" smtClean="0">
                <a:solidFill>
                  <a:schemeClr val="bg1"/>
                </a:solidFill>
              </a:rPr>
              <a:t>-</a:t>
            </a:r>
            <a:r>
              <a:rPr lang="ar-DZ" sz="2000" dirty="0" smtClean="0">
                <a:solidFill>
                  <a:schemeClr val="bg1"/>
                </a:solidFill>
              </a:rPr>
              <a:t> تقييم البضائع محل طلب الترخيص بالإتلاف قبل المحاكمة </a:t>
            </a:r>
          </a:p>
        </p:txBody>
      </p:sp>
      <p:sp>
        <p:nvSpPr>
          <p:cNvPr id="34" name="ZoneTexte 33"/>
          <p:cNvSpPr txBox="1"/>
          <p:nvPr/>
        </p:nvSpPr>
        <p:spPr>
          <a:xfrm>
            <a:off x="2562817" y="4786322"/>
            <a:ext cx="8367792" cy="523220"/>
          </a:xfrm>
          <a:prstGeom prst="rect">
            <a:avLst/>
          </a:prstGeom>
          <a:gradFill>
            <a:gsLst>
              <a:gs pos="86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b="0">
                <a:solidFill>
                  <a:schemeClr val="tx1"/>
                </a:solidFill>
                <a:latin typeface="Sakkal Majalla" pitchFamily="2" charset="-78"/>
                <a:cs typeface="Sakkal Majalla" pitchFamily="2" charset="-78"/>
              </a:defRPr>
            </a:lvl1pPr>
          </a:lstStyle>
          <a:p>
            <a:r>
              <a:rPr lang="ar-DZ" dirty="0" smtClean="0">
                <a:solidFill>
                  <a:schemeClr val="bg1"/>
                </a:solidFill>
              </a:rPr>
              <a:t>خاتمة</a:t>
            </a:r>
            <a:endParaRPr lang="fr-FR" dirty="0">
              <a:solidFill>
                <a:schemeClr val="bg1"/>
              </a:solidFill>
            </a:endParaRPr>
          </a:p>
        </p:txBody>
      </p:sp>
      <p:sp>
        <p:nvSpPr>
          <p:cNvPr id="35" name="ZoneTexte 34"/>
          <p:cNvSpPr txBox="1"/>
          <p:nvPr/>
        </p:nvSpPr>
        <p:spPr>
          <a:xfrm>
            <a:off x="1300127" y="5357826"/>
            <a:ext cx="9612732" cy="1384995"/>
          </a:xfrm>
          <a:prstGeom prst="rect">
            <a:avLst/>
          </a:prstGeom>
          <a:gradFill>
            <a:gsLst>
              <a:gs pos="86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b="0">
                <a:solidFill>
                  <a:schemeClr val="tx1"/>
                </a:solidFill>
                <a:latin typeface="Sakkal Majalla" pitchFamily="2" charset="-78"/>
                <a:cs typeface="Sakkal Majalla" pitchFamily="2" charset="-78"/>
              </a:defRPr>
            </a:lvl1pPr>
          </a:lstStyle>
          <a:p>
            <a:r>
              <a:rPr lang="ar-DZ" dirty="0" smtClean="0">
                <a:solidFill>
                  <a:schemeClr val="bg1"/>
                </a:solidFill>
              </a:rPr>
              <a:t>المرفقات </a:t>
            </a:r>
            <a:endParaRPr lang="fr-FR" dirty="0" smtClean="0">
              <a:solidFill>
                <a:schemeClr val="bg1"/>
              </a:solidFill>
            </a:endParaRPr>
          </a:p>
          <a:p>
            <a:pPr lvl="0"/>
            <a:r>
              <a:rPr lang="ar-DZ" dirty="0" smtClean="0">
                <a:solidFill>
                  <a:schemeClr val="bg1"/>
                </a:solidFill>
              </a:rPr>
              <a:t>نموذج أمر صادر عن رئيس المحكمة بخصوص الترخيص ببيع بضائع محجوزة قبل المحاكمة</a:t>
            </a:r>
            <a:endParaRPr lang="fr-FR" dirty="0" smtClean="0">
              <a:solidFill>
                <a:schemeClr val="bg1"/>
              </a:solidFill>
            </a:endParaRPr>
          </a:p>
          <a:p>
            <a:pPr lvl="0"/>
            <a:r>
              <a:rPr lang="ar-DZ" dirty="0" smtClean="0">
                <a:solidFill>
                  <a:schemeClr val="bg1"/>
                </a:solidFill>
              </a:rPr>
              <a:t>نموذج أمر صادر عن رئيس المحكمة بخصوص الترخيص بإتلاف بضائع محجوزة قبل المحاكمة</a:t>
            </a:r>
            <a:endParaRPr lang="fr-FR" dirty="0" smtClean="0">
              <a:solidFill>
                <a:schemeClr val="bg1"/>
              </a:solidFill>
            </a:endParaRPr>
          </a:p>
        </p:txBody>
      </p:sp>
    </p:spTree>
    <p:custDataLst>
      <p:tags r:id="rId1"/>
    </p:custDataLst>
    <p:extLst>
      <p:ext uri="{BB962C8B-B14F-4D97-AF65-F5344CB8AC3E}">
        <p14:creationId xmlns:p14="http://schemas.microsoft.com/office/powerpoint/2010/main" val="347052380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1+#ppt_w/2"/>
                                          </p:val>
                                        </p:tav>
                                        <p:tav tm="100000">
                                          <p:val>
                                            <p:strVal val="#ppt_x"/>
                                          </p:val>
                                        </p:tav>
                                      </p:tavLst>
                                    </p:anim>
                                    <p:anim calcmode="lin" valueType="num">
                                      <p:cBhvr additive="base">
                                        <p:cTn id="13" dur="10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0-#ppt_w/2"/>
                                          </p:val>
                                        </p:tav>
                                        <p:tav tm="100000">
                                          <p:val>
                                            <p:strVal val="#ppt_x"/>
                                          </p:val>
                                        </p:tav>
                                      </p:tavLst>
                                    </p:anim>
                                    <p:anim calcmode="lin" valueType="num">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1000" fill="hold"/>
                                        <p:tgtEl>
                                          <p:spTgt spid="38"/>
                                        </p:tgtEl>
                                        <p:attrNameLst>
                                          <p:attrName>ppt_x</p:attrName>
                                        </p:attrNameLst>
                                      </p:cBhvr>
                                      <p:tavLst>
                                        <p:tav tm="0">
                                          <p:val>
                                            <p:strVal val="0-#ppt_w/2"/>
                                          </p:val>
                                        </p:tav>
                                        <p:tav tm="100000">
                                          <p:val>
                                            <p:strVal val="#ppt_x"/>
                                          </p:val>
                                        </p:tav>
                                      </p:tavLst>
                                    </p:anim>
                                    <p:anim calcmode="lin" valueType="num">
                                      <p:cBhvr additive="base">
                                        <p:cTn id="33" dur="10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0-#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0-#ppt_w/2"/>
                                          </p:val>
                                        </p:tav>
                                        <p:tav tm="100000">
                                          <p:val>
                                            <p:strVal val="#ppt_x"/>
                                          </p:val>
                                        </p:tav>
                                      </p:tavLst>
                                    </p:anim>
                                    <p:anim calcmode="lin" valueType="num">
                                      <p:cBhvr additive="base">
                                        <p:cTn id="48" dur="10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1000" fill="hold"/>
                                        <p:tgtEl>
                                          <p:spTgt spid="29"/>
                                        </p:tgtEl>
                                        <p:attrNameLst>
                                          <p:attrName>ppt_x</p:attrName>
                                        </p:attrNameLst>
                                      </p:cBhvr>
                                      <p:tavLst>
                                        <p:tav tm="0">
                                          <p:val>
                                            <p:strVal val="0-#ppt_w/2"/>
                                          </p:val>
                                        </p:tav>
                                        <p:tav tm="100000">
                                          <p:val>
                                            <p:strVal val="#ppt_x"/>
                                          </p:val>
                                        </p:tav>
                                      </p:tavLst>
                                    </p:anim>
                                    <p:anim calcmode="lin" valueType="num">
                                      <p:cBhvr additive="base">
                                        <p:cTn id="53" dur="10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0-#ppt_w/2"/>
                                          </p:val>
                                        </p:tav>
                                        <p:tav tm="100000">
                                          <p:val>
                                            <p:strVal val="#ppt_x"/>
                                          </p:val>
                                        </p:tav>
                                      </p:tavLst>
                                    </p:anim>
                                    <p:anim calcmode="lin" valueType="num">
                                      <p:cBhvr additive="base">
                                        <p:cTn id="58" dur="10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1000" fill="hold"/>
                                        <p:tgtEl>
                                          <p:spTgt spid="31"/>
                                        </p:tgtEl>
                                        <p:attrNameLst>
                                          <p:attrName>ppt_x</p:attrName>
                                        </p:attrNameLst>
                                      </p:cBhvr>
                                      <p:tavLst>
                                        <p:tav tm="0">
                                          <p:val>
                                            <p:strVal val="0-#ppt_w/2"/>
                                          </p:val>
                                        </p:tav>
                                        <p:tav tm="100000">
                                          <p:val>
                                            <p:strVal val="#ppt_x"/>
                                          </p:val>
                                        </p:tav>
                                      </p:tavLst>
                                    </p:anim>
                                    <p:anim calcmode="lin" valueType="num">
                                      <p:cBhvr additive="base">
                                        <p:cTn id="63" dur="1000" fill="hold"/>
                                        <p:tgtEl>
                                          <p:spTgt spid="31"/>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1000" fill="hold"/>
                                        <p:tgtEl>
                                          <p:spTgt spid="32"/>
                                        </p:tgtEl>
                                        <p:attrNameLst>
                                          <p:attrName>ppt_x</p:attrName>
                                        </p:attrNameLst>
                                      </p:cBhvr>
                                      <p:tavLst>
                                        <p:tav tm="0">
                                          <p:val>
                                            <p:strVal val="0-#ppt_w/2"/>
                                          </p:val>
                                        </p:tav>
                                        <p:tav tm="100000">
                                          <p:val>
                                            <p:strVal val="#ppt_x"/>
                                          </p:val>
                                        </p:tav>
                                      </p:tavLst>
                                    </p:anim>
                                    <p:anim calcmode="lin" valueType="num">
                                      <p:cBhvr additive="base">
                                        <p:cTn id="68" dur="10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1000" fill="hold"/>
                                        <p:tgtEl>
                                          <p:spTgt spid="33"/>
                                        </p:tgtEl>
                                        <p:attrNameLst>
                                          <p:attrName>ppt_x</p:attrName>
                                        </p:attrNameLst>
                                      </p:cBhvr>
                                      <p:tavLst>
                                        <p:tav tm="0">
                                          <p:val>
                                            <p:strVal val="0-#ppt_w/2"/>
                                          </p:val>
                                        </p:tav>
                                        <p:tav tm="100000">
                                          <p:val>
                                            <p:strVal val="#ppt_x"/>
                                          </p:val>
                                        </p:tav>
                                      </p:tavLst>
                                    </p:anim>
                                    <p:anim calcmode="lin" valueType="num">
                                      <p:cBhvr additive="base">
                                        <p:cTn id="73" dur="1000" fill="hold"/>
                                        <p:tgtEl>
                                          <p:spTgt spid="33"/>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8"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1000" fill="hold"/>
                                        <p:tgtEl>
                                          <p:spTgt spid="34"/>
                                        </p:tgtEl>
                                        <p:attrNameLst>
                                          <p:attrName>ppt_x</p:attrName>
                                        </p:attrNameLst>
                                      </p:cBhvr>
                                      <p:tavLst>
                                        <p:tav tm="0">
                                          <p:val>
                                            <p:strVal val="0-#ppt_w/2"/>
                                          </p:val>
                                        </p:tav>
                                        <p:tav tm="100000">
                                          <p:val>
                                            <p:strVal val="#ppt_x"/>
                                          </p:val>
                                        </p:tav>
                                      </p:tavLst>
                                    </p:anim>
                                    <p:anim calcmode="lin" valueType="num">
                                      <p:cBhvr additive="base">
                                        <p:cTn id="78" dur="1000" fill="hold"/>
                                        <p:tgtEl>
                                          <p:spTgt spid="34"/>
                                        </p:tgtEl>
                                        <p:attrNameLst>
                                          <p:attrName>ppt_y</p:attrName>
                                        </p:attrNameLst>
                                      </p:cBhvr>
                                      <p:tavLst>
                                        <p:tav tm="0">
                                          <p:val>
                                            <p:strVal val="#ppt_y"/>
                                          </p:val>
                                        </p:tav>
                                        <p:tav tm="100000">
                                          <p:val>
                                            <p:strVal val="#ppt_y"/>
                                          </p:val>
                                        </p:tav>
                                      </p:tavLst>
                                    </p:anim>
                                  </p:childTnLst>
                                </p:cTn>
                              </p:par>
                            </p:childTnLst>
                          </p:cTn>
                        </p:par>
                        <p:par>
                          <p:cTn id="79" fill="hold">
                            <p:stCondLst>
                              <p:cond delay="15000"/>
                            </p:stCondLst>
                            <p:childTnLst>
                              <p:par>
                                <p:cTn id="80" presetID="2" presetClass="entr" presetSubtype="8"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1000" fill="hold"/>
                                        <p:tgtEl>
                                          <p:spTgt spid="35"/>
                                        </p:tgtEl>
                                        <p:attrNameLst>
                                          <p:attrName>ppt_x</p:attrName>
                                        </p:attrNameLst>
                                      </p:cBhvr>
                                      <p:tavLst>
                                        <p:tav tm="0">
                                          <p:val>
                                            <p:strVal val="0-#ppt_w/2"/>
                                          </p:val>
                                        </p:tav>
                                        <p:tav tm="100000">
                                          <p:val>
                                            <p:strVal val="#ppt_x"/>
                                          </p:val>
                                        </p:tav>
                                      </p:tavLst>
                                    </p:anim>
                                    <p:anim calcmode="lin" valueType="num">
                                      <p:cBhvr additive="base">
                                        <p:cTn id="83"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9" grpId="0" animBg="1"/>
      <p:bldP spid="25" grpId="0" animBg="1"/>
      <p:bldP spid="26" grpId="0" animBg="1"/>
      <p:bldP spid="38" grpId="0" animBg="1"/>
      <p:bldP spid="23" grpId="0" animBg="1"/>
      <p:bldP spid="24" grpId="0" animBg="1"/>
      <p:bldP spid="27" grpId="0" animBg="1"/>
      <p:bldP spid="29" grpId="0" animBg="1"/>
      <p:bldP spid="30" grpId="0" animBg="1"/>
      <p:bldP spid="31" grpId="0" animBg="1"/>
      <p:bldP spid="32" grpId="0" animBg="1"/>
      <p:bldP spid="33" grpId="0" animBg="1"/>
      <p:bldP spid="34"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halil\Desktop\IMG0313.jpg"/>
          <p:cNvPicPr>
            <a:picLocks noChangeAspect="1" noChangeArrowheads="1"/>
          </p:cNvPicPr>
          <p:nvPr/>
        </p:nvPicPr>
        <p:blipFill>
          <a:blip r:embed="rId2" cstate="print"/>
          <a:srcRect/>
          <a:stretch>
            <a:fillRect/>
          </a:stretch>
        </p:blipFill>
        <p:spPr bwMode="auto">
          <a:xfrm>
            <a:off x="3800457" y="0"/>
            <a:ext cx="4357718" cy="6715148"/>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7547" t="10404" r="39573" b="20231"/>
          <a:stretch>
            <a:fillRect/>
          </a:stretch>
        </p:blipFill>
        <p:spPr bwMode="auto">
          <a:xfrm>
            <a:off x="4086209" y="357166"/>
            <a:ext cx="4000528" cy="571504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79814" y="2357430"/>
            <a:ext cx="10534205" cy="2303462"/>
          </a:xfrm>
          <a:prstGeom prst="rect">
            <a:avLst/>
          </a:prstGeom>
        </p:spPr>
        <p:txBody>
          <a:bodyPr wrap="none" fromWordArt="1">
            <a:prstTxWarp prst="textPlain">
              <a:avLst>
                <a:gd name="adj" fmla="val 50000"/>
              </a:avLst>
            </a:prstTxWarp>
          </a:bodyPr>
          <a:lstStyle/>
          <a:p>
            <a:pPr algn="ctr" rtl="1"/>
            <a:r>
              <a:rPr lang="ar-DZ" sz="3600" b="1" kern="10" dirty="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نهاية </a:t>
            </a:r>
            <a:r>
              <a:rPr lang="ar-DZ"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المداخلة</a:t>
            </a:r>
            <a:endParaRPr lang="fr-FR"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endParaRPr>
          </a:p>
          <a:p>
            <a:pPr algn="ctr" rtl="1"/>
            <a:r>
              <a:rPr lang="ar-DZ"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شكرا على كرم الإصغاء </a:t>
            </a:r>
            <a:r>
              <a:rPr lang="ar-DZ" sz="3600" b="1" kern="10" dirty="0" err="1"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و</a:t>
            </a:r>
            <a:r>
              <a:rPr lang="ar-DZ"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 المتابعة  </a:t>
            </a:r>
            <a:endParaRPr lang="fr-FR" sz="3600" b="1" kern="10" dirty="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endParaRPr>
          </a:p>
        </p:txBody>
      </p:sp>
      <p:pic>
        <p:nvPicPr>
          <p:cNvPr id="9" name="Image 8" descr="algerie2.gif"/>
          <p:cNvPicPr>
            <a:picLocks noChangeAspect="1"/>
          </p:cNvPicPr>
          <p:nvPr/>
        </p:nvPicPr>
        <p:blipFill>
          <a:blip r:embed="rId3" cstate="print"/>
          <a:stretch>
            <a:fillRect/>
          </a:stretch>
        </p:blipFill>
        <p:spPr>
          <a:xfrm>
            <a:off x="10868859" y="0"/>
            <a:ext cx="1732716" cy="1268760"/>
          </a:xfrm>
          <a:prstGeom prst="rect">
            <a:avLst/>
          </a:prstGeom>
        </p:spPr>
      </p:pic>
      <p:pic>
        <p:nvPicPr>
          <p:cNvPr id="7" name="Image 6" descr="siteon0-5a6dd.png"/>
          <p:cNvPicPr>
            <a:picLocks noChangeAspect="1"/>
          </p:cNvPicPr>
          <p:nvPr/>
        </p:nvPicPr>
        <p:blipFill>
          <a:blip r:embed="rId4" cstate="print">
            <a:lum bright="72000" contrast="100000"/>
          </a:blip>
          <a:srcRect l="28955" t="10421" r="28678" b="40952"/>
          <a:stretch>
            <a:fillRect/>
          </a:stretch>
        </p:blipFill>
        <p:spPr>
          <a:xfrm>
            <a:off x="14243" y="-1"/>
            <a:ext cx="1857388" cy="1529577"/>
          </a:xfrm>
          <a:prstGeom prst="rect">
            <a:avLst/>
          </a:prstGeom>
          <a:ln>
            <a:noFill/>
          </a:ln>
        </p:spPr>
      </p:pic>
    </p:spTree>
    <p:custDataLst>
      <p:tags r:id="rId1"/>
    </p:custDataLst>
    <p:extLst>
      <p:ext uri="{BB962C8B-B14F-4D97-AF65-F5344CB8AC3E}">
        <p14:creationId xmlns:p14="http://schemas.microsoft.com/office/powerpoint/2010/main" val="14843226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200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3741075" y="428604"/>
            <a:ext cx="4539721"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b="1" dirty="0" smtClean="0">
                <a:solidFill>
                  <a:schemeClr val="bg1"/>
                </a:solidFill>
                <a:latin typeface="Sakkal Majalla" pitchFamily="2" charset="-78"/>
                <a:cs typeface="Sakkal Majalla" pitchFamily="2" charset="-78"/>
              </a:rPr>
              <a:t>الإطار القانوني للمداخلة </a:t>
            </a:r>
            <a:endParaRPr lang="fr-FR" sz="4400" b="1" dirty="0">
              <a:solidFill>
                <a:schemeClr val="bg1"/>
              </a:solidFill>
              <a:latin typeface="Sakkal Majalla" pitchFamily="2" charset="-78"/>
              <a:cs typeface="Sakkal Majalla" pitchFamily="2" charset="-78"/>
            </a:endParaRPr>
          </a:p>
        </p:txBody>
      </p:sp>
      <p:sp>
        <p:nvSpPr>
          <p:cNvPr id="5" name="Rectangle 4"/>
          <p:cNvSpPr>
            <a:spLocks noChangeArrowheads="1"/>
          </p:cNvSpPr>
          <p:nvPr/>
        </p:nvSpPr>
        <p:spPr bwMode="auto">
          <a:xfrm>
            <a:off x="196857" y="1071546"/>
            <a:ext cx="12197279" cy="526297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lvl="0" algn="r" rtl="1">
              <a:buFont typeface="Wingdings" pitchFamily="2" charset="2"/>
              <a:buChar char="v"/>
            </a:pPr>
            <a:r>
              <a:rPr lang="ar-DZ" sz="2800" dirty="0" smtClean="0">
                <a:latin typeface="Sakkal Majalla" pitchFamily="2" charset="-78"/>
                <a:cs typeface="Sakkal Majalla" pitchFamily="2" charset="-78"/>
              </a:rPr>
              <a:t>قانون المالية لسنة 2022 المنشور بالجريدة الرسمية عدد 100 بتاريخ 25 جمادى الأولى 1443 </a:t>
            </a:r>
            <a:r>
              <a:rPr lang="ar-DZ" sz="2800" dirty="0" err="1" smtClean="0">
                <a:latin typeface="Sakkal Majalla" pitchFamily="2" charset="-78"/>
                <a:cs typeface="Sakkal Majalla" pitchFamily="2" charset="-78"/>
              </a:rPr>
              <a:t>ه</a:t>
            </a:r>
            <a:r>
              <a:rPr lang="ar-DZ" sz="2800" dirty="0" smtClean="0">
                <a:latin typeface="Sakkal Majalla" pitchFamily="2" charset="-78"/>
                <a:cs typeface="Sakkal Majalla" pitchFamily="2" charset="-78"/>
              </a:rPr>
              <a:t> ، 30 ديسمبر 2021 ميلادي </a:t>
            </a:r>
            <a:endParaRPr lang="fr-FR" sz="2800" dirty="0" smtClean="0">
              <a:latin typeface="Sakkal Majalla" pitchFamily="2" charset="-78"/>
              <a:cs typeface="Sakkal Majalla" pitchFamily="2" charset="-78"/>
            </a:endParaRPr>
          </a:p>
          <a:p>
            <a:pPr lvl="0" algn="r" rtl="1">
              <a:buFont typeface="Wingdings" pitchFamily="2" charset="2"/>
              <a:buChar char="v"/>
            </a:pPr>
            <a:r>
              <a:rPr lang="ar-DZ" sz="2800" dirty="0" smtClean="0">
                <a:latin typeface="Sakkal Majalla" pitchFamily="2" charset="-78"/>
                <a:cs typeface="Sakkal Majalla" pitchFamily="2" charset="-78"/>
              </a:rPr>
              <a:t>القانون رقم 98-10 المؤرخ في 22 أوت 1998 المعدل والمتمم بالقانون رقم 17-04 المؤرخ في 16 فبراير 2017 المتضمن قانون الجمارك ، الجريدة الرسمية للجمهورية الجزائرية عدد 61 ، مؤرخ في 23 أوت 1998 </a:t>
            </a:r>
            <a:endParaRPr lang="fr-FR" sz="2800" dirty="0" smtClean="0">
              <a:latin typeface="Sakkal Majalla" pitchFamily="2" charset="-78"/>
              <a:cs typeface="Sakkal Majalla" pitchFamily="2" charset="-78"/>
            </a:endParaRPr>
          </a:p>
          <a:p>
            <a:pPr lvl="0" algn="r" rtl="1">
              <a:buFont typeface="Wingdings" pitchFamily="2" charset="2"/>
              <a:buChar char="v"/>
            </a:pPr>
            <a:r>
              <a:rPr lang="ar-DZ" sz="2800" dirty="0" smtClean="0">
                <a:latin typeface="Sakkal Majalla" pitchFamily="2" charset="-78"/>
                <a:cs typeface="Sakkal Majalla" pitchFamily="2" charset="-78"/>
              </a:rPr>
              <a:t>الأمر رقم 05-06 المؤرخ في 23 /08/2005 المتعلق بمكافحة التهريب المعدل والمتمم ، جريدة رسمية عدد 59 ، مؤرخ في 28 أوت 2005 </a:t>
            </a:r>
            <a:endParaRPr lang="fr-FR" sz="2800" dirty="0" smtClean="0">
              <a:latin typeface="Sakkal Majalla" pitchFamily="2" charset="-78"/>
              <a:cs typeface="Sakkal Majalla" pitchFamily="2" charset="-78"/>
            </a:endParaRPr>
          </a:p>
          <a:p>
            <a:pPr lvl="0" algn="r" rtl="1">
              <a:buFont typeface="Wingdings" pitchFamily="2" charset="2"/>
              <a:buChar char="v"/>
            </a:pPr>
            <a:r>
              <a:rPr lang="ar-DZ" sz="2800" dirty="0" smtClean="0">
                <a:latin typeface="Sakkal Majalla" pitchFamily="2" charset="-78"/>
                <a:cs typeface="Sakkal Majalla" pitchFamily="2" charset="-78"/>
              </a:rPr>
              <a:t>المرسوم التنفيذي رقم 99-196 المؤرخ في 16 أوت 1999 ، المحدد </a:t>
            </a:r>
            <a:r>
              <a:rPr lang="ar-DZ" sz="2800" dirty="0" err="1" smtClean="0">
                <a:latin typeface="Sakkal Majalla" pitchFamily="2" charset="-78"/>
                <a:cs typeface="Sakkal Majalla" pitchFamily="2" charset="-78"/>
              </a:rPr>
              <a:t>لكيفيات</a:t>
            </a:r>
            <a:r>
              <a:rPr lang="ar-DZ" sz="2800" dirty="0" smtClean="0">
                <a:latin typeface="Sakkal Majalla" pitchFamily="2" charset="-78"/>
                <a:cs typeface="Sakkal Majalla" pitchFamily="2" charset="-78"/>
              </a:rPr>
              <a:t> بيع البضائع الموضوعة رهن الإيداع الجمركي ، الجريدة الرسمية العدد 56 المؤرخة في 18 أوت 1999 صفحة 24</a:t>
            </a:r>
            <a:endParaRPr lang="fr-FR" sz="2800" dirty="0" smtClean="0">
              <a:latin typeface="Sakkal Majalla" pitchFamily="2" charset="-78"/>
              <a:cs typeface="Sakkal Majalla" pitchFamily="2" charset="-78"/>
            </a:endParaRPr>
          </a:p>
          <a:p>
            <a:pPr lvl="0" algn="r" rtl="1">
              <a:buFont typeface="Wingdings" pitchFamily="2" charset="2"/>
              <a:buChar char="v"/>
            </a:pPr>
            <a:r>
              <a:rPr lang="ar-DZ" sz="2800" dirty="0" smtClean="0">
                <a:latin typeface="Sakkal Majalla" pitchFamily="2" charset="-78"/>
                <a:cs typeface="Sakkal Majalla" pitchFamily="2" charset="-78"/>
              </a:rPr>
              <a:t>المقرر المؤرخ في 23/02/1999 ، المحدد </a:t>
            </a:r>
            <a:r>
              <a:rPr lang="ar-DZ" sz="2800" dirty="0" err="1" smtClean="0">
                <a:latin typeface="Sakkal Majalla" pitchFamily="2" charset="-78"/>
                <a:cs typeface="Sakkal Majalla" pitchFamily="2" charset="-78"/>
              </a:rPr>
              <a:t>لكيفيات</a:t>
            </a:r>
            <a:r>
              <a:rPr lang="ar-DZ" sz="2800" dirty="0" smtClean="0">
                <a:latin typeface="Sakkal Majalla" pitchFamily="2" charset="-78"/>
                <a:cs typeface="Sakkal Majalla" pitchFamily="2" charset="-78"/>
              </a:rPr>
              <a:t> تطبيق المادة 301 من قانون رقم 79-07 المتضمن قانون الجمارك ، الجريدة الرسمية العدد 22 ، الصادرة بتاريخ 31 مارس 1999 صفحة 7 </a:t>
            </a:r>
            <a:endParaRPr lang="fr-FR" sz="2800" dirty="0" smtClean="0">
              <a:latin typeface="Sakkal Majalla" pitchFamily="2" charset="-78"/>
              <a:cs typeface="Sakkal Majalla" pitchFamily="2" charset="-78"/>
            </a:endParaRPr>
          </a:p>
          <a:p>
            <a:pPr lvl="0" algn="r" rtl="1">
              <a:buFont typeface="Wingdings" pitchFamily="2" charset="2"/>
              <a:buChar char="v"/>
            </a:pPr>
            <a:r>
              <a:rPr lang="ar-DZ" sz="2800" dirty="0" smtClean="0">
                <a:latin typeface="Sakkal Majalla" pitchFamily="2" charset="-78"/>
                <a:cs typeface="Sakkal Majalla" pitchFamily="2" charset="-78"/>
              </a:rPr>
              <a:t>المقرر المؤرخ في 23/02/1999 ، المحدد </a:t>
            </a:r>
            <a:r>
              <a:rPr lang="ar-DZ" sz="2800" dirty="0" err="1" smtClean="0">
                <a:latin typeface="Sakkal Majalla" pitchFamily="2" charset="-78"/>
                <a:cs typeface="Sakkal Majalla" pitchFamily="2" charset="-78"/>
              </a:rPr>
              <a:t>لكيفيات</a:t>
            </a:r>
            <a:r>
              <a:rPr lang="ar-DZ" sz="2800" dirty="0" smtClean="0">
                <a:latin typeface="Sakkal Majalla" pitchFamily="2" charset="-78"/>
                <a:cs typeface="Sakkal Majalla" pitchFamily="2" charset="-78"/>
              </a:rPr>
              <a:t> تطبيق المادة 288 من قانون رقم 79-07 المتضمن قانون الجمارك ، الجريدة الرسمية العدد 22 ، الصادرة بتاريخ 31 مارس 1999 صفحة 36 </a:t>
            </a:r>
            <a:endParaRPr lang="ar-MA" sz="2800" dirty="0" smtClean="0">
              <a:latin typeface="Sakkal Majalla" pitchFamily="2" charset="-78"/>
              <a:cs typeface="Sakkal Majalla" pitchFamily="2" charset="-78"/>
            </a:endParaRPr>
          </a:p>
        </p:txBody>
      </p:sp>
      <p:pic>
        <p:nvPicPr>
          <p:cNvPr id="6" name="Image 5" descr="siteon0-5a6dd.png"/>
          <p:cNvPicPr>
            <a:picLocks noChangeAspect="1"/>
          </p:cNvPicPr>
          <p:nvPr/>
        </p:nvPicPr>
        <p:blipFill>
          <a:blip r:embed="rId3" cstate="print">
            <a:lum bright="72000" contrast="100000"/>
          </a:blip>
          <a:srcRect l="28955" t="10421" r="28678" b="40952"/>
          <a:stretch>
            <a:fillRect/>
          </a:stretch>
        </p:blipFill>
        <p:spPr>
          <a:xfrm>
            <a:off x="14243" y="0"/>
            <a:ext cx="1214446" cy="1000108"/>
          </a:xfrm>
          <a:prstGeom prst="rect">
            <a:avLst/>
          </a:prstGeom>
          <a:ln>
            <a:noFill/>
          </a:ln>
        </p:spPr>
      </p:pic>
      <p:pic>
        <p:nvPicPr>
          <p:cNvPr id="8" name="Image 7" descr="siteon0-5a6dd.png"/>
          <p:cNvPicPr>
            <a:picLocks noChangeAspect="1"/>
          </p:cNvPicPr>
          <p:nvPr/>
        </p:nvPicPr>
        <p:blipFill>
          <a:blip r:embed="rId3" cstate="print">
            <a:lum bright="72000" contrast="100000"/>
          </a:blip>
          <a:srcRect l="28955" t="10421" r="28678" b="40952"/>
          <a:stretch>
            <a:fillRect/>
          </a:stretch>
        </p:blipFill>
        <p:spPr>
          <a:xfrm>
            <a:off x="11372885" y="-24"/>
            <a:ext cx="1214446" cy="1000108"/>
          </a:xfrm>
          <a:prstGeom prst="rect">
            <a:avLst/>
          </a:prstGeom>
          <a:ln>
            <a:noFill/>
          </a:ln>
        </p:spPr>
      </p:pic>
    </p:spTree>
    <p:extLst>
      <p:ext uri="{BB962C8B-B14F-4D97-AF65-F5344CB8AC3E}">
        <p14:creationId xmlns:p14="http://schemas.microsoft.com/office/powerpoint/2010/main" val="31047283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3741075" y="428604"/>
            <a:ext cx="4539721"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b="1" dirty="0" smtClean="0">
                <a:solidFill>
                  <a:schemeClr val="bg1"/>
                </a:solidFill>
                <a:latin typeface="Sakkal Majalla" pitchFamily="2" charset="-78"/>
                <a:cs typeface="Sakkal Majalla" pitchFamily="2" charset="-78"/>
              </a:rPr>
              <a:t>مقدمــــــة </a:t>
            </a:r>
            <a:endParaRPr lang="fr-FR" sz="4400" b="1" dirty="0">
              <a:solidFill>
                <a:schemeClr val="bg1"/>
              </a:solidFill>
              <a:latin typeface="Sakkal Majalla" pitchFamily="2" charset="-78"/>
              <a:cs typeface="Sakkal Majalla" pitchFamily="2" charset="-78"/>
            </a:endParaRPr>
          </a:p>
        </p:txBody>
      </p:sp>
      <p:sp>
        <p:nvSpPr>
          <p:cNvPr id="5" name="Rectangle 4"/>
          <p:cNvSpPr>
            <a:spLocks noChangeArrowheads="1"/>
          </p:cNvSpPr>
          <p:nvPr/>
        </p:nvSpPr>
        <p:spPr bwMode="auto">
          <a:xfrm>
            <a:off x="196857" y="1214423"/>
            <a:ext cx="12197279" cy="53399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r>
              <a:rPr lang="ar-MA" sz="3100" dirty="0" smtClean="0">
                <a:latin typeface="Sakkal Majalla" pitchFamily="2" charset="-78"/>
                <a:cs typeface="Sakkal Majalla" pitchFamily="2" charset="-78"/>
              </a:rPr>
              <a:t>        </a:t>
            </a:r>
            <a:r>
              <a:rPr lang="ar-DZ" sz="3100" dirty="0" smtClean="0">
                <a:latin typeface="Sakkal Majalla" pitchFamily="2" charset="-78"/>
                <a:cs typeface="Sakkal Majalla" pitchFamily="2" charset="-78"/>
              </a:rPr>
              <a:t>تعتبر إدارة الجمارك في نظر التشريع الجمركي الجهة المؤهلة قانونا لحماية الاقتصاد الوطني عموما ومصالح الخزينة العمومية خصوصا </a:t>
            </a:r>
            <a:r>
              <a:rPr lang="ar-DZ" sz="3100" dirty="0" err="1" smtClean="0">
                <a:latin typeface="Sakkal Majalla" pitchFamily="2" charset="-78"/>
                <a:cs typeface="Sakkal Majalla" pitchFamily="2" charset="-78"/>
              </a:rPr>
              <a:t>باثراءها</a:t>
            </a:r>
            <a:r>
              <a:rPr lang="ar-DZ" sz="3100" dirty="0" smtClean="0">
                <a:latin typeface="Sakkal Majalla" pitchFamily="2" charset="-78"/>
                <a:cs typeface="Sakkal Majalla" pitchFamily="2" charset="-78"/>
              </a:rPr>
              <a:t> من ناتج المعاملات </a:t>
            </a:r>
            <a:r>
              <a:rPr lang="ar-DZ" sz="3100" u="sng" dirty="0" smtClean="0">
                <a:latin typeface="Sakkal Majalla" pitchFamily="2" charset="-78"/>
                <a:cs typeface="Sakkal Majalla" pitchFamily="2" charset="-78"/>
              </a:rPr>
              <a:t>القانونية</a:t>
            </a:r>
            <a:r>
              <a:rPr lang="ar-DZ" sz="3100" dirty="0" smtClean="0">
                <a:latin typeface="Sakkal Majalla" pitchFamily="2" charset="-78"/>
                <a:cs typeface="Sakkal Majalla" pitchFamily="2" charset="-78"/>
              </a:rPr>
              <a:t> أو </a:t>
            </a:r>
            <a:r>
              <a:rPr lang="ar-DZ" sz="3100" u="sng" dirty="0" smtClean="0">
                <a:latin typeface="Sakkal Majalla" pitchFamily="2" charset="-78"/>
                <a:cs typeface="Sakkal Majalla" pitchFamily="2" charset="-78"/>
              </a:rPr>
              <a:t>غير القانونية</a:t>
            </a:r>
            <a:r>
              <a:rPr lang="ar-DZ" sz="3100" dirty="0" smtClean="0">
                <a:latin typeface="Sakkal Majalla" pitchFamily="2" charset="-78"/>
                <a:cs typeface="Sakkal Majalla" pitchFamily="2" charset="-78"/>
              </a:rPr>
              <a:t> وذلك من خلال مراقبة تنقلها داخل أو خارج التراب الوطني ، وكل خرق للقوانين والأنظمة يعتبر جريمة جمركية يستدعي قمعها من خلال الحجز الأولي للبضائع وفرض غرامات </a:t>
            </a:r>
            <a:r>
              <a:rPr lang="ar-DZ" sz="3100" dirty="0" err="1" smtClean="0">
                <a:latin typeface="Sakkal Majalla" pitchFamily="2" charset="-78"/>
                <a:cs typeface="Sakkal Majalla" pitchFamily="2" charset="-78"/>
              </a:rPr>
              <a:t>جبائية</a:t>
            </a:r>
            <a:r>
              <a:rPr lang="ar-DZ" sz="3100" dirty="0" smtClean="0">
                <a:latin typeface="Sakkal Majalla" pitchFamily="2" charset="-78"/>
                <a:cs typeface="Sakkal Majalla" pitchFamily="2" charset="-78"/>
              </a:rPr>
              <a:t> استنادا لأحكام المادة 240 مكرر من قانون الجمارك ، كما أن الأصل في قانون الجمارك هو المباشرة الآنية للإجراءات فور معاينة المخالفات الجمركية ، إلا أن ذلك ليس على إطلاقه كون المشرع أورد </a:t>
            </a:r>
            <a:r>
              <a:rPr lang="ar-DZ" sz="3100" dirty="0" err="1" smtClean="0">
                <a:latin typeface="Sakkal Majalla" pitchFamily="2" charset="-78"/>
                <a:cs typeface="Sakkal Majalla" pitchFamily="2" charset="-78"/>
              </a:rPr>
              <a:t>استئناءات</a:t>
            </a:r>
            <a:r>
              <a:rPr lang="ar-DZ" sz="3100" dirty="0" smtClean="0">
                <a:latin typeface="Sakkal Majalla" pitchFamily="2" charset="-78"/>
                <a:cs typeface="Sakkal Majalla" pitchFamily="2" charset="-78"/>
              </a:rPr>
              <a:t> مكن من خلالها إدارة الجمارك مباشرة إجراءات وفقا لشروط محددة يمكن من خلالها طلب إعفاء المخالفين عندما يتعلق الأمر بالغش الطفيف أو اقتران المتابعة بمجهولين ، ناهيك على ذلك الأصل في الإجراءات هو عدم إمكانية التصرف في البضائع المحجوزة أو وسائل النقل لغاية صدور حكم نهائي يقضي بالمصادرة أو الرد طبقا للمادة 499 من قانون الإجراءات الجزائية ، إلا أن قانون الجمارك تضمن استثناءات ترتبط في أساسها بإمكانية الترخيص ببيع أو إتلاف البضائع ووسائل النقل قبل المحاكمة </a:t>
            </a:r>
            <a:r>
              <a:rPr lang="ar-DZ" sz="3100" dirty="0" err="1" smtClean="0">
                <a:latin typeface="Sakkal Majalla" pitchFamily="2" charset="-78"/>
                <a:cs typeface="Sakkal Majalla" pitchFamily="2" charset="-78"/>
              </a:rPr>
              <a:t>او</a:t>
            </a:r>
            <a:r>
              <a:rPr lang="ar-DZ" sz="3100" dirty="0" smtClean="0">
                <a:latin typeface="Sakkal Majalla" pitchFamily="2" charset="-78"/>
                <a:cs typeface="Sakkal Majalla" pitchFamily="2" charset="-78"/>
              </a:rPr>
              <a:t> قبل انتهاءها بحكم نهائي وفقا لشروط ضمنها بأحكام المواد 288 – 300 – 301 مكرر من قانون الجمارك .</a:t>
            </a:r>
            <a:endParaRPr lang="ar-MA" sz="2800" dirty="0" smtClean="0">
              <a:latin typeface="Sakkal Majalla" pitchFamily="2" charset="-78"/>
              <a:cs typeface="Sakkal Majalla" pitchFamily="2" charset="-78"/>
            </a:endParaRPr>
          </a:p>
        </p:txBody>
      </p:sp>
      <p:pic>
        <p:nvPicPr>
          <p:cNvPr id="6" name="Image 5" descr="siteon0-5a6dd.png"/>
          <p:cNvPicPr>
            <a:picLocks noChangeAspect="1"/>
          </p:cNvPicPr>
          <p:nvPr/>
        </p:nvPicPr>
        <p:blipFill>
          <a:blip r:embed="rId3" cstate="print">
            <a:lum bright="72000" contrast="100000"/>
          </a:blip>
          <a:srcRect l="28955" t="10421" r="28678" b="40952"/>
          <a:stretch>
            <a:fillRect/>
          </a:stretch>
        </p:blipFill>
        <p:spPr>
          <a:xfrm>
            <a:off x="14243" y="0"/>
            <a:ext cx="1214446" cy="1000108"/>
          </a:xfrm>
          <a:prstGeom prst="rect">
            <a:avLst/>
          </a:prstGeom>
          <a:ln>
            <a:noFill/>
          </a:ln>
        </p:spPr>
      </p:pic>
      <p:pic>
        <p:nvPicPr>
          <p:cNvPr id="8" name="Image 7" descr="siteon0-5a6dd.png"/>
          <p:cNvPicPr>
            <a:picLocks noChangeAspect="1"/>
          </p:cNvPicPr>
          <p:nvPr/>
        </p:nvPicPr>
        <p:blipFill>
          <a:blip r:embed="rId3" cstate="print">
            <a:lum bright="72000" contrast="100000"/>
          </a:blip>
          <a:srcRect l="28955" t="10421" r="28678" b="40952"/>
          <a:stretch>
            <a:fillRect/>
          </a:stretch>
        </p:blipFill>
        <p:spPr>
          <a:xfrm>
            <a:off x="11372885" y="-24"/>
            <a:ext cx="1214446" cy="1000108"/>
          </a:xfrm>
          <a:prstGeom prst="rect">
            <a:avLst/>
          </a:prstGeom>
          <a:ln>
            <a:noFill/>
          </a:ln>
        </p:spPr>
      </p:pic>
    </p:spTree>
    <p:extLst>
      <p:ext uri="{BB962C8B-B14F-4D97-AF65-F5344CB8AC3E}">
        <p14:creationId xmlns:p14="http://schemas.microsoft.com/office/powerpoint/2010/main" val="357034802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21F08C-2732-45EC-951F-C68F484387F2}" type="slidenum">
              <a:rPr lang="fr-FR" smtClean="0">
                <a:solidFill>
                  <a:prstClr val="black">
                    <a:tint val="75000"/>
                  </a:prstClr>
                </a:solidFill>
              </a:rPr>
              <a:pPr/>
              <a:t>5</a:t>
            </a:fld>
            <a:endParaRPr lang="fr-FR">
              <a:solidFill>
                <a:prstClr val="black">
                  <a:tint val="75000"/>
                </a:prstClr>
              </a:solidFill>
            </a:endParaRPr>
          </a:p>
        </p:txBody>
      </p:sp>
      <p:sp>
        <p:nvSpPr>
          <p:cNvPr id="6" name="ZoneTexte 5"/>
          <p:cNvSpPr txBox="1"/>
          <p:nvPr/>
        </p:nvSpPr>
        <p:spPr>
          <a:xfrm>
            <a:off x="2756570" y="428604"/>
            <a:ext cx="6989985"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rtl="1"/>
            <a:r>
              <a:rPr lang="ar-DZ" sz="2800" b="1" dirty="0" smtClean="0">
                <a:solidFill>
                  <a:schemeClr val="bg1"/>
                </a:solidFill>
                <a:latin typeface="Sakkal Majalla" pitchFamily="2" charset="-78"/>
                <a:cs typeface="Sakkal Majalla" pitchFamily="2" charset="-78"/>
              </a:rPr>
              <a:t>1-</a:t>
            </a:r>
            <a:r>
              <a:rPr lang="ar-DZ" sz="2800" b="1" u="sng" dirty="0" smtClean="0">
                <a:latin typeface="Sakkal Majalla" pitchFamily="2" charset="-78"/>
                <a:cs typeface="Sakkal Majalla" pitchFamily="2" charset="-78"/>
              </a:rPr>
              <a:t>تعريف الحجز الجمركي </a:t>
            </a:r>
            <a:endParaRPr lang="fr-FR" sz="2800" dirty="0" smtClean="0">
              <a:latin typeface="Sakkal Majalla" pitchFamily="2" charset="-78"/>
              <a:cs typeface="Sakkal Majalla" pitchFamily="2" charset="-78"/>
            </a:endParaRPr>
          </a:p>
        </p:txBody>
      </p:sp>
      <p:sp>
        <p:nvSpPr>
          <p:cNvPr id="7" name="ZoneTexte 6"/>
          <p:cNvSpPr txBox="1"/>
          <p:nvPr/>
        </p:nvSpPr>
        <p:spPr>
          <a:xfrm>
            <a:off x="246082" y="1566810"/>
            <a:ext cx="12010960" cy="286232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Low" rtl="1"/>
            <a:r>
              <a:rPr lang="ar-DZ" sz="3600" dirty="0" smtClean="0">
                <a:latin typeface="Sakkal Majalla" pitchFamily="2" charset="-78"/>
                <a:cs typeface="Sakkal Majalla" pitchFamily="2" charset="-78"/>
              </a:rPr>
              <a:t>هو إجراء أو تدبير مؤقت تحفظي يقوم </a:t>
            </a:r>
            <a:r>
              <a:rPr lang="ar-DZ" sz="3600" dirty="0" err="1" smtClean="0">
                <a:latin typeface="Sakkal Majalla" pitchFamily="2" charset="-78"/>
                <a:cs typeface="Sakkal Majalla" pitchFamily="2" charset="-78"/>
              </a:rPr>
              <a:t>به</a:t>
            </a:r>
            <a:r>
              <a:rPr lang="ar-DZ" sz="3600" dirty="0" smtClean="0">
                <a:latin typeface="Sakkal Majalla" pitchFamily="2" charset="-78"/>
                <a:cs typeface="Sakkal Majalla" pitchFamily="2" charset="-78"/>
              </a:rPr>
              <a:t> أعوان الدولة المؤهلين لمعاينة الجرائم الجمركية المنصوص عليهم بالمادة 241 من قانون الجمارك ، يطبق على البضائع محل الغش أو التهريب الجمركي كما يعد بمثابة التلبس بالجريمة ، يخول بموجبه حجز البضائع الخاضعة للمصادرة وإيداع شكوى جمركية لمتابعة المخالفين إلى غاية صدور أحكام قضائية فاصلة في تحصيل الغرامات المستحقة مع البت في البضائع المصادرة </a:t>
            </a:r>
            <a:r>
              <a:rPr lang="ar-DZ" sz="3600" dirty="0" smtClean="0"/>
              <a:t>.</a:t>
            </a:r>
            <a:r>
              <a:rPr lang="ar-MA" sz="3600" dirty="0" smtClean="0">
                <a:latin typeface="Sakkal Majalla" pitchFamily="2" charset="-78"/>
                <a:cs typeface="Sakkal Majalla" pitchFamily="2" charset="-78"/>
              </a:rPr>
              <a:t>البضائع </a:t>
            </a:r>
            <a:r>
              <a:rPr lang="ar-DZ" sz="3600" dirty="0" smtClean="0">
                <a:latin typeface="Sakkal Majalla" pitchFamily="2" charset="-78"/>
                <a:cs typeface="Sakkal Majalla" pitchFamily="2" charset="-78"/>
              </a:rPr>
              <a:t>الخاضعة للمصادرة.</a:t>
            </a:r>
          </a:p>
        </p:txBody>
      </p:sp>
      <p:pic>
        <p:nvPicPr>
          <p:cNvPr id="8" name="Image 7" descr="siteon0-5a6dd.png"/>
          <p:cNvPicPr>
            <a:picLocks noChangeAspect="1"/>
          </p:cNvPicPr>
          <p:nvPr/>
        </p:nvPicPr>
        <p:blipFill>
          <a:blip r:embed="rId3" cstate="print">
            <a:lum bright="72000" contrast="100000"/>
          </a:blip>
          <a:srcRect l="28955" t="10421" r="28678" b="40952"/>
          <a:stretch>
            <a:fillRect/>
          </a:stretch>
        </p:blipFill>
        <p:spPr>
          <a:xfrm>
            <a:off x="14243" y="0"/>
            <a:ext cx="1214446" cy="1000108"/>
          </a:xfrm>
          <a:prstGeom prst="rect">
            <a:avLst/>
          </a:prstGeom>
          <a:ln>
            <a:noFill/>
          </a:ln>
        </p:spPr>
      </p:pic>
      <p:pic>
        <p:nvPicPr>
          <p:cNvPr id="9" name="Image 8" descr="siteon0-5a6dd.png"/>
          <p:cNvPicPr>
            <a:picLocks noChangeAspect="1"/>
          </p:cNvPicPr>
          <p:nvPr/>
        </p:nvPicPr>
        <p:blipFill>
          <a:blip r:embed="rId3" cstate="print">
            <a:lum bright="72000" contrast="100000"/>
          </a:blip>
          <a:srcRect l="28955" t="10421" r="28678" b="40952"/>
          <a:stretch>
            <a:fillRect/>
          </a:stretch>
        </p:blipFill>
        <p:spPr>
          <a:xfrm>
            <a:off x="11372885" y="-24"/>
            <a:ext cx="1214446" cy="1000108"/>
          </a:xfrm>
          <a:prstGeom prst="rect">
            <a:avLst/>
          </a:prstGeom>
          <a:ln>
            <a:noFill/>
          </a:ln>
        </p:spPr>
      </p:pic>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393758" y="642919"/>
            <a:ext cx="11907880" cy="64294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2700" b="1" dirty="0" smtClean="0">
                <a:latin typeface="Sakkal Majalla" pitchFamily="2" charset="-78"/>
                <a:cs typeface="Sakkal Majalla" pitchFamily="2" charset="-78"/>
              </a:rPr>
              <a:t>تضمنتها أحكام المادة 288 من قانون الجمارك ( يجوز لإدارة الجمارك أن تطلب من الجهة القضائية التي تبت في القضايا المدنية بمجرد عريضة ، المصادرة العينية للأشياء المحجوزة على مجهولين ، أو على أفراد لم </a:t>
            </a:r>
            <a:r>
              <a:rPr lang="ar-DZ" sz="2700" b="1" dirty="0" err="1" smtClean="0">
                <a:latin typeface="Sakkal Majalla" pitchFamily="2" charset="-78"/>
                <a:cs typeface="Sakkal Majalla" pitchFamily="2" charset="-78"/>
              </a:rPr>
              <a:t>يكونو</a:t>
            </a:r>
            <a:r>
              <a:rPr lang="ar-DZ" sz="2700" b="1" dirty="0" smtClean="0">
                <a:latin typeface="Sakkal Majalla" pitchFamily="2" charset="-78"/>
                <a:cs typeface="Sakkal Majalla" pitchFamily="2" charset="-78"/>
              </a:rPr>
              <a:t> محل متابعة نظرا لقلة قيمة البضائع محل الغش .</a:t>
            </a:r>
            <a:endParaRPr lang="fr-FR" sz="2700" dirty="0" smtClean="0">
              <a:latin typeface="Sakkal Majalla" pitchFamily="2" charset="-78"/>
              <a:cs typeface="Sakkal Majalla" pitchFamily="2" charset="-78"/>
            </a:endParaRPr>
          </a:p>
          <a:p>
            <a:pPr algn="r" rtl="1"/>
            <a:r>
              <a:rPr lang="ar-DZ" sz="2700" b="1" dirty="0" smtClean="0">
                <a:latin typeface="Sakkal Majalla" pitchFamily="2" charset="-78"/>
                <a:cs typeface="Sakkal Majalla" pitchFamily="2" charset="-78"/>
              </a:rPr>
              <a:t> يمكن أن يكون الطلب إجماليا ومتعلقا بعمليات حجز عديدة تمت كل واحدة على حدة ، وفي هذه الحالة ، يتم البت </a:t>
            </a:r>
            <a:r>
              <a:rPr lang="ar-DZ" sz="2700" b="1" dirty="0" err="1" smtClean="0">
                <a:latin typeface="Sakkal Majalla" pitchFamily="2" charset="-78"/>
                <a:cs typeface="Sakkal Majalla" pitchFamily="2" charset="-78"/>
              </a:rPr>
              <a:t>بامر</a:t>
            </a:r>
            <a:r>
              <a:rPr lang="ar-DZ" sz="2700" b="1" dirty="0" smtClean="0">
                <a:latin typeface="Sakkal Majalla" pitchFamily="2" charset="-78"/>
                <a:cs typeface="Sakkal Majalla" pitchFamily="2" charset="-78"/>
              </a:rPr>
              <a:t> واحد </a:t>
            </a:r>
            <a:endParaRPr lang="fr-FR" sz="2700" dirty="0" smtClean="0">
              <a:latin typeface="Sakkal Majalla" pitchFamily="2" charset="-78"/>
              <a:cs typeface="Sakkal Majalla" pitchFamily="2" charset="-78"/>
            </a:endParaRPr>
          </a:p>
          <a:p>
            <a:pPr algn="r" rtl="1"/>
            <a:r>
              <a:rPr lang="ar-DZ" sz="2700" b="1" dirty="0" smtClean="0">
                <a:latin typeface="Sakkal Majalla" pitchFamily="2" charset="-78"/>
                <a:cs typeface="Sakkal Majalla" pitchFamily="2" charset="-78"/>
              </a:rPr>
              <a:t> تحدد </a:t>
            </a:r>
            <a:r>
              <a:rPr lang="ar-DZ" sz="2700" b="1" dirty="0" err="1" smtClean="0">
                <a:latin typeface="Sakkal Majalla" pitchFamily="2" charset="-78"/>
                <a:cs typeface="Sakkal Majalla" pitchFamily="2" charset="-78"/>
              </a:rPr>
              <a:t>كيفيات</a:t>
            </a:r>
            <a:r>
              <a:rPr lang="ar-DZ" sz="2700" b="1" dirty="0" smtClean="0">
                <a:latin typeface="Sakkal Majalla" pitchFamily="2" charset="-78"/>
                <a:cs typeface="Sakkal Majalla" pitchFamily="2" charset="-78"/>
              </a:rPr>
              <a:t> تطبيق هذه المادة بمقرر من المدير العام للجمارك ) </a:t>
            </a:r>
            <a:endParaRPr lang="fr-FR" sz="2700" dirty="0" smtClean="0">
              <a:latin typeface="Sakkal Majalla" pitchFamily="2" charset="-78"/>
              <a:cs typeface="Sakkal Majalla" pitchFamily="2" charset="-78"/>
            </a:endParaRPr>
          </a:p>
          <a:p>
            <a:pPr algn="r" rtl="1"/>
            <a:r>
              <a:rPr lang="ar-DZ" sz="2700" b="1" dirty="0" smtClean="0">
                <a:latin typeface="Sakkal Majalla" pitchFamily="2" charset="-78"/>
                <a:cs typeface="Sakkal Majalla" pitchFamily="2" charset="-78"/>
              </a:rPr>
              <a:t> وهو استثناء على القواعد العامة المرتبطة بالمتابعة الجمركية .</a:t>
            </a:r>
            <a:endParaRPr lang="fr-FR" sz="2700" dirty="0" smtClean="0">
              <a:latin typeface="Sakkal Majalla" pitchFamily="2" charset="-78"/>
              <a:cs typeface="Sakkal Majalla" pitchFamily="2" charset="-78"/>
            </a:endParaRPr>
          </a:p>
          <a:p>
            <a:pPr algn="r" rtl="1"/>
            <a:r>
              <a:rPr lang="ar-DZ" sz="2700" b="1" dirty="0" smtClean="0">
                <a:latin typeface="Sakkal Majalla" pitchFamily="2" charset="-78"/>
                <a:cs typeface="Sakkal Majalla" pitchFamily="2" charset="-78"/>
              </a:rPr>
              <a:t>وتطبيقا للفقرة الأخيرة من المادة أعلاه صدر حقيقة المقرر المؤرخ في 03/02/1999 </a:t>
            </a:r>
            <a:r>
              <a:rPr lang="ar-DZ" sz="2700" dirty="0" smtClean="0">
                <a:latin typeface="Sakkal Majalla" pitchFamily="2" charset="-78"/>
                <a:cs typeface="Sakkal Majalla" pitchFamily="2" charset="-78"/>
              </a:rPr>
              <a:t>حدد من خلاله </a:t>
            </a:r>
            <a:r>
              <a:rPr lang="ar-DZ" sz="2700" dirty="0" err="1" smtClean="0">
                <a:latin typeface="Sakkal Majalla" pitchFamily="2" charset="-78"/>
                <a:cs typeface="Sakkal Majalla" pitchFamily="2" charset="-78"/>
              </a:rPr>
              <a:t>كيفيات</a:t>
            </a:r>
            <a:r>
              <a:rPr lang="ar-DZ" sz="2700" dirty="0" smtClean="0">
                <a:latin typeface="Sakkal Majalla" pitchFamily="2" charset="-78"/>
                <a:cs typeface="Sakkal Majalla" pitchFamily="2" charset="-78"/>
              </a:rPr>
              <a:t> تطبيق المادة 288 أعلاه ، أين </a:t>
            </a:r>
            <a:r>
              <a:rPr lang="ar-DZ" sz="2700" b="1" dirty="0" smtClean="0">
                <a:latin typeface="Sakkal Majalla" pitchFamily="2" charset="-78"/>
                <a:cs typeface="Sakkal Majalla" pitchFamily="2" charset="-78"/>
              </a:rPr>
              <a:t>عرف في المادة الثانية ( 2 ) البضاعة محل الغش الطفيف أو المحجوزة على مجهولين التي لا تتجاوز قيمتها 20.000 </a:t>
            </a:r>
            <a:r>
              <a:rPr lang="ar-DZ" sz="2700" b="1" dirty="0" err="1" smtClean="0">
                <a:latin typeface="Sakkal Majalla" pitchFamily="2" charset="-78"/>
                <a:cs typeface="Sakkal Majalla" pitchFamily="2" charset="-78"/>
              </a:rPr>
              <a:t>دج</a:t>
            </a:r>
            <a:r>
              <a:rPr lang="ar-DZ" sz="2700" b="1" dirty="0" smtClean="0">
                <a:latin typeface="Sakkal Majalla" pitchFamily="2" charset="-78"/>
                <a:cs typeface="Sakkal Majalla" pitchFamily="2" charset="-78"/>
              </a:rPr>
              <a:t> ، كما استثنى في المادة الخامسة ( 05 ) منه البضائع المحظورة حظرا مطلقا بمفهوم أحكام المادة 21 فقرة 01 من قانون الجمارك وهي :</a:t>
            </a:r>
            <a:endParaRPr lang="fr-FR" sz="2700" dirty="0" smtClean="0">
              <a:latin typeface="Sakkal Majalla" pitchFamily="2" charset="-78"/>
              <a:cs typeface="Sakkal Majalla" pitchFamily="2" charset="-78"/>
            </a:endParaRPr>
          </a:p>
          <a:p>
            <a:pPr lvl="0" algn="r" rtl="1">
              <a:buFont typeface="Arial" pitchFamily="34" charset="0"/>
              <a:buChar char="•"/>
            </a:pPr>
            <a:r>
              <a:rPr lang="ar-DZ" sz="2700" b="1" dirty="0" smtClean="0">
                <a:latin typeface="Sakkal Majalla" pitchFamily="2" charset="-78"/>
                <a:cs typeface="Sakkal Majalla" pitchFamily="2" charset="-78"/>
              </a:rPr>
              <a:t>البضائع التي تمس بالنظام العام أو الأمن العام أو الصحة العامة أو الآداب العامة </a:t>
            </a:r>
            <a:endParaRPr lang="fr-FR" sz="2700" dirty="0" smtClean="0">
              <a:latin typeface="Sakkal Majalla" pitchFamily="2" charset="-78"/>
              <a:cs typeface="Sakkal Majalla" pitchFamily="2" charset="-78"/>
            </a:endParaRPr>
          </a:p>
          <a:p>
            <a:pPr lvl="0" algn="r" rtl="1">
              <a:buFont typeface="Arial" pitchFamily="34" charset="0"/>
              <a:buChar char="•"/>
            </a:pPr>
            <a:r>
              <a:rPr lang="ar-DZ" sz="2700" b="1" dirty="0" smtClean="0">
                <a:latin typeface="Sakkal Majalla" pitchFamily="2" charset="-78"/>
                <a:cs typeface="Sakkal Majalla" pitchFamily="2" charset="-78"/>
              </a:rPr>
              <a:t>البضائع التي تمس بحماية الثروات الوطنية التي لها قيمة ثقافية أو فنية أو تاريخية أو أثرية </a:t>
            </a:r>
            <a:endParaRPr lang="fr-FR" sz="2700" dirty="0" smtClean="0">
              <a:latin typeface="Sakkal Majalla" pitchFamily="2" charset="-78"/>
              <a:cs typeface="Sakkal Majalla" pitchFamily="2" charset="-78"/>
            </a:endParaRPr>
          </a:p>
          <a:p>
            <a:pPr lvl="0" algn="r" rtl="1">
              <a:buFont typeface="Arial" pitchFamily="34" charset="0"/>
              <a:buChar char="•"/>
            </a:pPr>
            <a:r>
              <a:rPr lang="ar-DZ" sz="2700" b="1" dirty="0" smtClean="0">
                <a:latin typeface="Sakkal Majalla" pitchFamily="2" charset="-78"/>
                <a:cs typeface="Sakkal Majalla" pitchFamily="2" charset="-78"/>
              </a:rPr>
              <a:t>البضائع التي تمس بحماية الثروة الحيوانية والنباتية </a:t>
            </a:r>
            <a:endParaRPr lang="fr-FR" sz="2700" dirty="0" smtClean="0">
              <a:latin typeface="Sakkal Majalla" pitchFamily="2" charset="-78"/>
              <a:cs typeface="Sakkal Majalla" pitchFamily="2" charset="-78"/>
            </a:endParaRPr>
          </a:p>
          <a:p>
            <a:pPr lvl="0" algn="r" rtl="1">
              <a:buFont typeface="Arial" pitchFamily="34" charset="0"/>
              <a:buChar char="•"/>
            </a:pPr>
            <a:r>
              <a:rPr lang="ar-DZ" sz="2700" b="1" dirty="0" smtClean="0">
                <a:latin typeface="Sakkal Majalla" pitchFamily="2" charset="-78"/>
                <a:cs typeface="Sakkal Majalla" pitchFamily="2" charset="-78"/>
              </a:rPr>
              <a:t>كما تعد بضائع محظورة تلك المحصور استيرادها أو تصديرها لهيئات مخولة قانونا </a:t>
            </a:r>
            <a:endParaRPr lang="fr-FR" sz="2700" dirty="0" smtClean="0">
              <a:latin typeface="Sakkal Majalla" pitchFamily="2" charset="-78"/>
              <a:cs typeface="Sakkal Majalla" pitchFamily="2" charset="-78"/>
            </a:endParaRPr>
          </a:p>
        </p:txBody>
      </p:sp>
      <p:sp>
        <p:nvSpPr>
          <p:cNvPr id="32" name="ZoneTexte 31"/>
          <p:cNvSpPr txBox="1"/>
          <p:nvPr/>
        </p:nvSpPr>
        <p:spPr>
          <a:xfrm>
            <a:off x="2800325" y="71414"/>
            <a:ext cx="6891535"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marL="571500" indent="-571500" algn="ctr" rtl="1"/>
            <a:r>
              <a:rPr lang="ar-DZ" sz="2800" b="1" dirty="0" smtClean="0">
                <a:solidFill>
                  <a:schemeClr val="bg1"/>
                </a:solidFill>
                <a:latin typeface="Sakkal Majalla" pitchFamily="2" charset="-78"/>
                <a:cs typeface="Sakkal Majalla" pitchFamily="2" charset="-78"/>
              </a:rPr>
              <a:t>الحجز على مجهولين والغش الطفيف </a:t>
            </a:r>
            <a:endParaRPr lang="fr-FR" sz="2800" b="1" dirty="0" smtClean="0">
              <a:solidFill>
                <a:schemeClr val="bg1"/>
              </a:solidFill>
              <a:latin typeface="Sakkal Majalla" pitchFamily="2" charset="-78"/>
              <a:cs typeface="Sakkal Majalla" pitchFamily="2" charset="-78"/>
            </a:endParaRPr>
          </a:p>
        </p:txBody>
      </p:sp>
      <p:pic>
        <p:nvPicPr>
          <p:cNvPr id="8" name="Image 7" descr="siteon0-5a6dd.png"/>
          <p:cNvPicPr>
            <a:picLocks noChangeAspect="1"/>
          </p:cNvPicPr>
          <p:nvPr/>
        </p:nvPicPr>
        <p:blipFill>
          <a:blip r:embed="rId4" cstate="print">
            <a:lum bright="72000" contrast="100000"/>
          </a:blip>
          <a:srcRect l="28955" t="10421" r="28678" b="40952"/>
          <a:stretch>
            <a:fillRect/>
          </a:stretch>
        </p:blipFill>
        <p:spPr>
          <a:xfrm>
            <a:off x="14243" y="0"/>
            <a:ext cx="1214446" cy="1000108"/>
          </a:xfrm>
          <a:prstGeom prst="rect">
            <a:avLst/>
          </a:prstGeom>
          <a:ln>
            <a:noFill/>
          </a:ln>
        </p:spPr>
      </p:pic>
      <p:pic>
        <p:nvPicPr>
          <p:cNvPr id="9" name="Image 8" descr="siteon0-5a6dd.png"/>
          <p:cNvPicPr>
            <a:picLocks noChangeAspect="1"/>
          </p:cNvPicPr>
          <p:nvPr/>
        </p:nvPicPr>
        <p:blipFill>
          <a:blip r:embed="rId4" cstate="print">
            <a:lum bright="72000" contrast="100000"/>
          </a:blip>
          <a:srcRect l="28955" t="10421" r="28678" b="40952"/>
          <a:stretch>
            <a:fillRect/>
          </a:stretch>
        </p:blipFill>
        <p:spPr>
          <a:xfrm>
            <a:off x="11372885" y="-24"/>
            <a:ext cx="1214446" cy="1000108"/>
          </a:xfrm>
          <a:prstGeom prst="rect">
            <a:avLst/>
          </a:prstGeom>
          <a:ln>
            <a:noFill/>
          </a:ln>
        </p:spPr>
      </p:pic>
    </p:spTree>
    <p:custDataLst>
      <p:tags r:id="rId1"/>
    </p:custDataLst>
    <p:extLst>
      <p:ext uri="{BB962C8B-B14F-4D97-AF65-F5344CB8AC3E}">
        <p14:creationId xmlns:p14="http://schemas.microsoft.com/office/powerpoint/2010/main" val="263757893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385" decel="100000"/>
                                        <p:tgtEl>
                                          <p:spTgt spid="29"/>
                                        </p:tgtEl>
                                      </p:cBhvr>
                                    </p:animEffect>
                                    <p:animScale>
                                      <p:cBhvr>
                                        <p:cTn id="8" dur="385" decel="100000"/>
                                        <p:tgtEl>
                                          <p:spTgt spid="29"/>
                                        </p:tgtEl>
                                      </p:cBhvr>
                                      <p:from x="10000" y="10000"/>
                                      <p:to x="200000" y="450000"/>
                                    </p:animScale>
                                    <p:animScale>
                                      <p:cBhvr>
                                        <p:cTn id="9" dur="615" accel="100000" fill="hold">
                                          <p:stCondLst>
                                            <p:cond delay="385"/>
                                          </p:stCondLst>
                                        </p:cTn>
                                        <p:tgtEl>
                                          <p:spTgt spid="29"/>
                                        </p:tgtEl>
                                      </p:cBhvr>
                                      <p:from x="200000" y="450000"/>
                                      <p:to x="100000" y="100000"/>
                                    </p:animScale>
                                    <p:set>
                                      <p:cBhvr>
                                        <p:cTn id="10" dur="385" fill="hold"/>
                                        <p:tgtEl>
                                          <p:spTgt spid="29"/>
                                        </p:tgtEl>
                                        <p:attrNameLst>
                                          <p:attrName>ppt_x</p:attrName>
                                        </p:attrNameLst>
                                      </p:cBhvr>
                                      <p:to>
                                        <p:strVal val="(0.5)"/>
                                      </p:to>
                                    </p:set>
                                    <p:anim from="(0.5)" to="(#ppt_x)" calcmode="lin" valueType="num">
                                      <p:cBhvr>
                                        <p:cTn id="11" dur="615" accel="100000" fill="hold">
                                          <p:stCondLst>
                                            <p:cond delay="385"/>
                                          </p:stCondLst>
                                        </p:cTn>
                                        <p:tgtEl>
                                          <p:spTgt spid="29"/>
                                        </p:tgtEl>
                                        <p:attrNameLst>
                                          <p:attrName>ppt_x</p:attrName>
                                        </p:attrNameLst>
                                      </p:cBhvr>
                                    </p:anim>
                                    <p:set>
                                      <p:cBhvr>
                                        <p:cTn id="12" dur="385" fill="hold"/>
                                        <p:tgtEl>
                                          <p:spTgt spid="29"/>
                                        </p:tgtEl>
                                        <p:attrNameLst>
                                          <p:attrName>ppt_y</p:attrName>
                                        </p:attrNameLst>
                                      </p:cBhvr>
                                      <p:to>
                                        <p:strVal val="(#ppt_y+0.4)"/>
                                      </p:to>
                                    </p:set>
                                    <p:anim from="(#ppt_y+0.4)" to="(#ppt_y)" calcmode="lin" valueType="num">
                                      <p:cBhvr>
                                        <p:cTn id="13" dur="615" accel="100000" fill="hold">
                                          <p:stCondLst>
                                            <p:cond delay="385"/>
                                          </p:stCondLst>
                                        </p:cTn>
                                        <p:tgtEl>
                                          <p:spTgt spid="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943201" y="142852"/>
            <a:ext cx="6891535"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lvl="0" algn="ctr" rtl="1">
              <a:buClr>
                <a:srgbClr val="FF0000"/>
              </a:buClr>
              <a:buSzPct val="100000"/>
              <a:tabLst>
                <a:tab pos="609600" algn="l"/>
              </a:tabLst>
            </a:pPr>
            <a:r>
              <a:rPr lang="ar-DZ" sz="2800" b="1" dirty="0" smtClean="0">
                <a:latin typeface="Sakkal Majalla" pitchFamily="2" charset="-78"/>
                <a:cs typeface="Sakkal Majalla" pitchFamily="2" charset="-78"/>
              </a:rPr>
              <a:t>2- الترخيص ببيع البضائع المحجوزة قبل المحاكمة</a:t>
            </a:r>
            <a:endParaRPr lang="fr-FR" sz="2800" b="1" dirty="0" smtClean="0">
              <a:latin typeface="Sakkal Majalla" pitchFamily="2" charset="-78"/>
              <a:cs typeface="Sakkal Majalla" pitchFamily="2" charset="-78"/>
            </a:endParaRPr>
          </a:p>
        </p:txBody>
      </p:sp>
      <p:sp>
        <p:nvSpPr>
          <p:cNvPr id="6" name="Rectangle 7"/>
          <p:cNvSpPr>
            <a:spLocks noChangeArrowheads="1"/>
          </p:cNvSpPr>
          <p:nvPr/>
        </p:nvSpPr>
        <p:spPr bwMode="auto">
          <a:xfrm>
            <a:off x="295307" y="785794"/>
            <a:ext cx="12109411" cy="61247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2800" b="1" dirty="0" smtClean="0">
                <a:latin typeface="Sakkal Majalla" pitchFamily="2" charset="-78"/>
                <a:cs typeface="Sakkal Majalla" pitchFamily="2" charset="-78"/>
              </a:rPr>
              <a:t>القاعدة العامة المرتبطة بأصول المحاكمات الجزائية هو عدم إمكانية التصرف في الأشياء المحجوزة </a:t>
            </a:r>
            <a:r>
              <a:rPr lang="ar-DZ" sz="2800" b="1" dirty="0" err="1" smtClean="0">
                <a:latin typeface="Sakkal Majalla" pitchFamily="2" charset="-78"/>
                <a:cs typeface="Sakkal Majalla" pitchFamily="2" charset="-78"/>
              </a:rPr>
              <a:t>المتحصلة</a:t>
            </a:r>
            <a:r>
              <a:rPr lang="ar-DZ" sz="2800" b="1" dirty="0" smtClean="0">
                <a:latin typeface="Sakkal Majalla" pitchFamily="2" charset="-78"/>
                <a:cs typeface="Sakkal Majalla" pitchFamily="2" charset="-78"/>
              </a:rPr>
              <a:t> من جرائم معاقب عليها قانونا إلا بناءا على أمر أو حكم قضائي حائز لقوة الشيء المقضي فيه استنفذ جميع طرق الطعن العادية والغير عادية ، إلا أن ذات القاعدة أورد عليها المشرع استثناء فيما يخص البضائع أو وسائل النقل المحجوزة في إطار معاينة مخالفات جمركية من خلال منح إدارة الجمارك </a:t>
            </a:r>
            <a:r>
              <a:rPr lang="ar-DZ" sz="2800" b="1" dirty="0" err="1" smtClean="0">
                <a:latin typeface="Sakkal Majalla" pitchFamily="2" charset="-78"/>
                <a:cs typeface="Sakkal Majalla" pitchFamily="2" charset="-78"/>
              </a:rPr>
              <a:t>جوازية</a:t>
            </a:r>
            <a:r>
              <a:rPr lang="ar-DZ" sz="2800" b="1" dirty="0" smtClean="0">
                <a:latin typeface="Sakkal Majalla" pitchFamily="2" charset="-78"/>
                <a:cs typeface="Sakkal Majalla" pitchFamily="2" charset="-78"/>
              </a:rPr>
              <a:t> بيعها بالمزاد العلني قبل صدور حكم نهائي بناءا على أمر نافذ رغم المعارضة والاستئناف صادر عن رئيس المحكمة المختص ، عملا بأحكام المادة 300 من قانون الجمارك المعدلة والمتممة بالمادة 130 من قانون المالية لسنة 2022 ( يجوز لإدارة الجمارك أن تقوم بناء على ترخيص من رئيس المحكمة قبل صدور الحكم النهائي ببيع :</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وسائل النقل المحجوزة </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البضائع المحجوزة :</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القابلة للتلف </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التي هي عرضة لتقلب الأسعار</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التي تتطلب ظروفا خاصة للحفظ</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التي يشكل بقاؤها في أماكن تخزينها خطرا على الأمن أو الصحة العموميين </a:t>
            </a:r>
            <a:endParaRPr lang="fr-FR" sz="2800" dirty="0" smtClean="0">
              <a:latin typeface="Sakkal Majalla" pitchFamily="2" charset="-78"/>
              <a:cs typeface="Sakkal Majalla" pitchFamily="2" charset="-78"/>
            </a:endParaRPr>
          </a:p>
          <a:p>
            <a:pPr lvl="0" algn="r" rtl="1"/>
            <a:r>
              <a:rPr lang="ar-DZ" sz="2800" b="1" dirty="0" smtClean="0">
                <a:latin typeface="Sakkal Majalla" pitchFamily="2" charset="-78"/>
                <a:cs typeface="Sakkal Majalla" pitchFamily="2" charset="-78"/>
              </a:rPr>
              <a:t>الحيوانات الحية المحجوزة --- )</a:t>
            </a:r>
            <a:endParaRPr lang="ar-MA" sz="2800" dirty="0">
              <a:latin typeface="Sakkal Majalla" pitchFamily="2" charset="-78"/>
              <a:cs typeface="Sakkal Majalla" pitchFamily="2" charset="-78"/>
            </a:endParaRPr>
          </a:p>
        </p:txBody>
      </p:sp>
      <p:pic>
        <p:nvPicPr>
          <p:cNvPr id="8" name="Image 7" descr="siteon0-5a6dd.png"/>
          <p:cNvPicPr>
            <a:picLocks noChangeAspect="1"/>
          </p:cNvPicPr>
          <p:nvPr/>
        </p:nvPicPr>
        <p:blipFill>
          <a:blip r:embed="rId4" cstate="print">
            <a:lum bright="72000" contrast="100000"/>
          </a:blip>
          <a:srcRect l="28955" t="10421" r="28678" b="40952"/>
          <a:stretch>
            <a:fillRect/>
          </a:stretch>
        </p:blipFill>
        <p:spPr>
          <a:xfrm>
            <a:off x="14243" y="0"/>
            <a:ext cx="1214446" cy="1000108"/>
          </a:xfrm>
          <a:prstGeom prst="rect">
            <a:avLst/>
          </a:prstGeom>
          <a:ln>
            <a:noFill/>
          </a:ln>
        </p:spPr>
      </p:pic>
      <p:pic>
        <p:nvPicPr>
          <p:cNvPr id="9" name="Image 8" descr="siteon0-5a6dd.png"/>
          <p:cNvPicPr>
            <a:picLocks noChangeAspect="1"/>
          </p:cNvPicPr>
          <p:nvPr/>
        </p:nvPicPr>
        <p:blipFill>
          <a:blip r:embed="rId4" cstate="print">
            <a:lum bright="72000" contrast="100000"/>
          </a:blip>
          <a:srcRect l="28955" t="10421" r="28678" b="40952"/>
          <a:stretch>
            <a:fillRect/>
          </a:stretch>
        </p:blipFill>
        <p:spPr>
          <a:xfrm>
            <a:off x="11372885" y="-24"/>
            <a:ext cx="1214446" cy="1000108"/>
          </a:xfrm>
          <a:prstGeom prst="rect">
            <a:avLst/>
          </a:prstGeom>
          <a:ln>
            <a:noFill/>
          </a:ln>
        </p:spPr>
      </p:pic>
    </p:spTree>
    <p:custDataLst>
      <p:tags r:id="rId1"/>
    </p:custDataLst>
    <p:extLst>
      <p:ext uri="{BB962C8B-B14F-4D97-AF65-F5344CB8AC3E}">
        <p14:creationId xmlns:p14="http://schemas.microsoft.com/office/powerpoint/2010/main" val="12628068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ppt_w</p:attrName>
                                        </p:attrNameLst>
                                      </p:cBhvr>
                                      <p:tavLst>
                                        <p:tav tm="0" fmla="#ppt_w*sin(2.5*pi*$)">
                                          <p:val>
                                            <p:fltVal val="0"/>
                                          </p:val>
                                        </p:tav>
                                        <p:tav tm="100000">
                                          <p:val>
                                            <p:fltVal val="1"/>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95307" y="1214422"/>
            <a:ext cx="12109411" cy="5016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3200" b="1" dirty="0" smtClean="0">
                <a:latin typeface="Sakkal Majalla" pitchFamily="2" charset="-78"/>
                <a:cs typeface="Sakkal Majalla" pitchFamily="2" charset="-78"/>
              </a:rPr>
              <a:t>كما أجاز قانون الجمارك من خلال ذات النص بيع وسائل النقل الموقوفة كضمان في حدود الغرامات المستحقة قانونا ضمن شرطين : الأول عرض إدارة الجمارك على المخالف رفع اليد على وسيلة النقل مقابل كفالة قابلة لدفع أو إيداع قيمتها ، والثاني أن يرفض المخالف صراحة أو بإثبات في محضر الحجز أو لا يستجيب لاستدعاء إدارة الجمارك المرسل برسالة موصى عليها في اجل 10 أيام من تاريخ استلامه .</a:t>
            </a:r>
            <a:endParaRPr lang="fr-FR" sz="3200" b="1" dirty="0" smtClean="0">
              <a:latin typeface="Sakkal Majalla" pitchFamily="2" charset="-78"/>
              <a:cs typeface="Sakkal Majalla" pitchFamily="2" charset="-78"/>
            </a:endParaRPr>
          </a:p>
          <a:p>
            <a:pPr algn="r" rtl="1"/>
            <a:endParaRPr lang="fr-FR" sz="3200" dirty="0" smtClean="0">
              <a:latin typeface="Sakkal Majalla" pitchFamily="2" charset="-78"/>
              <a:cs typeface="Sakkal Majalla" pitchFamily="2" charset="-78"/>
            </a:endParaRPr>
          </a:p>
          <a:p>
            <a:pPr algn="r" rtl="1"/>
            <a:r>
              <a:rPr lang="ar-DZ" sz="3200" b="1" dirty="0" smtClean="0">
                <a:latin typeface="Sakkal Majalla" pitchFamily="2" charset="-78"/>
                <a:cs typeface="Sakkal Majalla" pitchFamily="2" charset="-78"/>
              </a:rPr>
              <a:t>كما انه طبقا للمادة 210 من قانون الجمارك البضائع التي لم ترفع في الأجل المحدد بالمادة 209 يتم بيعها بالمزاد العلني من قبل إدارة الجمارك ، ويجوز أيضا بيع البضائع القابلة للتلف أو الرديئة الحفظ وكذا البضائع التي يشكل بقاؤها قيد الإيداع خطرا على الصحة أو الأمن فيما حولها أو التي قد تفسد البضائع الأخرى المرتبة قيد الإيداع ، فورا وبالتراضي من طرف إدارة الجمارك وذلك بعد الترخيص من قاضي الجهة القضائية التي تبت في القضايا المدنية – رئيس المحكمة المختص إقليميا - </a:t>
            </a:r>
            <a:endParaRPr lang="fr-FR" sz="3200" dirty="0">
              <a:latin typeface="Sakkal Majalla" pitchFamily="2" charset="-78"/>
              <a:cs typeface="Sakkal Majalla" pitchFamily="2" charset="-78"/>
            </a:endParaRPr>
          </a:p>
        </p:txBody>
      </p:sp>
      <p:pic>
        <p:nvPicPr>
          <p:cNvPr id="8" name="Image 7" descr="siteon0-5a6dd.png"/>
          <p:cNvPicPr>
            <a:picLocks noChangeAspect="1"/>
          </p:cNvPicPr>
          <p:nvPr/>
        </p:nvPicPr>
        <p:blipFill>
          <a:blip r:embed="rId2" cstate="print">
            <a:lum bright="72000" contrast="100000"/>
          </a:blip>
          <a:srcRect l="28955" t="10421" r="28678" b="40952"/>
          <a:stretch>
            <a:fillRect/>
          </a:stretch>
        </p:blipFill>
        <p:spPr>
          <a:xfrm>
            <a:off x="14243" y="0"/>
            <a:ext cx="1214446" cy="1000108"/>
          </a:xfrm>
          <a:prstGeom prst="rect">
            <a:avLst/>
          </a:prstGeom>
          <a:ln>
            <a:noFill/>
          </a:ln>
        </p:spPr>
      </p:pic>
      <p:pic>
        <p:nvPicPr>
          <p:cNvPr id="9" name="Image 8" descr="siteon0-5a6dd.png"/>
          <p:cNvPicPr>
            <a:picLocks noChangeAspect="1"/>
          </p:cNvPicPr>
          <p:nvPr/>
        </p:nvPicPr>
        <p:blipFill>
          <a:blip r:embed="rId2" cstate="print">
            <a:lum bright="72000" contrast="100000"/>
          </a:blip>
          <a:srcRect l="28955" t="10421" r="28678" b="40952"/>
          <a:stretch>
            <a:fillRect/>
          </a:stretch>
        </p:blipFill>
        <p:spPr>
          <a:xfrm>
            <a:off x="11372885" y="-24"/>
            <a:ext cx="1214446" cy="1000108"/>
          </a:xfrm>
          <a:prstGeom prst="rect">
            <a:avLst/>
          </a:prstGeom>
          <a:ln>
            <a:noFill/>
          </a:ln>
        </p:spPr>
      </p:pic>
    </p:spTree>
    <p:extLst>
      <p:ext uri="{BB962C8B-B14F-4D97-AF65-F5344CB8AC3E}">
        <p14:creationId xmlns:p14="http://schemas.microsoft.com/office/powerpoint/2010/main" val="41237282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7389" y="1287013"/>
            <a:ext cx="12109411" cy="526297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r" rtl="1"/>
            <a:r>
              <a:rPr lang="ar-DZ" sz="2800" b="1" dirty="0" smtClean="0">
                <a:latin typeface="Sakkal Majalla" pitchFamily="2" charset="-78"/>
                <a:cs typeface="Sakkal Majalla" pitchFamily="2" charset="-78"/>
              </a:rPr>
              <a:t>يقدم بداية طلب من إدارة الجمارك بواسطة ممثلها إلى رئيس المحكمة المختص يتضمن الترخيص بالبيع قبل المحاكمة طبقا لأحكام المادة 300 السالفة الذكر ، أين يتم دراسة الطلب والتأكد من وجود بعض الإجراءات الواجب اتخاذها في شكل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محضر معاينة وحجز البضاعة أو وسيلة النقل محرر وفقا للشكليات الجوهرية المنصوص عليها بأحكام المواد 241 </a:t>
            </a:r>
            <a:r>
              <a:rPr lang="ar-DZ" sz="2800" b="1" dirty="0" err="1" smtClean="0">
                <a:latin typeface="Sakkal Majalla" pitchFamily="2" charset="-78"/>
                <a:cs typeface="Sakkal Majalla" pitchFamily="2" charset="-78"/>
              </a:rPr>
              <a:t>و</a:t>
            </a:r>
            <a:r>
              <a:rPr lang="ar-DZ" sz="2800" b="1" dirty="0" smtClean="0">
                <a:latin typeface="Sakkal Majalla" pitchFamily="2" charset="-78"/>
                <a:cs typeface="Sakkal Majalla" pitchFamily="2" charset="-78"/>
              </a:rPr>
              <a:t> 242 والمواد من 244 إلى 250 من قانون الجمارك ولاسيما وصف البضاعة المحجوزة وصفا دقيقا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وجود ما يفيد مباشرة إدارة الجمارك وإيداع شكوى جمركية ضد المخالف وفقا للطرق القانونية ، وفي حالة صدور حكم أو قرار قضائي إرفاق ما يفيد عدم الفصل النهائي بحكم حائز لقوة الشيء المقضي فيه بمصادرة أو رد المحجوزات </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فحص الأسباب القانونية والتقنية المرتبطة بالطلب من حيث معاينة لاسيما طبيعة البضاعة محل الترخيص بالبيع قبل المحاكمة</a:t>
            </a:r>
            <a:endParaRPr lang="fr-FR" sz="2800" dirty="0" smtClean="0">
              <a:latin typeface="Sakkal Majalla" pitchFamily="2" charset="-78"/>
              <a:cs typeface="Sakkal Majalla" pitchFamily="2" charset="-78"/>
            </a:endParaRPr>
          </a:p>
          <a:p>
            <a:pPr lvl="0" algn="r" rtl="1">
              <a:buFont typeface="Wingdings" pitchFamily="2" charset="2"/>
              <a:buChar char="§"/>
            </a:pPr>
            <a:r>
              <a:rPr lang="ar-DZ" sz="2800" b="1" dirty="0" smtClean="0">
                <a:latin typeface="Sakkal Majalla" pitchFamily="2" charset="-78"/>
                <a:cs typeface="Sakkal Majalla" pitchFamily="2" charset="-78"/>
              </a:rPr>
              <a:t>تقييم البضاعة محل طلب الترخيص بالتصرف بالبيع قبل المحاكمة وما تثيره من إشكالات عملية سنحاول دراستها لاحقا ، وذلك من خلال الموازنة بين الغاية المرجوة من ذات الترخيص وهو الحفاظ على حقوق الخزينة العمومية في حالة المصادرة وكذا حقوق المخالف في استرجاع المقابل المالي للبضاعة المرخص ببيعها في حالة القضاء بردها بحكم نهائي .</a:t>
            </a:r>
            <a:endParaRPr lang="ar-DZ" sz="3200" dirty="0" smtClean="0">
              <a:latin typeface="Sakkal Majalla" pitchFamily="2" charset="-78"/>
              <a:cs typeface="Sakkal Majalla" pitchFamily="2" charset="-78"/>
            </a:endParaRPr>
          </a:p>
        </p:txBody>
      </p:sp>
      <p:sp>
        <p:nvSpPr>
          <p:cNvPr id="5" name="Rectangle 4"/>
          <p:cNvSpPr>
            <a:spLocks noChangeArrowheads="1"/>
          </p:cNvSpPr>
          <p:nvPr/>
        </p:nvSpPr>
        <p:spPr bwMode="auto">
          <a:xfrm>
            <a:off x="2855021" y="428604"/>
            <a:ext cx="7315972"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lvl="0" algn="ctr" rtl="1"/>
            <a:r>
              <a:rPr lang="ar-DZ" sz="2800" b="1" u="sng" dirty="0" smtClean="0">
                <a:latin typeface="Sakkal Majalla" pitchFamily="2" charset="-78"/>
                <a:cs typeface="Sakkal Majalla" pitchFamily="2" charset="-78"/>
              </a:rPr>
              <a:t>أ/ إجراءات الترخيص ببيع البضائع المحجوزة ، قبل المحاكمة </a:t>
            </a:r>
            <a:endParaRPr lang="fr-FR" sz="2800" b="1" dirty="0">
              <a:latin typeface="Sakkal Majalla" pitchFamily="2" charset="-78"/>
              <a:cs typeface="Sakkal Majalla" pitchFamily="2" charset="-78"/>
            </a:endParaRPr>
          </a:p>
        </p:txBody>
      </p:sp>
      <p:pic>
        <p:nvPicPr>
          <p:cNvPr id="8" name="Image 7" descr="siteon0-5a6dd.png"/>
          <p:cNvPicPr>
            <a:picLocks noChangeAspect="1"/>
          </p:cNvPicPr>
          <p:nvPr/>
        </p:nvPicPr>
        <p:blipFill>
          <a:blip r:embed="rId2" cstate="print">
            <a:lum bright="72000" contrast="100000"/>
          </a:blip>
          <a:srcRect l="28955" t="10421" r="28678" b="40952"/>
          <a:stretch>
            <a:fillRect/>
          </a:stretch>
        </p:blipFill>
        <p:spPr>
          <a:xfrm>
            <a:off x="14243" y="0"/>
            <a:ext cx="1214446" cy="1000108"/>
          </a:xfrm>
          <a:prstGeom prst="rect">
            <a:avLst/>
          </a:prstGeom>
          <a:ln>
            <a:noFill/>
          </a:ln>
        </p:spPr>
      </p:pic>
      <p:pic>
        <p:nvPicPr>
          <p:cNvPr id="9" name="Image 8" descr="siteon0-5a6dd.png"/>
          <p:cNvPicPr>
            <a:picLocks noChangeAspect="1"/>
          </p:cNvPicPr>
          <p:nvPr/>
        </p:nvPicPr>
        <p:blipFill>
          <a:blip r:embed="rId2" cstate="print">
            <a:lum bright="72000" contrast="100000"/>
          </a:blip>
          <a:srcRect l="28955" t="10421" r="28678" b="40952"/>
          <a:stretch>
            <a:fillRect/>
          </a:stretch>
        </p:blipFill>
        <p:spPr>
          <a:xfrm>
            <a:off x="11372885" y="-24"/>
            <a:ext cx="1214446" cy="1000108"/>
          </a:xfrm>
          <a:prstGeom prst="rect">
            <a:avLst/>
          </a:prstGeom>
          <a:ln>
            <a:noFill/>
          </a:ln>
        </p:spPr>
      </p:pic>
    </p:spTree>
    <p:extLst>
      <p:ext uri="{BB962C8B-B14F-4D97-AF65-F5344CB8AC3E}">
        <p14:creationId xmlns:p14="http://schemas.microsoft.com/office/powerpoint/2010/main" val="9443434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3936</TotalTime>
  <Words>2290</Words>
  <Application>Microsoft Office PowerPoint</Application>
  <PresentationFormat>Personnalisé</PresentationFormat>
  <Paragraphs>118</Paragraphs>
  <Slides>22</Slides>
  <Notes>7</Notes>
  <HiddenSlides>0</HiddenSlides>
  <MMClips>1</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5" baseType="lpstr">
      <vt:lpstr>Arabic Transparent</vt:lpstr>
      <vt:lpstr>Arial</vt:lpstr>
      <vt:lpstr>Calibri</vt:lpstr>
      <vt:lpstr>Constantia</vt:lpstr>
      <vt:lpstr>Majalla UI</vt:lpstr>
      <vt:lpstr>MCS Andalos E_I 3D.</vt:lpstr>
      <vt:lpstr>Microsoft Uighur</vt:lpstr>
      <vt:lpstr>Sakkal Majalla</vt:lpstr>
      <vt:lpstr>Times New Roman</vt:lpstr>
      <vt:lpstr>Wingdings</vt:lpstr>
      <vt:lpstr>Wingdings 2</vt:lpstr>
      <vt:lpstr>Débit</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BI</cp:lastModifiedBy>
  <cp:revision>553</cp:revision>
  <cp:lastPrinted>2015-11-19T08:28:56Z</cp:lastPrinted>
  <dcterms:created xsi:type="dcterms:W3CDTF">2015-10-08T08:35:46Z</dcterms:created>
  <dcterms:modified xsi:type="dcterms:W3CDTF">2024-02-14T10:34:24Z</dcterms:modified>
</cp:coreProperties>
</file>